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charts/chart9.xml" ContentType="application/vnd.openxmlformats-officedocument.drawingml.chart+xml"/>
  <Override PartName="/ppt/theme/themeOverride9.xml" ContentType="application/vnd.openxmlformats-officedocument.themeOverride+xml"/>
  <Override PartName="/ppt/charts/chart10.xml" ContentType="application/vnd.openxmlformats-officedocument.drawingml.chart+xml"/>
  <Override PartName="/ppt/theme/themeOverride10.xml" ContentType="application/vnd.openxmlformats-officedocument.themeOverride+xml"/>
  <Override PartName="/ppt/charts/chart11.xml" ContentType="application/vnd.openxmlformats-officedocument.drawingml.chart+xml"/>
  <Override PartName="/ppt/theme/themeOverride11.xml" ContentType="application/vnd.openxmlformats-officedocument.themeOverrid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1"/>
    <p:sldMasterId id="2147483719" r:id="rId2"/>
    <p:sldMasterId id="2147483731" r:id="rId3"/>
    <p:sldMasterId id="2147483743" r:id="rId4"/>
  </p:sldMasterIdLst>
  <p:notesMasterIdLst>
    <p:notesMasterId r:id="rId41"/>
  </p:notesMasterIdLst>
  <p:handoutMasterIdLst>
    <p:handoutMasterId r:id="rId42"/>
  </p:handoutMasterIdLst>
  <p:sldIdLst>
    <p:sldId id="256" r:id="rId5"/>
    <p:sldId id="265" r:id="rId6"/>
    <p:sldId id="1541" r:id="rId7"/>
    <p:sldId id="326" r:id="rId8"/>
    <p:sldId id="332" r:id="rId9"/>
    <p:sldId id="1542" r:id="rId10"/>
    <p:sldId id="394" r:id="rId11"/>
    <p:sldId id="391" r:id="rId12"/>
    <p:sldId id="338" r:id="rId13"/>
    <p:sldId id="1498" r:id="rId14"/>
    <p:sldId id="1489" r:id="rId15"/>
    <p:sldId id="1495" r:id="rId16"/>
    <p:sldId id="1496" r:id="rId17"/>
    <p:sldId id="1519" r:id="rId18"/>
    <p:sldId id="339" r:id="rId19"/>
    <p:sldId id="257" r:id="rId20"/>
    <p:sldId id="1477" r:id="rId21"/>
    <p:sldId id="1502" r:id="rId22"/>
    <p:sldId id="1475" r:id="rId23"/>
    <p:sldId id="1512" r:id="rId24"/>
    <p:sldId id="1499" r:id="rId25"/>
    <p:sldId id="1521" r:id="rId26"/>
    <p:sldId id="1533" r:id="rId27"/>
    <p:sldId id="1534" r:id="rId28"/>
    <p:sldId id="1537" r:id="rId29"/>
    <p:sldId id="1538" r:id="rId30"/>
    <p:sldId id="1539" r:id="rId31"/>
    <p:sldId id="1529" r:id="rId32"/>
    <p:sldId id="1528" r:id="rId33"/>
    <p:sldId id="351" r:id="rId34"/>
    <p:sldId id="471" r:id="rId35"/>
    <p:sldId id="1515" r:id="rId36"/>
    <p:sldId id="473" r:id="rId37"/>
    <p:sldId id="474" r:id="rId38"/>
    <p:sldId id="1518" r:id="rId39"/>
    <p:sldId id="1540" r:id="rId40"/>
  </p:sldIdLst>
  <p:sldSz cx="9906000" cy="6858000" type="A4"/>
  <p:notesSz cx="6888163" cy="10018713"/>
  <p:defaultTextStyle>
    <a:defPPr>
      <a:defRPr lang="en-GB"/>
    </a:defPPr>
    <a:lvl1pPr algn="l" defTabSz="457200" rtl="0" fontAlgn="base">
      <a:spcBef>
        <a:spcPct val="0"/>
      </a:spcBef>
      <a:spcAft>
        <a:spcPct val="0"/>
      </a:spcAft>
      <a:defRPr kern="1200">
        <a:solidFill>
          <a:schemeClr val="tx1"/>
        </a:solidFill>
        <a:latin typeface="Arial" charset="0"/>
        <a:ea typeface="Geneva" charset="0"/>
        <a:cs typeface="+mn-cs"/>
      </a:defRPr>
    </a:lvl1pPr>
    <a:lvl2pPr marL="457200" algn="l" defTabSz="457200" rtl="0" fontAlgn="base">
      <a:spcBef>
        <a:spcPct val="0"/>
      </a:spcBef>
      <a:spcAft>
        <a:spcPct val="0"/>
      </a:spcAft>
      <a:defRPr kern="1200">
        <a:solidFill>
          <a:schemeClr val="tx1"/>
        </a:solidFill>
        <a:latin typeface="Arial" charset="0"/>
        <a:ea typeface="Geneva" charset="0"/>
        <a:cs typeface="+mn-cs"/>
      </a:defRPr>
    </a:lvl2pPr>
    <a:lvl3pPr marL="914400" algn="l" defTabSz="457200" rtl="0" fontAlgn="base">
      <a:spcBef>
        <a:spcPct val="0"/>
      </a:spcBef>
      <a:spcAft>
        <a:spcPct val="0"/>
      </a:spcAft>
      <a:defRPr kern="1200">
        <a:solidFill>
          <a:schemeClr val="tx1"/>
        </a:solidFill>
        <a:latin typeface="Arial" charset="0"/>
        <a:ea typeface="Geneva" charset="0"/>
        <a:cs typeface="+mn-cs"/>
      </a:defRPr>
    </a:lvl3pPr>
    <a:lvl4pPr marL="1371600" algn="l" defTabSz="457200" rtl="0" fontAlgn="base">
      <a:spcBef>
        <a:spcPct val="0"/>
      </a:spcBef>
      <a:spcAft>
        <a:spcPct val="0"/>
      </a:spcAft>
      <a:defRPr kern="1200">
        <a:solidFill>
          <a:schemeClr val="tx1"/>
        </a:solidFill>
        <a:latin typeface="Arial" charset="0"/>
        <a:ea typeface="Geneva" charset="0"/>
        <a:cs typeface="+mn-cs"/>
      </a:defRPr>
    </a:lvl4pPr>
    <a:lvl5pPr marL="1828800" algn="l" defTabSz="457200" rtl="0" fontAlgn="base">
      <a:spcBef>
        <a:spcPct val="0"/>
      </a:spcBef>
      <a:spcAft>
        <a:spcPct val="0"/>
      </a:spcAft>
      <a:defRPr kern="1200">
        <a:solidFill>
          <a:schemeClr val="tx1"/>
        </a:solidFill>
        <a:latin typeface="Arial" charset="0"/>
        <a:ea typeface="Geneva" charset="0"/>
        <a:cs typeface="+mn-cs"/>
      </a:defRPr>
    </a:lvl5pPr>
    <a:lvl6pPr marL="2286000" algn="l" defTabSz="914400" rtl="0" eaLnBrk="1" latinLnBrk="0" hangingPunct="1">
      <a:defRPr kern="1200">
        <a:solidFill>
          <a:schemeClr val="tx1"/>
        </a:solidFill>
        <a:latin typeface="Arial" charset="0"/>
        <a:ea typeface="Geneva" charset="0"/>
        <a:cs typeface="+mn-cs"/>
      </a:defRPr>
    </a:lvl6pPr>
    <a:lvl7pPr marL="2743200" algn="l" defTabSz="914400" rtl="0" eaLnBrk="1" latinLnBrk="0" hangingPunct="1">
      <a:defRPr kern="1200">
        <a:solidFill>
          <a:schemeClr val="tx1"/>
        </a:solidFill>
        <a:latin typeface="Arial" charset="0"/>
        <a:ea typeface="Geneva" charset="0"/>
        <a:cs typeface="+mn-cs"/>
      </a:defRPr>
    </a:lvl7pPr>
    <a:lvl8pPr marL="3200400" algn="l" defTabSz="914400" rtl="0" eaLnBrk="1" latinLnBrk="0" hangingPunct="1">
      <a:defRPr kern="1200">
        <a:solidFill>
          <a:schemeClr val="tx1"/>
        </a:solidFill>
        <a:latin typeface="Arial" charset="0"/>
        <a:ea typeface="Geneva" charset="0"/>
        <a:cs typeface="+mn-cs"/>
      </a:defRPr>
    </a:lvl8pPr>
    <a:lvl9pPr marL="3657600" algn="l" defTabSz="914400" rtl="0" eaLnBrk="1" latinLnBrk="0" hangingPunct="1">
      <a:defRPr kern="1200">
        <a:solidFill>
          <a:schemeClr val="tx1"/>
        </a:solidFill>
        <a:latin typeface="Arial" charset="0"/>
        <a:ea typeface="Geneva" charset="0"/>
        <a:cs typeface="+mn-cs"/>
      </a:defRPr>
    </a:lvl9pPr>
  </p:defaultTextStyle>
  <p:extLst>
    <p:ext uri="{521415D9-36F7-43E2-AB2F-B90AF26B5E84}">
      <p14:sectionLst xmlns:p14="http://schemas.microsoft.com/office/powerpoint/2010/main">
        <p14:section name="Default Section" id="{03F7529A-62EE-3D4F-AD1B-8BD6D02410DA}">
          <p14:sldIdLst>
            <p14:sldId id="256"/>
            <p14:sldId id="265"/>
            <p14:sldId id="1541"/>
            <p14:sldId id="326"/>
            <p14:sldId id="332"/>
            <p14:sldId id="1542"/>
            <p14:sldId id="394"/>
            <p14:sldId id="391"/>
            <p14:sldId id="338"/>
            <p14:sldId id="1498"/>
            <p14:sldId id="1489"/>
            <p14:sldId id="1495"/>
            <p14:sldId id="1496"/>
            <p14:sldId id="1519"/>
            <p14:sldId id="339"/>
            <p14:sldId id="257"/>
            <p14:sldId id="1477"/>
            <p14:sldId id="1502"/>
            <p14:sldId id="1475"/>
            <p14:sldId id="1512"/>
            <p14:sldId id="1499"/>
            <p14:sldId id="1521"/>
            <p14:sldId id="1533"/>
            <p14:sldId id="1534"/>
            <p14:sldId id="1537"/>
            <p14:sldId id="1538"/>
            <p14:sldId id="1539"/>
            <p14:sldId id="1529"/>
            <p14:sldId id="1528"/>
            <p14:sldId id="351"/>
            <p14:sldId id="471"/>
            <p14:sldId id="1515"/>
            <p14:sldId id="473"/>
            <p14:sldId id="474"/>
            <p14:sldId id="1518"/>
            <p14:sldId id="1540"/>
          </p14:sldIdLst>
        </p14:section>
      </p14:sectionLst>
    </p:ext>
    <p:ext uri="{EFAFB233-063F-42B5-8137-9DF3F51BA10A}">
      <p15:sldGuideLst xmlns:p15="http://schemas.microsoft.com/office/powerpoint/2012/main">
        <p15:guide id="1" orient="horz" pos="3861" userDrawn="1">
          <p15:clr>
            <a:srgbClr val="A4A3A4"/>
          </p15:clr>
        </p15:guide>
        <p15:guide id="2" pos="240" userDrawn="1">
          <p15:clr>
            <a:srgbClr val="A4A3A4"/>
          </p15:clr>
        </p15:guide>
        <p15:guide id="4" orient="horz" pos="679" userDrawn="1">
          <p15:clr>
            <a:srgbClr val="A4A3A4"/>
          </p15:clr>
        </p15:guide>
        <p15:guide id="5" pos="6000" userDrawn="1">
          <p15:clr>
            <a:srgbClr val="A4A3A4"/>
          </p15:clr>
        </p15:guide>
        <p15:guide id="6" orient="horz" pos="354" userDrawn="1">
          <p15:clr>
            <a:srgbClr val="A4A3A4"/>
          </p15:clr>
        </p15:guide>
        <p15:guide id="7" orient="horz" pos="16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clrMode="gray"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5853"/>
    <a:srgbClr val="D0D9DE"/>
    <a:srgbClr val="616365"/>
    <a:srgbClr val="35BBBE"/>
    <a:srgbClr val="2EACB0"/>
    <a:srgbClr val="FCFBF3"/>
    <a:srgbClr val="F5E8E9"/>
    <a:srgbClr val="FFE9E7"/>
    <a:srgbClr val="21292F"/>
    <a:srgbClr val="3355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1234" autoAdjust="0"/>
    <p:restoredTop sz="95656"/>
  </p:normalViewPr>
  <p:slideViewPr>
    <p:cSldViewPr snapToGrid="0" snapToObjects="1" showGuides="1">
      <p:cViewPr varScale="1">
        <p:scale>
          <a:sx n="87" d="100"/>
          <a:sy n="87" d="100"/>
        </p:scale>
        <p:origin x="804" y="78"/>
      </p:cViewPr>
      <p:guideLst>
        <p:guide orient="horz" pos="3861"/>
        <p:guide pos="240"/>
        <p:guide orient="horz" pos="679"/>
        <p:guide pos="6000"/>
        <p:guide orient="horz" pos="354"/>
        <p:guide orient="horz" pos="164"/>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9.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Worksheet9.xlsx"/><Relationship Id="rId1" Type="http://schemas.openxmlformats.org/officeDocument/2006/relationships/themeOverride" Target="../theme/themeOverride10.xml"/></Relationships>
</file>

<file path=ppt/charts/_rels/chart11.xml.rels><?xml version="1.0" encoding="UTF-8" standalone="yes"?>
<Relationships xmlns="http://schemas.openxmlformats.org/package/2006/relationships"><Relationship Id="rId2" Type="http://schemas.openxmlformats.org/officeDocument/2006/relationships/package" Target="../embeddings/Microsoft_Excel_Worksheet10.xlsx"/><Relationship Id="rId1" Type="http://schemas.openxmlformats.org/officeDocument/2006/relationships/themeOverride" Target="../theme/themeOverride1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2752286782950001E-2"/>
          <c:y val="0"/>
          <c:w val="0.93724771321705003"/>
          <c:h val="0.95380275207516596"/>
        </c:manualLayout>
      </c:layout>
      <c:doughnutChart>
        <c:varyColors val="1"/>
        <c:ser>
          <c:idx val="0"/>
          <c:order val="0"/>
          <c:tx>
            <c:strRef>
              <c:f>Sheet1!$B$1</c:f>
              <c:strCache>
                <c:ptCount val="1"/>
                <c:pt idx="0">
                  <c:v>Gender</c:v>
                </c:pt>
              </c:strCache>
            </c:strRef>
          </c:tx>
          <c:dPt>
            <c:idx val="0"/>
            <c:bubble3D val="0"/>
            <c:spPr>
              <a:solidFill>
                <a:srgbClr val="C53E46"/>
              </a:solidFill>
            </c:spPr>
            <c:extLst>
              <c:ext xmlns:c16="http://schemas.microsoft.com/office/drawing/2014/chart" uri="{C3380CC4-5D6E-409C-BE32-E72D297353CC}">
                <c16:uniqueId val="{00000002-8635-41D6-BAA0-722BFD597D4B}"/>
              </c:ext>
            </c:extLst>
          </c:dPt>
          <c:dPt>
            <c:idx val="1"/>
            <c:bubble3D val="0"/>
            <c:spPr>
              <a:solidFill>
                <a:srgbClr val="2F3B43"/>
              </a:solidFill>
            </c:spPr>
            <c:extLst>
              <c:ext xmlns:c16="http://schemas.microsoft.com/office/drawing/2014/chart" uri="{C3380CC4-5D6E-409C-BE32-E72D297353CC}">
                <c16:uniqueId val="{00000001-8635-41D6-BAA0-722BFD597D4B}"/>
              </c:ext>
            </c:extLst>
          </c:dPt>
          <c:dLbls>
            <c:spPr>
              <a:noFill/>
              <a:ln>
                <a:noFill/>
              </a:ln>
              <a:effectLst/>
            </c:spPr>
            <c:txPr>
              <a:bodyPr/>
              <a:lstStyle/>
              <a:p>
                <a:pPr>
                  <a:defRPr sz="1000">
                    <a:solidFill>
                      <a:schemeClr val="bg1"/>
                    </a:solidFil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extLst>
          </c:dLbls>
          <c:cat>
            <c:strRef>
              <c:f>Sheet1!$A$2:$A$3</c:f>
              <c:strCache>
                <c:ptCount val="2"/>
                <c:pt idx="0">
                  <c:v>Female</c:v>
                </c:pt>
                <c:pt idx="1">
                  <c:v>Male</c:v>
                </c:pt>
              </c:strCache>
            </c:strRef>
          </c:cat>
          <c:val>
            <c:numRef>
              <c:f>Sheet1!$B$2:$B$3</c:f>
              <c:numCache>
                <c:formatCode>0%</c:formatCode>
                <c:ptCount val="2"/>
                <c:pt idx="0">
                  <c:v>0.65</c:v>
                </c:pt>
                <c:pt idx="1">
                  <c:v>0.35</c:v>
                </c:pt>
              </c:numCache>
            </c:numRef>
          </c:val>
          <c:extLst>
            <c:ext xmlns:c16="http://schemas.microsoft.com/office/drawing/2014/chart" uri="{C3380CC4-5D6E-409C-BE32-E72D297353CC}">
              <c16:uniqueId val="{00000000-8635-41D6-BAA0-722BFD597D4B}"/>
            </c:ext>
          </c:extLst>
        </c:ser>
        <c:dLbls>
          <c:showLegendKey val="0"/>
          <c:showVal val="0"/>
          <c:showCatName val="0"/>
          <c:showSerName val="0"/>
          <c:showPercent val="0"/>
          <c:showBubbleSize val="0"/>
          <c:showLeaderLines val="0"/>
        </c:dLbls>
        <c:firstSliceAng val="0"/>
        <c:holeSize val="50"/>
      </c:doughnutChart>
    </c:plotArea>
    <c:plotVisOnly val="1"/>
    <c:dispBlanksAs val="gap"/>
    <c:showDLblsOverMax val="0"/>
  </c:chart>
  <c:txPr>
    <a:bodyPr/>
    <a:lstStyle/>
    <a:p>
      <a:pPr>
        <a:defRPr sz="1800"/>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9702639951931218"/>
          <c:y val="7.1063653882795216E-2"/>
          <c:w val="0.60297360048068771"/>
          <c:h val="0.91913730459440091"/>
        </c:manualLayout>
      </c:layout>
      <c:barChart>
        <c:barDir val="bar"/>
        <c:grouping val="clustered"/>
        <c:varyColors val="0"/>
        <c:ser>
          <c:idx val="0"/>
          <c:order val="0"/>
          <c:tx>
            <c:strRef>
              <c:f>Sheet1!$B$1</c:f>
              <c:strCache>
                <c:ptCount val="1"/>
                <c:pt idx="0">
                  <c:v>Column1</c:v>
                </c:pt>
              </c:strCache>
            </c:strRef>
          </c:tx>
          <c:spPr>
            <a:solidFill>
              <a:srgbClr val="C53E46"/>
            </a:solidFill>
            <a:ln>
              <a:no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20 years or more</c:v>
                </c:pt>
                <c:pt idx="1">
                  <c:v>15-19 years</c:v>
                </c:pt>
                <c:pt idx="2">
                  <c:v>10-14 years</c:v>
                </c:pt>
                <c:pt idx="3">
                  <c:v>6-9 years</c:v>
                </c:pt>
                <c:pt idx="4">
                  <c:v>3-5 years</c:v>
                </c:pt>
                <c:pt idx="5">
                  <c:v>Less than 2 years</c:v>
                </c:pt>
              </c:strCache>
            </c:strRef>
          </c:cat>
          <c:val>
            <c:numRef>
              <c:f>Sheet1!$B$2:$B$7</c:f>
              <c:numCache>
                <c:formatCode>0%</c:formatCode>
                <c:ptCount val="6"/>
                <c:pt idx="0">
                  <c:v>0.42</c:v>
                </c:pt>
                <c:pt idx="1">
                  <c:v>0.11</c:v>
                </c:pt>
                <c:pt idx="2">
                  <c:v>0.14000000000000001</c:v>
                </c:pt>
                <c:pt idx="3">
                  <c:v>0.14000000000000001</c:v>
                </c:pt>
                <c:pt idx="4">
                  <c:v>0.13</c:v>
                </c:pt>
                <c:pt idx="5">
                  <c:v>0.06</c:v>
                </c:pt>
              </c:numCache>
            </c:numRef>
          </c:val>
          <c:extLst>
            <c:ext xmlns:c16="http://schemas.microsoft.com/office/drawing/2014/chart" uri="{C3380CC4-5D6E-409C-BE32-E72D297353CC}">
              <c16:uniqueId val="{00000000-0CCC-49D8-BD08-96C36D331042}"/>
            </c:ext>
          </c:extLst>
        </c:ser>
        <c:dLbls>
          <c:showLegendKey val="0"/>
          <c:showVal val="0"/>
          <c:showCatName val="0"/>
          <c:showSerName val="0"/>
          <c:showPercent val="0"/>
          <c:showBubbleSize val="0"/>
        </c:dLbls>
        <c:gapWidth val="150"/>
        <c:axId val="117906048"/>
        <c:axId val="117916032"/>
      </c:barChart>
      <c:catAx>
        <c:axId val="117906048"/>
        <c:scaling>
          <c:orientation val="minMax"/>
        </c:scaling>
        <c:delete val="0"/>
        <c:axPos val="l"/>
        <c:numFmt formatCode="General" sourceLinked="0"/>
        <c:majorTickMark val="out"/>
        <c:minorTickMark val="none"/>
        <c:tickLblPos val="nextTo"/>
        <c:crossAx val="117916032"/>
        <c:crosses val="autoZero"/>
        <c:auto val="1"/>
        <c:lblAlgn val="ctr"/>
        <c:lblOffset val="100"/>
        <c:noMultiLvlLbl val="0"/>
      </c:catAx>
      <c:valAx>
        <c:axId val="117916032"/>
        <c:scaling>
          <c:orientation val="minMax"/>
        </c:scaling>
        <c:delete val="1"/>
        <c:axPos val="b"/>
        <c:numFmt formatCode="0%" sourceLinked="1"/>
        <c:majorTickMark val="out"/>
        <c:minorTickMark val="none"/>
        <c:tickLblPos val="nextTo"/>
        <c:crossAx val="117906048"/>
        <c:crosses val="autoZero"/>
        <c:crossBetween val="between"/>
      </c:valAx>
    </c:plotArea>
    <c:plotVisOnly val="1"/>
    <c:dispBlanksAs val="gap"/>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9105396126756717"/>
          <c:y val="7.7981338127949013E-3"/>
          <c:w val="0.45124543320755933"/>
          <c:h val="0.98401653618817886"/>
        </c:manualLayout>
      </c:layout>
      <c:barChart>
        <c:barDir val="bar"/>
        <c:grouping val="clustered"/>
        <c:varyColors val="0"/>
        <c:ser>
          <c:idx val="0"/>
          <c:order val="0"/>
          <c:tx>
            <c:strRef>
              <c:f>Sheet1!$B$1</c:f>
              <c:strCache>
                <c:ptCount val="1"/>
                <c:pt idx="0">
                  <c:v>Column1</c:v>
                </c:pt>
              </c:strCache>
            </c:strRef>
          </c:tx>
          <c:spPr>
            <a:solidFill>
              <a:srgbClr val="C53E46"/>
            </a:solidFill>
            <a:ln>
              <a:no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Sheet1!$A$2:$A$17</c:f>
              <c:strCache>
                <c:ptCount val="16"/>
                <c:pt idx="0">
                  <c:v>Psychologist</c:v>
                </c:pt>
                <c:pt idx="1">
                  <c:v>Podiatrist</c:v>
                </c:pt>
                <c:pt idx="2">
                  <c:v>Physiotherapist</c:v>
                </c:pt>
                <c:pt idx="3">
                  <c:v>Pharmacist</c:v>
                </c:pt>
                <c:pt idx="4">
                  <c:v>Osteopath</c:v>
                </c:pt>
                <c:pt idx="5">
                  <c:v>Optometrist</c:v>
                </c:pt>
                <c:pt idx="6">
                  <c:v>Occupational Therapist</c:v>
                </c:pt>
                <c:pt idx="7">
                  <c:v>Nurse and midwife</c:v>
                </c:pt>
                <c:pt idx="8">
                  <c:v>Nurse</c:v>
                </c:pt>
                <c:pt idx="9">
                  <c:v>Midwife</c:v>
                </c:pt>
                <c:pt idx="10">
                  <c:v>Medical Radiation</c:v>
                </c:pt>
                <c:pt idx="11">
                  <c:v>Medical</c:v>
                </c:pt>
                <c:pt idx="12">
                  <c:v>Dental practitioner</c:v>
                </c:pt>
                <c:pt idx="13">
                  <c:v>Chiropractor</c:v>
                </c:pt>
                <c:pt idx="14">
                  <c:v>Chinese Medicine</c:v>
                </c:pt>
                <c:pt idx="15">
                  <c:v>Aboriginal and Torres Strait Islander Health</c:v>
                </c:pt>
              </c:strCache>
            </c:strRef>
          </c:cat>
          <c:val>
            <c:numRef>
              <c:f>Sheet1!$B$2:$B$17</c:f>
              <c:numCache>
                <c:formatCode>0%</c:formatCode>
                <c:ptCount val="16"/>
                <c:pt idx="0">
                  <c:v>0.14000000000000001</c:v>
                </c:pt>
                <c:pt idx="1">
                  <c:v>0.06</c:v>
                </c:pt>
                <c:pt idx="2">
                  <c:v>7.0000000000000007E-2</c:v>
                </c:pt>
                <c:pt idx="3">
                  <c:v>0.06</c:v>
                </c:pt>
                <c:pt idx="4">
                  <c:v>0.02</c:v>
                </c:pt>
                <c:pt idx="5">
                  <c:v>7.0000000000000007E-2</c:v>
                </c:pt>
                <c:pt idx="6">
                  <c:v>0.06</c:v>
                </c:pt>
                <c:pt idx="7">
                  <c:v>0.06</c:v>
                </c:pt>
                <c:pt idx="8">
                  <c:v>0.05</c:v>
                </c:pt>
                <c:pt idx="9">
                  <c:v>0.05</c:v>
                </c:pt>
                <c:pt idx="10">
                  <c:v>0.06</c:v>
                </c:pt>
                <c:pt idx="11">
                  <c:v>0.08</c:v>
                </c:pt>
                <c:pt idx="12">
                  <c:v>0.08</c:v>
                </c:pt>
                <c:pt idx="13">
                  <c:v>0.08</c:v>
                </c:pt>
                <c:pt idx="14">
                  <c:v>0.06</c:v>
                </c:pt>
                <c:pt idx="15">
                  <c:v>0.01</c:v>
                </c:pt>
              </c:numCache>
            </c:numRef>
          </c:val>
          <c:extLst>
            <c:ext xmlns:c16="http://schemas.microsoft.com/office/drawing/2014/chart" uri="{C3380CC4-5D6E-409C-BE32-E72D297353CC}">
              <c16:uniqueId val="{00000000-0CCC-49D8-BD08-96C36D331042}"/>
            </c:ext>
          </c:extLst>
        </c:ser>
        <c:dLbls>
          <c:showLegendKey val="0"/>
          <c:showVal val="0"/>
          <c:showCatName val="0"/>
          <c:showSerName val="0"/>
          <c:showPercent val="0"/>
          <c:showBubbleSize val="0"/>
        </c:dLbls>
        <c:gapWidth val="150"/>
        <c:axId val="121010432"/>
        <c:axId val="121061376"/>
      </c:barChart>
      <c:catAx>
        <c:axId val="121010432"/>
        <c:scaling>
          <c:orientation val="minMax"/>
        </c:scaling>
        <c:delete val="0"/>
        <c:axPos val="l"/>
        <c:numFmt formatCode="General" sourceLinked="0"/>
        <c:majorTickMark val="out"/>
        <c:minorTickMark val="none"/>
        <c:tickLblPos val="nextTo"/>
        <c:crossAx val="121061376"/>
        <c:crosses val="autoZero"/>
        <c:auto val="1"/>
        <c:lblAlgn val="ctr"/>
        <c:lblOffset val="100"/>
        <c:noMultiLvlLbl val="0"/>
      </c:catAx>
      <c:valAx>
        <c:axId val="121061376"/>
        <c:scaling>
          <c:orientation val="minMax"/>
        </c:scaling>
        <c:delete val="1"/>
        <c:axPos val="b"/>
        <c:numFmt formatCode="0%" sourceLinked="1"/>
        <c:majorTickMark val="out"/>
        <c:minorTickMark val="none"/>
        <c:tickLblPos val="nextTo"/>
        <c:crossAx val="121010432"/>
        <c:crosses val="autoZero"/>
        <c:crossBetween val="between"/>
      </c:valAx>
    </c:plotArea>
    <c:plotVisOnly val="1"/>
    <c:dispBlanksAs val="gap"/>
    <c:showDLblsOverMax val="0"/>
  </c:chart>
  <c:txPr>
    <a:bodyPr/>
    <a:lstStyle/>
    <a:p>
      <a:pPr>
        <a:defRPr sz="900">
          <a:latin typeface="Calibri" panose="020F0502020204030204" pitchFamily="34" charset="0"/>
          <a:cs typeface="Calibri" panose="020F0502020204030204" pitchFamily="34" charset="0"/>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7089031869628908"/>
          <c:y val="3.202472436671009E-2"/>
          <c:w val="0.62910968130371092"/>
          <c:h val="0.95817682037407015"/>
        </c:manualLayout>
      </c:layout>
      <c:barChart>
        <c:barDir val="bar"/>
        <c:grouping val="clustered"/>
        <c:varyColors val="0"/>
        <c:ser>
          <c:idx val="0"/>
          <c:order val="0"/>
          <c:tx>
            <c:strRef>
              <c:f>Sheet1!$B$1</c:f>
              <c:strCache>
                <c:ptCount val="1"/>
                <c:pt idx="0">
                  <c:v>Age</c:v>
                </c:pt>
              </c:strCache>
            </c:strRef>
          </c:tx>
          <c:spPr>
            <a:solidFill>
              <a:srgbClr val="C53E46"/>
            </a:solidFill>
            <a:ln>
              <a:no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70 years +</c:v>
                </c:pt>
                <c:pt idx="1">
                  <c:v>60-69 years</c:v>
                </c:pt>
                <c:pt idx="2">
                  <c:v>50-59 years</c:v>
                </c:pt>
                <c:pt idx="3">
                  <c:v>40-49 years</c:v>
                </c:pt>
                <c:pt idx="4">
                  <c:v>30-39 years</c:v>
                </c:pt>
                <c:pt idx="5">
                  <c:v>18-29 years</c:v>
                </c:pt>
              </c:strCache>
            </c:strRef>
          </c:cat>
          <c:val>
            <c:numRef>
              <c:f>Sheet1!$B$2:$B$7</c:f>
              <c:numCache>
                <c:formatCode>0%</c:formatCode>
                <c:ptCount val="6"/>
                <c:pt idx="0">
                  <c:v>0.03</c:v>
                </c:pt>
                <c:pt idx="1">
                  <c:v>0.15</c:v>
                </c:pt>
                <c:pt idx="2">
                  <c:v>0.23</c:v>
                </c:pt>
                <c:pt idx="3">
                  <c:v>0.24</c:v>
                </c:pt>
                <c:pt idx="4">
                  <c:v>0.23</c:v>
                </c:pt>
                <c:pt idx="5">
                  <c:v>0.1</c:v>
                </c:pt>
              </c:numCache>
            </c:numRef>
          </c:val>
          <c:extLst>
            <c:ext xmlns:c16="http://schemas.microsoft.com/office/drawing/2014/chart" uri="{C3380CC4-5D6E-409C-BE32-E72D297353CC}">
              <c16:uniqueId val="{00000000-31D3-4D2D-841C-7650D730B7A1}"/>
            </c:ext>
          </c:extLst>
        </c:ser>
        <c:dLbls>
          <c:showLegendKey val="0"/>
          <c:showVal val="0"/>
          <c:showCatName val="0"/>
          <c:showSerName val="0"/>
          <c:showPercent val="0"/>
          <c:showBubbleSize val="0"/>
        </c:dLbls>
        <c:gapWidth val="150"/>
        <c:axId val="121267712"/>
        <c:axId val="121269248"/>
      </c:barChart>
      <c:catAx>
        <c:axId val="121267712"/>
        <c:scaling>
          <c:orientation val="minMax"/>
        </c:scaling>
        <c:delete val="0"/>
        <c:axPos val="l"/>
        <c:numFmt formatCode="General" sourceLinked="0"/>
        <c:majorTickMark val="out"/>
        <c:minorTickMark val="none"/>
        <c:tickLblPos val="nextTo"/>
        <c:crossAx val="121269248"/>
        <c:crosses val="autoZero"/>
        <c:auto val="1"/>
        <c:lblAlgn val="ctr"/>
        <c:lblOffset val="100"/>
        <c:noMultiLvlLbl val="0"/>
      </c:catAx>
      <c:valAx>
        <c:axId val="121269248"/>
        <c:scaling>
          <c:orientation val="minMax"/>
        </c:scaling>
        <c:delete val="1"/>
        <c:axPos val="b"/>
        <c:numFmt formatCode="0%" sourceLinked="1"/>
        <c:majorTickMark val="out"/>
        <c:minorTickMark val="none"/>
        <c:tickLblPos val="nextTo"/>
        <c:crossAx val="121267712"/>
        <c:crosses val="autoZero"/>
        <c:crossBetween val="between"/>
      </c:valAx>
    </c:plotArea>
    <c:plotVisOnly val="1"/>
    <c:dispBlanksAs val="gap"/>
    <c:showDLblsOverMax val="0"/>
  </c:chart>
  <c:txPr>
    <a:bodyPr/>
    <a:lstStyle/>
    <a:p>
      <a:pPr>
        <a:defRPr sz="1200">
          <a:solidFill>
            <a:schemeClr val="tx1"/>
          </a:solidFill>
          <a:latin typeface="Calibri" panose="020F0502020204030204" pitchFamily="34" charset="0"/>
          <a:cs typeface="Calibri" panose="020F0502020204030204" pitchFamily="34" charset="0"/>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2.3058758593213401E-2"/>
          <c:y val="7.9325213865126101E-2"/>
          <c:w val="0.95500740785315397"/>
          <c:h val="0.66552913296185956"/>
        </c:manualLayout>
      </c:layout>
      <c:barChart>
        <c:barDir val="col"/>
        <c:grouping val="clustered"/>
        <c:varyColors val="0"/>
        <c:ser>
          <c:idx val="0"/>
          <c:order val="0"/>
          <c:tx>
            <c:strRef>
              <c:f>Sheet1!$B$1</c:f>
              <c:strCache>
                <c:ptCount val="1"/>
                <c:pt idx="0">
                  <c:v>Column1</c:v>
                </c:pt>
              </c:strCache>
            </c:strRef>
          </c:tx>
          <c:spPr>
            <a:solidFill>
              <a:srgbClr val="C53E46"/>
            </a:solidFill>
            <a:ln>
              <a:no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Yes</c:v>
                </c:pt>
                <c:pt idx="1">
                  <c:v>No</c:v>
                </c:pt>
                <c:pt idx="2">
                  <c:v>Prefer not to say</c:v>
                </c:pt>
              </c:strCache>
            </c:strRef>
          </c:cat>
          <c:val>
            <c:numRef>
              <c:f>Sheet1!$B$2:$B$4</c:f>
              <c:numCache>
                <c:formatCode>0%</c:formatCode>
                <c:ptCount val="3"/>
                <c:pt idx="0">
                  <c:v>0.09</c:v>
                </c:pt>
                <c:pt idx="1">
                  <c:v>0.89</c:v>
                </c:pt>
                <c:pt idx="2">
                  <c:v>0.02</c:v>
                </c:pt>
              </c:numCache>
            </c:numRef>
          </c:val>
          <c:extLst>
            <c:ext xmlns:c16="http://schemas.microsoft.com/office/drawing/2014/chart" uri="{C3380CC4-5D6E-409C-BE32-E72D297353CC}">
              <c16:uniqueId val="{00000000-AA3D-4089-B227-C921A111D386}"/>
            </c:ext>
          </c:extLst>
        </c:ser>
        <c:dLbls>
          <c:showLegendKey val="0"/>
          <c:showVal val="0"/>
          <c:showCatName val="0"/>
          <c:showSerName val="0"/>
          <c:showPercent val="0"/>
          <c:showBubbleSize val="0"/>
        </c:dLbls>
        <c:gapWidth val="150"/>
        <c:axId val="121338880"/>
        <c:axId val="121340672"/>
      </c:barChart>
      <c:catAx>
        <c:axId val="121338880"/>
        <c:scaling>
          <c:orientation val="minMax"/>
        </c:scaling>
        <c:delete val="0"/>
        <c:axPos val="b"/>
        <c:numFmt formatCode="General" sourceLinked="0"/>
        <c:majorTickMark val="out"/>
        <c:minorTickMark val="none"/>
        <c:tickLblPos val="nextTo"/>
        <c:crossAx val="121340672"/>
        <c:crosses val="autoZero"/>
        <c:auto val="1"/>
        <c:lblAlgn val="ctr"/>
        <c:lblOffset val="100"/>
        <c:noMultiLvlLbl val="0"/>
      </c:catAx>
      <c:valAx>
        <c:axId val="121340672"/>
        <c:scaling>
          <c:orientation val="minMax"/>
        </c:scaling>
        <c:delete val="1"/>
        <c:axPos val="l"/>
        <c:numFmt formatCode="0%" sourceLinked="1"/>
        <c:majorTickMark val="out"/>
        <c:minorTickMark val="none"/>
        <c:tickLblPos val="nextTo"/>
        <c:crossAx val="121338880"/>
        <c:crosses val="autoZero"/>
        <c:crossBetween val="between"/>
      </c:valAx>
    </c:plotArea>
    <c:plotVisOnly val="1"/>
    <c:dispBlanksAs val="gap"/>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2.3058758593213401E-2"/>
          <c:y val="7.9325213865126101E-2"/>
          <c:w val="0.95500740785315397"/>
          <c:h val="0.71722698682247488"/>
        </c:manualLayout>
      </c:layout>
      <c:barChart>
        <c:barDir val="col"/>
        <c:grouping val="clustered"/>
        <c:varyColors val="0"/>
        <c:ser>
          <c:idx val="0"/>
          <c:order val="0"/>
          <c:tx>
            <c:strRef>
              <c:f>Sheet1!$B$1</c:f>
              <c:strCache>
                <c:ptCount val="1"/>
                <c:pt idx="0">
                  <c:v>Column1</c:v>
                </c:pt>
              </c:strCache>
            </c:strRef>
          </c:tx>
          <c:spPr>
            <a:solidFill>
              <a:srgbClr val="C53E46"/>
            </a:solidFill>
            <a:ln>
              <a:no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Yes</c:v>
                </c:pt>
                <c:pt idx="1">
                  <c:v>No</c:v>
                </c:pt>
                <c:pt idx="2">
                  <c:v>Prefer not to say</c:v>
                </c:pt>
              </c:strCache>
            </c:strRef>
          </c:cat>
          <c:val>
            <c:numRef>
              <c:f>Sheet1!$B$2:$B$4</c:f>
              <c:numCache>
                <c:formatCode>0%</c:formatCode>
                <c:ptCount val="3"/>
                <c:pt idx="0">
                  <c:v>0.21</c:v>
                </c:pt>
                <c:pt idx="1">
                  <c:v>0.73</c:v>
                </c:pt>
                <c:pt idx="2">
                  <c:v>0.06</c:v>
                </c:pt>
              </c:numCache>
            </c:numRef>
          </c:val>
          <c:extLst>
            <c:ext xmlns:c16="http://schemas.microsoft.com/office/drawing/2014/chart" uri="{C3380CC4-5D6E-409C-BE32-E72D297353CC}">
              <c16:uniqueId val="{00000000-AA3D-4089-B227-C921A111D386}"/>
            </c:ext>
          </c:extLst>
        </c:ser>
        <c:dLbls>
          <c:showLegendKey val="0"/>
          <c:showVal val="0"/>
          <c:showCatName val="0"/>
          <c:showSerName val="0"/>
          <c:showPercent val="0"/>
          <c:showBubbleSize val="0"/>
        </c:dLbls>
        <c:gapWidth val="150"/>
        <c:axId val="121402880"/>
        <c:axId val="121404416"/>
      </c:barChart>
      <c:catAx>
        <c:axId val="121402880"/>
        <c:scaling>
          <c:orientation val="minMax"/>
        </c:scaling>
        <c:delete val="0"/>
        <c:axPos val="b"/>
        <c:numFmt formatCode="General" sourceLinked="0"/>
        <c:majorTickMark val="out"/>
        <c:minorTickMark val="none"/>
        <c:tickLblPos val="nextTo"/>
        <c:crossAx val="121404416"/>
        <c:crosses val="autoZero"/>
        <c:auto val="1"/>
        <c:lblAlgn val="ctr"/>
        <c:lblOffset val="100"/>
        <c:noMultiLvlLbl val="0"/>
      </c:catAx>
      <c:valAx>
        <c:axId val="121404416"/>
        <c:scaling>
          <c:orientation val="minMax"/>
        </c:scaling>
        <c:delete val="1"/>
        <c:axPos val="l"/>
        <c:numFmt formatCode="0%" sourceLinked="1"/>
        <c:majorTickMark val="out"/>
        <c:minorTickMark val="none"/>
        <c:tickLblPos val="nextTo"/>
        <c:crossAx val="121402880"/>
        <c:crosses val="autoZero"/>
        <c:crossBetween val="between"/>
      </c:valAx>
    </c:plotArea>
    <c:plotVisOnly val="1"/>
    <c:dispBlanksAs val="gap"/>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2.3058758593213401E-2"/>
          <c:y val="0.37384664488776626"/>
          <c:w val="0.95500740785315397"/>
          <c:h val="0.31069291933486676"/>
        </c:manualLayout>
      </c:layout>
      <c:barChart>
        <c:barDir val="col"/>
        <c:grouping val="clustered"/>
        <c:varyColors val="0"/>
        <c:ser>
          <c:idx val="0"/>
          <c:order val="0"/>
          <c:tx>
            <c:strRef>
              <c:f>Sheet1!$B$1</c:f>
              <c:strCache>
                <c:ptCount val="1"/>
                <c:pt idx="0">
                  <c:v>Column1</c:v>
                </c:pt>
              </c:strCache>
            </c:strRef>
          </c:tx>
          <c:spPr>
            <a:solidFill>
              <a:srgbClr val="C53E46"/>
            </a:solidFill>
            <a:ln>
              <a:no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Yes</c:v>
                </c:pt>
                <c:pt idx="1">
                  <c:v>No</c:v>
                </c:pt>
              </c:strCache>
            </c:strRef>
          </c:cat>
          <c:val>
            <c:numRef>
              <c:f>Sheet1!$B$2:$B$3</c:f>
              <c:numCache>
                <c:formatCode>0%</c:formatCode>
                <c:ptCount val="2"/>
                <c:pt idx="0">
                  <c:v>0.09</c:v>
                </c:pt>
                <c:pt idx="1">
                  <c:v>0.91</c:v>
                </c:pt>
              </c:numCache>
            </c:numRef>
          </c:val>
          <c:extLst>
            <c:ext xmlns:c16="http://schemas.microsoft.com/office/drawing/2014/chart" uri="{C3380CC4-5D6E-409C-BE32-E72D297353CC}">
              <c16:uniqueId val="{00000000-AA3D-4089-B227-C921A111D386}"/>
            </c:ext>
          </c:extLst>
        </c:ser>
        <c:dLbls>
          <c:showLegendKey val="0"/>
          <c:showVal val="0"/>
          <c:showCatName val="0"/>
          <c:showSerName val="0"/>
          <c:showPercent val="0"/>
          <c:showBubbleSize val="0"/>
        </c:dLbls>
        <c:gapWidth val="150"/>
        <c:axId val="123091584"/>
        <c:axId val="123093376"/>
      </c:barChart>
      <c:catAx>
        <c:axId val="123091584"/>
        <c:scaling>
          <c:orientation val="minMax"/>
        </c:scaling>
        <c:delete val="0"/>
        <c:axPos val="b"/>
        <c:numFmt formatCode="General" sourceLinked="0"/>
        <c:majorTickMark val="out"/>
        <c:minorTickMark val="none"/>
        <c:tickLblPos val="nextTo"/>
        <c:crossAx val="123093376"/>
        <c:crosses val="autoZero"/>
        <c:auto val="1"/>
        <c:lblAlgn val="ctr"/>
        <c:lblOffset val="100"/>
        <c:noMultiLvlLbl val="0"/>
      </c:catAx>
      <c:valAx>
        <c:axId val="123093376"/>
        <c:scaling>
          <c:orientation val="minMax"/>
        </c:scaling>
        <c:delete val="1"/>
        <c:axPos val="l"/>
        <c:numFmt formatCode="0%" sourceLinked="1"/>
        <c:majorTickMark val="out"/>
        <c:minorTickMark val="none"/>
        <c:tickLblPos val="nextTo"/>
        <c:crossAx val="123091584"/>
        <c:crosses val="autoZero"/>
        <c:crossBetween val="between"/>
      </c:valAx>
    </c:plotArea>
    <c:plotVisOnly val="1"/>
    <c:dispBlanksAs val="gap"/>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2752286782950001E-2"/>
          <c:y val="0"/>
          <c:w val="0.93724771321705003"/>
          <c:h val="0.95380275207516596"/>
        </c:manualLayout>
      </c:layout>
      <c:doughnutChart>
        <c:varyColors val="1"/>
        <c:ser>
          <c:idx val="0"/>
          <c:order val="0"/>
          <c:tx>
            <c:strRef>
              <c:f>Sheet1!$B$1</c:f>
              <c:strCache>
                <c:ptCount val="1"/>
                <c:pt idx="0">
                  <c:v>Gender</c:v>
                </c:pt>
              </c:strCache>
            </c:strRef>
          </c:tx>
          <c:dPt>
            <c:idx val="0"/>
            <c:bubble3D val="0"/>
            <c:spPr>
              <a:solidFill>
                <a:srgbClr val="C53E46"/>
              </a:solidFill>
            </c:spPr>
            <c:extLst>
              <c:ext xmlns:c16="http://schemas.microsoft.com/office/drawing/2014/chart" uri="{C3380CC4-5D6E-409C-BE32-E72D297353CC}">
                <c16:uniqueId val="{00000001-2FD4-4110-9FED-001A3B073658}"/>
              </c:ext>
            </c:extLst>
          </c:dPt>
          <c:dPt>
            <c:idx val="1"/>
            <c:bubble3D val="0"/>
            <c:spPr>
              <a:solidFill>
                <a:srgbClr val="2F3B43"/>
              </a:solidFill>
            </c:spPr>
            <c:extLst>
              <c:ext xmlns:c16="http://schemas.microsoft.com/office/drawing/2014/chart" uri="{C3380CC4-5D6E-409C-BE32-E72D297353CC}">
                <c16:uniqueId val="{00000003-2FD4-4110-9FED-001A3B073658}"/>
              </c:ext>
            </c:extLst>
          </c:dPt>
          <c:dLbls>
            <c:spPr>
              <a:noFill/>
              <a:ln>
                <a:noFill/>
              </a:ln>
              <a:effectLst/>
            </c:spPr>
            <c:txPr>
              <a:bodyPr/>
              <a:lstStyle/>
              <a:p>
                <a:pPr>
                  <a:defRPr sz="1000">
                    <a:solidFill>
                      <a:schemeClr val="bg1"/>
                    </a:solidFil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extLst>
          </c:dLbls>
          <c:cat>
            <c:strRef>
              <c:f>Sheet1!$A$2:$A$3</c:f>
              <c:strCache>
                <c:ptCount val="2"/>
                <c:pt idx="0">
                  <c:v>Female</c:v>
                </c:pt>
                <c:pt idx="1">
                  <c:v>Male</c:v>
                </c:pt>
              </c:strCache>
            </c:strRef>
          </c:cat>
          <c:val>
            <c:numRef>
              <c:f>Sheet1!$B$2:$B$3</c:f>
              <c:numCache>
                <c:formatCode>0%</c:formatCode>
                <c:ptCount val="2"/>
                <c:pt idx="0">
                  <c:v>0.5</c:v>
                </c:pt>
                <c:pt idx="1">
                  <c:v>0.5</c:v>
                </c:pt>
              </c:numCache>
            </c:numRef>
          </c:val>
          <c:extLst>
            <c:ext xmlns:c16="http://schemas.microsoft.com/office/drawing/2014/chart" uri="{C3380CC4-5D6E-409C-BE32-E72D297353CC}">
              <c16:uniqueId val="{00000004-2FD4-4110-9FED-001A3B073658}"/>
            </c:ext>
          </c:extLst>
        </c:ser>
        <c:dLbls>
          <c:showLegendKey val="0"/>
          <c:showVal val="0"/>
          <c:showCatName val="0"/>
          <c:showSerName val="0"/>
          <c:showPercent val="0"/>
          <c:showBubbleSize val="0"/>
          <c:showLeaderLines val="0"/>
        </c:dLbls>
        <c:firstSliceAng val="0"/>
        <c:holeSize val="50"/>
      </c:doughnutChart>
    </c:plotArea>
    <c:plotVisOnly val="1"/>
    <c:dispBlanksAs val="gap"/>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9702639951931218"/>
          <c:y val="7.1063653882795216E-2"/>
          <c:w val="0.60297360048068771"/>
          <c:h val="0.91913730459440091"/>
        </c:manualLayout>
      </c:layout>
      <c:barChart>
        <c:barDir val="bar"/>
        <c:grouping val="clustered"/>
        <c:varyColors val="0"/>
        <c:ser>
          <c:idx val="0"/>
          <c:order val="0"/>
          <c:tx>
            <c:strRef>
              <c:f>Sheet1!$B$1</c:f>
              <c:strCache>
                <c:ptCount val="1"/>
                <c:pt idx="0">
                  <c:v>Column1</c:v>
                </c:pt>
              </c:strCache>
            </c:strRef>
          </c:tx>
          <c:spPr>
            <a:solidFill>
              <a:srgbClr val="C53E46"/>
            </a:solidFill>
            <a:ln>
              <a:no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Other</c:v>
                </c:pt>
                <c:pt idx="1">
                  <c:v>Home duties</c:v>
                </c:pt>
                <c:pt idx="2">
                  <c:v>Retired</c:v>
                </c:pt>
                <c:pt idx="3">
                  <c:v>Work part time/ casual</c:v>
                </c:pt>
                <c:pt idx="4">
                  <c:v>Work full time</c:v>
                </c:pt>
                <c:pt idx="5">
                  <c:v>Less than 2 years</c:v>
                </c:pt>
              </c:strCache>
            </c:strRef>
          </c:cat>
          <c:val>
            <c:numRef>
              <c:f>Sheet1!$B$2:$B$7</c:f>
              <c:numCache>
                <c:formatCode>0%</c:formatCode>
                <c:ptCount val="6"/>
                <c:pt idx="0">
                  <c:v>0.08</c:v>
                </c:pt>
                <c:pt idx="1">
                  <c:v>0.1</c:v>
                </c:pt>
                <c:pt idx="2">
                  <c:v>0.2</c:v>
                </c:pt>
                <c:pt idx="3">
                  <c:v>0.2</c:v>
                </c:pt>
                <c:pt idx="4">
                  <c:v>0.41</c:v>
                </c:pt>
                <c:pt idx="5">
                  <c:v>0.06</c:v>
                </c:pt>
              </c:numCache>
            </c:numRef>
          </c:val>
          <c:extLst>
            <c:ext xmlns:c16="http://schemas.microsoft.com/office/drawing/2014/chart" uri="{C3380CC4-5D6E-409C-BE32-E72D297353CC}">
              <c16:uniqueId val="{00000000-01E6-46A7-BBCE-0CDC61BDECC1}"/>
            </c:ext>
          </c:extLst>
        </c:ser>
        <c:dLbls>
          <c:showLegendKey val="0"/>
          <c:showVal val="0"/>
          <c:showCatName val="0"/>
          <c:showSerName val="0"/>
          <c:showPercent val="0"/>
          <c:showBubbleSize val="0"/>
        </c:dLbls>
        <c:gapWidth val="150"/>
        <c:axId val="123306752"/>
        <c:axId val="123308288"/>
      </c:barChart>
      <c:catAx>
        <c:axId val="123306752"/>
        <c:scaling>
          <c:orientation val="minMax"/>
        </c:scaling>
        <c:delete val="0"/>
        <c:axPos val="l"/>
        <c:numFmt formatCode="General" sourceLinked="0"/>
        <c:majorTickMark val="out"/>
        <c:minorTickMark val="none"/>
        <c:tickLblPos val="nextTo"/>
        <c:txPr>
          <a:bodyPr/>
          <a:lstStyle/>
          <a:p>
            <a:pPr>
              <a:defRPr sz="1100"/>
            </a:pPr>
            <a:endParaRPr lang="en-US"/>
          </a:p>
        </c:txPr>
        <c:crossAx val="123308288"/>
        <c:crosses val="autoZero"/>
        <c:auto val="1"/>
        <c:lblAlgn val="ctr"/>
        <c:lblOffset val="100"/>
        <c:noMultiLvlLbl val="0"/>
      </c:catAx>
      <c:valAx>
        <c:axId val="123308288"/>
        <c:scaling>
          <c:orientation val="minMax"/>
        </c:scaling>
        <c:delete val="1"/>
        <c:axPos val="b"/>
        <c:numFmt formatCode="0%" sourceLinked="1"/>
        <c:majorTickMark val="out"/>
        <c:minorTickMark val="none"/>
        <c:tickLblPos val="nextTo"/>
        <c:crossAx val="123306752"/>
        <c:crosses val="autoZero"/>
        <c:crossBetween val="between"/>
      </c:valAx>
    </c:plotArea>
    <c:plotVisOnly val="1"/>
    <c:dispBlanksAs val="gap"/>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7089031869628908"/>
          <c:y val="3.202472436671009E-2"/>
          <c:w val="0.62910968130371092"/>
          <c:h val="0.95817682037407015"/>
        </c:manualLayout>
      </c:layout>
      <c:barChart>
        <c:barDir val="bar"/>
        <c:grouping val="clustered"/>
        <c:varyColors val="0"/>
        <c:ser>
          <c:idx val="0"/>
          <c:order val="0"/>
          <c:tx>
            <c:strRef>
              <c:f>Sheet1!$B$1</c:f>
              <c:strCache>
                <c:ptCount val="1"/>
                <c:pt idx="0">
                  <c:v>Age</c:v>
                </c:pt>
              </c:strCache>
            </c:strRef>
          </c:tx>
          <c:spPr>
            <a:solidFill>
              <a:srgbClr val="C53E46"/>
            </a:solidFill>
            <a:ln>
              <a:no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70 years +</c:v>
                </c:pt>
                <c:pt idx="1">
                  <c:v>60-69 years</c:v>
                </c:pt>
                <c:pt idx="2">
                  <c:v>50-59 years</c:v>
                </c:pt>
                <c:pt idx="3">
                  <c:v>40-49 years</c:v>
                </c:pt>
                <c:pt idx="4">
                  <c:v>30-39 years</c:v>
                </c:pt>
                <c:pt idx="5">
                  <c:v>18-29 years</c:v>
                </c:pt>
              </c:strCache>
            </c:strRef>
          </c:cat>
          <c:val>
            <c:numRef>
              <c:f>Sheet1!$B$2:$B$7</c:f>
              <c:numCache>
                <c:formatCode>0%</c:formatCode>
                <c:ptCount val="6"/>
                <c:pt idx="0">
                  <c:v>0.12</c:v>
                </c:pt>
                <c:pt idx="1">
                  <c:v>0.12</c:v>
                </c:pt>
                <c:pt idx="2">
                  <c:v>0.17</c:v>
                </c:pt>
                <c:pt idx="3">
                  <c:v>0.18</c:v>
                </c:pt>
                <c:pt idx="4">
                  <c:v>0.2</c:v>
                </c:pt>
                <c:pt idx="5">
                  <c:v>0.21</c:v>
                </c:pt>
              </c:numCache>
            </c:numRef>
          </c:val>
          <c:extLst>
            <c:ext xmlns:c16="http://schemas.microsoft.com/office/drawing/2014/chart" uri="{C3380CC4-5D6E-409C-BE32-E72D297353CC}">
              <c16:uniqueId val="{00000000-E74D-4E60-BFD8-E91691FDC4C7}"/>
            </c:ext>
          </c:extLst>
        </c:ser>
        <c:dLbls>
          <c:showLegendKey val="0"/>
          <c:showVal val="0"/>
          <c:showCatName val="0"/>
          <c:showSerName val="0"/>
          <c:showPercent val="0"/>
          <c:showBubbleSize val="0"/>
        </c:dLbls>
        <c:gapWidth val="150"/>
        <c:axId val="123612160"/>
        <c:axId val="123634432"/>
      </c:barChart>
      <c:catAx>
        <c:axId val="123612160"/>
        <c:scaling>
          <c:orientation val="minMax"/>
        </c:scaling>
        <c:delete val="0"/>
        <c:axPos val="l"/>
        <c:numFmt formatCode="General" sourceLinked="0"/>
        <c:majorTickMark val="out"/>
        <c:minorTickMark val="none"/>
        <c:tickLblPos val="nextTo"/>
        <c:crossAx val="123634432"/>
        <c:crosses val="autoZero"/>
        <c:auto val="1"/>
        <c:lblAlgn val="ctr"/>
        <c:lblOffset val="100"/>
        <c:noMultiLvlLbl val="0"/>
      </c:catAx>
      <c:valAx>
        <c:axId val="123634432"/>
        <c:scaling>
          <c:orientation val="minMax"/>
        </c:scaling>
        <c:delete val="1"/>
        <c:axPos val="b"/>
        <c:numFmt formatCode="0%" sourceLinked="1"/>
        <c:majorTickMark val="out"/>
        <c:minorTickMark val="none"/>
        <c:tickLblPos val="nextTo"/>
        <c:crossAx val="123612160"/>
        <c:crosses val="autoZero"/>
        <c:crossBetween val="between"/>
      </c:valAx>
    </c:plotArea>
    <c:plotVisOnly val="1"/>
    <c:dispBlanksAs val="gap"/>
    <c:showDLblsOverMax val="0"/>
  </c:chart>
  <c:txPr>
    <a:bodyPr/>
    <a:lstStyle/>
    <a:p>
      <a:pPr>
        <a:defRPr sz="1200">
          <a:solidFill>
            <a:schemeClr val="tx1"/>
          </a:solidFill>
          <a:latin typeface="Calibri" panose="020F0502020204030204" pitchFamily="34" charset="0"/>
          <a:cs typeface="Calibri" panose="020F0502020204030204" pitchFamily="34" charset="0"/>
        </a:defRPr>
      </a:pPr>
      <a:endParaRPr lang="en-US"/>
    </a:p>
  </c:txPr>
  <c:externalData r:id="rId2">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2.3058758593213401E-2"/>
          <c:y val="0.37384664488776626"/>
          <c:w val="0.95500740785315397"/>
          <c:h val="0.31069291933486676"/>
        </c:manualLayout>
      </c:layout>
      <c:barChart>
        <c:barDir val="col"/>
        <c:grouping val="clustered"/>
        <c:varyColors val="0"/>
        <c:ser>
          <c:idx val="0"/>
          <c:order val="0"/>
          <c:tx>
            <c:strRef>
              <c:f>Sheet1!$B$1</c:f>
              <c:strCache>
                <c:ptCount val="1"/>
                <c:pt idx="0">
                  <c:v>Column1</c:v>
                </c:pt>
              </c:strCache>
            </c:strRef>
          </c:tx>
          <c:spPr>
            <a:solidFill>
              <a:srgbClr val="C53E46"/>
            </a:solidFill>
            <a:ln>
              <a:no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Yes</c:v>
                </c:pt>
                <c:pt idx="1">
                  <c:v>No</c:v>
                </c:pt>
              </c:strCache>
            </c:strRef>
          </c:cat>
          <c:val>
            <c:numRef>
              <c:f>Sheet1!$B$2:$B$3</c:f>
              <c:numCache>
                <c:formatCode>0%</c:formatCode>
                <c:ptCount val="2"/>
                <c:pt idx="0">
                  <c:v>0.04</c:v>
                </c:pt>
                <c:pt idx="1">
                  <c:v>0.96</c:v>
                </c:pt>
              </c:numCache>
            </c:numRef>
          </c:val>
          <c:extLst>
            <c:ext xmlns:c16="http://schemas.microsoft.com/office/drawing/2014/chart" uri="{C3380CC4-5D6E-409C-BE32-E72D297353CC}">
              <c16:uniqueId val="{00000000-AA3D-4089-B227-C921A111D386}"/>
            </c:ext>
          </c:extLst>
        </c:ser>
        <c:dLbls>
          <c:showLegendKey val="0"/>
          <c:showVal val="0"/>
          <c:showCatName val="0"/>
          <c:showSerName val="0"/>
          <c:showPercent val="0"/>
          <c:showBubbleSize val="0"/>
        </c:dLbls>
        <c:gapWidth val="150"/>
        <c:axId val="123774464"/>
        <c:axId val="123776000"/>
      </c:barChart>
      <c:catAx>
        <c:axId val="123774464"/>
        <c:scaling>
          <c:orientation val="minMax"/>
        </c:scaling>
        <c:delete val="0"/>
        <c:axPos val="b"/>
        <c:numFmt formatCode="General" sourceLinked="0"/>
        <c:majorTickMark val="out"/>
        <c:minorTickMark val="none"/>
        <c:tickLblPos val="nextTo"/>
        <c:crossAx val="123776000"/>
        <c:crosses val="autoZero"/>
        <c:auto val="1"/>
        <c:lblAlgn val="ctr"/>
        <c:lblOffset val="100"/>
        <c:noMultiLvlLbl val="0"/>
      </c:catAx>
      <c:valAx>
        <c:axId val="123776000"/>
        <c:scaling>
          <c:orientation val="minMax"/>
        </c:scaling>
        <c:delete val="1"/>
        <c:axPos val="l"/>
        <c:numFmt formatCode="0%" sourceLinked="1"/>
        <c:majorTickMark val="out"/>
        <c:minorTickMark val="none"/>
        <c:tickLblPos val="nextTo"/>
        <c:crossAx val="123774464"/>
        <c:crosses val="autoZero"/>
        <c:crossBetween val="between"/>
      </c:valAx>
    </c:plotArea>
    <c:plotVisOnly val="1"/>
    <c:dispBlanksAs val="gap"/>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2">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053907326170638"/>
          <c:y val="0"/>
          <c:w val="0.57830031908437718"/>
          <c:h val="0.99720864348405736"/>
        </c:manualLayout>
      </c:layout>
      <c:barChart>
        <c:barDir val="bar"/>
        <c:grouping val="clustered"/>
        <c:varyColors val="0"/>
        <c:ser>
          <c:idx val="0"/>
          <c:order val="0"/>
          <c:tx>
            <c:strRef>
              <c:f>Sheet1!$B$1</c:f>
              <c:strCache>
                <c:ptCount val="1"/>
                <c:pt idx="0">
                  <c:v>Practitioners</c:v>
                </c:pt>
              </c:strCache>
            </c:strRef>
          </c:tx>
          <c:spPr>
            <a:solidFill>
              <a:schemeClr val="accent1">
                <a:lumMod val="60000"/>
                <a:lumOff val="40000"/>
              </a:schemeClr>
            </a:solidFill>
            <a:ln>
              <a:solidFill>
                <a:schemeClr val="accent1">
                  <a:lumMod val="60000"/>
                  <a:lumOff val="40000"/>
                </a:schemeClr>
              </a:solid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I don’t have a view</c:v>
                </c:pt>
                <c:pt idx="1">
                  <c:v>Mixed</c:v>
                </c:pt>
                <c:pt idx="2">
                  <c:v>Negative</c:v>
                </c:pt>
                <c:pt idx="3">
                  <c:v>Positive</c:v>
                </c:pt>
              </c:strCache>
            </c:strRef>
          </c:cat>
          <c:val>
            <c:numRef>
              <c:f>Sheet1!$B$2:$B$5</c:f>
              <c:numCache>
                <c:formatCode>0%</c:formatCode>
                <c:ptCount val="4"/>
                <c:pt idx="0">
                  <c:v>0.16</c:v>
                </c:pt>
                <c:pt idx="1">
                  <c:v>0.31</c:v>
                </c:pt>
                <c:pt idx="2">
                  <c:v>0.13</c:v>
                </c:pt>
                <c:pt idx="3">
                  <c:v>0.4</c:v>
                </c:pt>
              </c:numCache>
            </c:numRef>
          </c:val>
          <c:extLst>
            <c:ext xmlns:c16="http://schemas.microsoft.com/office/drawing/2014/chart" uri="{C3380CC4-5D6E-409C-BE32-E72D297353CC}">
              <c16:uniqueId val="{00000000-00C0-433F-ACFA-80BED1CFEFD2}"/>
            </c:ext>
          </c:extLst>
        </c:ser>
        <c:dLbls>
          <c:showLegendKey val="0"/>
          <c:showVal val="0"/>
          <c:showCatName val="0"/>
          <c:showSerName val="0"/>
          <c:showPercent val="0"/>
          <c:showBubbleSize val="0"/>
        </c:dLbls>
        <c:gapWidth val="150"/>
        <c:axId val="179104768"/>
        <c:axId val="179162496"/>
      </c:barChart>
      <c:catAx>
        <c:axId val="179104768"/>
        <c:scaling>
          <c:orientation val="minMax"/>
        </c:scaling>
        <c:delete val="0"/>
        <c:axPos val="l"/>
        <c:numFmt formatCode="General" sourceLinked="1"/>
        <c:majorTickMark val="out"/>
        <c:minorTickMark val="none"/>
        <c:tickLblPos val="nextTo"/>
        <c:crossAx val="179162496"/>
        <c:crosses val="autoZero"/>
        <c:auto val="1"/>
        <c:lblAlgn val="ctr"/>
        <c:lblOffset val="100"/>
        <c:noMultiLvlLbl val="0"/>
      </c:catAx>
      <c:valAx>
        <c:axId val="179162496"/>
        <c:scaling>
          <c:orientation val="minMax"/>
          <c:max val="1"/>
        </c:scaling>
        <c:delete val="1"/>
        <c:axPos val="b"/>
        <c:numFmt formatCode="0%" sourceLinked="1"/>
        <c:majorTickMark val="out"/>
        <c:minorTickMark val="none"/>
        <c:tickLblPos val="nextTo"/>
        <c:crossAx val="179104768"/>
        <c:crosses val="autoZero"/>
        <c:crossBetween val="between"/>
        <c:majorUnit val="1"/>
        <c:minorUnit val="1"/>
      </c:valAx>
      <c:spPr>
        <a:noFill/>
        <a:ln w="25400">
          <a:noFill/>
        </a:ln>
      </c:spPr>
    </c:plotArea>
    <c:plotVisOnly val="1"/>
    <c:dispBlanksAs val="gap"/>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1823381606581752"/>
          <c:y val="0"/>
          <c:w val="0.52137889868231102"/>
          <c:h val="1"/>
        </c:manualLayout>
      </c:layout>
      <c:barChart>
        <c:barDir val="bar"/>
        <c:grouping val="clustered"/>
        <c:varyColors val="0"/>
        <c:ser>
          <c:idx val="0"/>
          <c:order val="0"/>
          <c:tx>
            <c:strRef>
              <c:f>Sheet1!$B$1</c:f>
              <c:strCache>
                <c:ptCount val="1"/>
                <c:pt idx="0">
                  <c:v>Broader community</c:v>
                </c:pt>
              </c:strCache>
            </c:strRef>
          </c:tx>
          <c:spPr>
            <a:solidFill>
              <a:schemeClr val="bg1">
                <a:lumMod val="65000"/>
              </a:schemeClr>
            </a:solidFill>
            <a:ln>
              <a:solidFill>
                <a:schemeClr val="bg1">
                  <a:lumMod val="65000"/>
                </a:schemeClr>
              </a:solid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I don’t have a view</c:v>
                </c:pt>
                <c:pt idx="1">
                  <c:v>Mixed</c:v>
                </c:pt>
                <c:pt idx="2">
                  <c:v>Negative</c:v>
                </c:pt>
                <c:pt idx="3">
                  <c:v>Positive</c:v>
                </c:pt>
              </c:strCache>
            </c:strRef>
          </c:cat>
          <c:val>
            <c:numRef>
              <c:f>Sheet1!$B$2:$B$5</c:f>
              <c:numCache>
                <c:formatCode>0%</c:formatCode>
                <c:ptCount val="4"/>
                <c:pt idx="0">
                  <c:v>0.36</c:v>
                </c:pt>
                <c:pt idx="1">
                  <c:v>0.26</c:v>
                </c:pt>
                <c:pt idx="2">
                  <c:v>0.02</c:v>
                </c:pt>
                <c:pt idx="3">
                  <c:v>0.36</c:v>
                </c:pt>
              </c:numCache>
            </c:numRef>
          </c:val>
          <c:extLst>
            <c:ext xmlns:c16="http://schemas.microsoft.com/office/drawing/2014/chart" uri="{C3380CC4-5D6E-409C-BE32-E72D297353CC}">
              <c16:uniqueId val="{00000000-656C-4C63-9DCB-F650829E3946}"/>
            </c:ext>
          </c:extLst>
        </c:ser>
        <c:dLbls>
          <c:showLegendKey val="0"/>
          <c:showVal val="0"/>
          <c:showCatName val="0"/>
          <c:showSerName val="0"/>
          <c:showPercent val="0"/>
          <c:showBubbleSize val="0"/>
        </c:dLbls>
        <c:gapWidth val="150"/>
        <c:axId val="186091392"/>
        <c:axId val="186092928"/>
      </c:barChart>
      <c:catAx>
        <c:axId val="186091392"/>
        <c:scaling>
          <c:orientation val="minMax"/>
        </c:scaling>
        <c:delete val="1"/>
        <c:axPos val="l"/>
        <c:numFmt formatCode="General" sourceLinked="1"/>
        <c:majorTickMark val="out"/>
        <c:minorTickMark val="none"/>
        <c:tickLblPos val="nextTo"/>
        <c:crossAx val="186092928"/>
        <c:crosses val="autoZero"/>
        <c:auto val="1"/>
        <c:lblAlgn val="ctr"/>
        <c:lblOffset val="100"/>
        <c:noMultiLvlLbl val="0"/>
      </c:catAx>
      <c:valAx>
        <c:axId val="186092928"/>
        <c:scaling>
          <c:orientation val="minMax"/>
          <c:max val="1"/>
        </c:scaling>
        <c:delete val="1"/>
        <c:axPos val="b"/>
        <c:numFmt formatCode="0%" sourceLinked="1"/>
        <c:majorTickMark val="out"/>
        <c:minorTickMark val="none"/>
        <c:tickLblPos val="nextTo"/>
        <c:crossAx val="186091392"/>
        <c:crosses val="autoZero"/>
        <c:crossBetween val="between"/>
        <c:majorUnit val="1"/>
        <c:minorUnit val="1"/>
      </c:valAx>
      <c:spPr>
        <a:noFill/>
        <a:ln w="25400">
          <a:noFill/>
        </a:ln>
      </c:spPr>
    </c:plotArea>
    <c:plotVisOnly val="1"/>
    <c:dispBlanksAs val="gap"/>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627560929336948"/>
          <c:y val="3.5287827346568344E-2"/>
          <c:w val="0.37568695470258229"/>
          <c:h val="0.87995980232200699"/>
        </c:manualLayout>
      </c:layout>
      <c:barChart>
        <c:barDir val="bar"/>
        <c:grouping val="clustered"/>
        <c:varyColors val="0"/>
        <c:ser>
          <c:idx val="0"/>
          <c:order val="0"/>
          <c:tx>
            <c:strRef>
              <c:f>Sheet1!$B$1</c:f>
              <c:strCache>
                <c:ptCount val="1"/>
                <c:pt idx="0">
                  <c:v>Practitioners</c:v>
                </c:pt>
              </c:strCache>
            </c:strRef>
          </c:tx>
          <c:spPr>
            <a:solidFill>
              <a:schemeClr val="accent1">
                <a:lumMod val="60000"/>
                <a:lumOff val="40000"/>
              </a:schemeClr>
            </a:solidFill>
            <a:ln>
              <a:solidFill>
                <a:schemeClr val="accent1">
                  <a:lumMod val="60000"/>
                  <a:lumOff val="40000"/>
                </a:schemeClr>
              </a:solid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Yes</c:v>
                </c:pt>
              </c:strCache>
            </c:strRef>
          </c:cat>
          <c:val>
            <c:numRef>
              <c:f>Sheet1!$B$2</c:f>
              <c:numCache>
                <c:formatCode>0%</c:formatCode>
                <c:ptCount val="1"/>
                <c:pt idx="0">
                  <c:v>0.51</c:v>
                </c:pt>
              </c:numCache>
            </c:numRef>
          </c:val>
          <c:extLst>
            <c:ext xmlns:c16="http://schemas.microsoft.com/office/drawing/2014/chart" uri="{C3380CC4-5D6E-409C-BE32-E72D297353CC}">
              <c16:uniqueId val="{00000000-D533-354E-B716-E0BA04A3A72D}"/>
            </c:ext>
          </c:extLst>
        </c:ser>
        <c:dLbls>
          <c:showLegendKey val="0"/>
          <c:showVal val="0"/>
          <c:showCatName val="0"/>
          <c:showSerName val="0"/>
          <c:showPercent val="0"/>
          <c:showBubbleSize val="0"/>
        </c:dLbls>
        <c:gapWidth val="150"/>
        <c:axId val="188537856"/>
        <c:axId val="188539648"/>
      </c:barChart>
      <c:catAx>
        <c:axId val="188537856"/>
        <c:scaling>
          <c:orientation val="minMax"/>
        </c:scaling>
        <c:delete val="0"/>
        <c:axPos val="l"/>
        <c:numFmt formatCode="General" sourceLinked="0"/>
        <c:majorTickMark val="out"/>
        <c:minorTickMark val="none"/>
        <c:tickLblPos val="nextTo"/>
        <c:crossAx val="188539648"/>
        <c:crosses val="autoZero"/>
        <c:auto val="1"/>
        <c:lblAlgn val="ctr"/>
        <c:lblOffset val="100"/>
        <c:noMultiLvlLbl val="0"/>
      </c:catAx>
      <c:valAx>
        <c:axId val="188539648"/>
        <c:scaling>
          <c:orientation val="minMax"/>
          <c:max val="0.8"/>
        </c:scaling>
        <c:delete val="1"/>
        <c:axPos val="b"/>
        <c:numFmt formatCode="0%" sourceLinked="1"/>
        <c:majorTickMark val="out"/>
        <c:minorTickMark val="none"/>
        <c:tickLblPos val="nextTo"/>
        <c:crossAx val="188537856"/>
        <c:crosses val="autoZero"/>
        <c:crossBetween val="between"/>
        <c:majorUnit val="0.8"/>
        <c:minorUnit val="0.8"/>
      </c:valAx>
    </c:plotArea>
    <c:plotVisOnly val="1"/>
    <c:dispBlanksAs val="zero"/>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627560929336948"/>
          <c:y val="3.5287827346568344E-2"/>
          <c:w val="0.37568695470258229"/>
          <c:h val="0.87995980232200699"/>
        </c:manualLayout>
      </c:layout>
      <c:barChart>
        <c:barDir val="bar"/>
        <c:grouping val="clustered"/>
        <c:varyColors val="0"/>
        <c:ser>
          <c:idx val="0"/>
          <c:order val="0"/>
          <c:tx>
            <c:strRef>
              <c:f>Sheet1!$B$1</c:f>
              <c:strCache>
                <c:ptCount val="1"/>
                <c:pt idx="0">
                  <c:v>Community</c:v>
                </c:pt>
              </c:strCache>
            </c:strRef>
          </c:tx>
          <c:spPr>
            <a:solidFill>
              <a:schemeClr val="bg1">
                <a:lumMod val="65000"/>
              </a:schemeClr>
            </a:solidFill>
            <a:ln>
              <a:solidFill>
                <a:schemeClr val="bg1">
                  <a:lumMod val="65000"/>
                </a:schemeClr>
              </a:solid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Yes</c:v>
                </c:pt>
              </c:strCache>
            </c:strRef>
          </c:cat>
          <c:val>
            <c:numRef>
              <c:f>Sheet1!$B$2</c:f>
              <c:numCache>
                <c:formatCode>0%</c:formatCode>
                <c:ptCount val="1"/>
                <c:pt idx="0">
                  <c:v>0.71</c:v>
                </c:pt>
              </c:numCache>
            </c:numRef>
          </c:val>
          <c:extLst>
            <c:ext xmlns:c16="http://schemas.microsoft.com/office/drawing/2014/chart" uri="{C3380CC4-5D6E-409C-BE32-E72D297353CC}">
              <c16:uniqueId val="{00000000-C0FF-B942-8017-711A1EA61DA3}"/>
            </c:ext>
          </c:extLst>
        </c:ser>
        <c:dLbls>
          <c:showLegendKey val="0"/>
          <c:showVal val="0"/>
          <c:showCatName val="0"/>
          <c:showSerName val="0"/>
          <c:showPercent val="0"/>
          <c:showBubbleSize val="0"/>
        </c:dLbls>
        <c:gapWidth val="150"/>
        <c:axId val="188666624"/>
        <c:axId val="188668160"/>
      </c:barChart>
      <c:catAx>
        <c:axId val="188666624"/>
        <c:scaling>
          <c:orientation val="minMax"/>
        </c:scaling>
        <c:delete val="0"/>
        <c:axPos val="l"/>
        <c:numFmt formatCode="General" sourceLinked="0"/>
        <c:majorTickMark val="out"/>
        <c:minorTickMark val="none"/>
        <c:tickLblPos val="nextTo"/>
        <c:crossAx val="188668160"/>
        <c:crosses val="autoZero"/>
        <c:auto val="1"/>
        <c:lblAlgn val="ctr"/>
        <c:lblOffset val="100"/>
        <c:noMultiLvlLbl val="0"/>
      </c:catAx>
      <c:valAx>
        <c:axId val="188668160"/>
        <c:scaling>
          <c:orientation val="minMax"/>
          <c:max val="0.8"/>
        </c:scaling>
        <c:delete val="1"/>
        <c:axPos val="b"/>
        <c:numFmt formatCode="0%" sourceLinked="1"/>
        <c:majorTickMark val="out"/>
        <c:minorTickMark val="none"/>
        <c:tickLblPos val="nextTo"/>
        <c:crossAx val="188666624"/>
        <c:crosses val="autoZero"/>
        <c:crossBetween val="between"/>
        <c:majorUnit val="0.8"/>
        <c:minorUnit val="0.8"/>
      </c:valAx>
    </c:plotArea>
    <c:plotVisOnly val="1"/>
    <c:dispBlanksAs val="zero"/>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627560929336948"/>
          <c:y val="3.5287827346568344E-2"/>
          <c:w val="0.37568695470258229"/>
          <c:h val="0.87995980232200699"/>
        </c:manualLayout>
      </c:layout>
      <c:barChart>
        <c:barDir val="bar"/>
        <c:grouping val="clustered"/>
        <c:varyColors val="0"/>
        <c:ser>
          <c:idx val="0"/>
          <c:order val="0"/>
          <c:tx>
            <c:strRef>
              <c:f>Sheet1!$B$1</c:f>
              <c:strCache>
                <c:ptCount val="1"/>
                <c:pt idx="0">
                  <c:v>Community</c:v>
                </c:pt>
              </c:strCache>
            </c:strRef>
          </c:tx>
          <c:spPr>
            <a:solidFill>
              <a:schemeClr val="bg1">
                <a:lumMod val="65000"/>
              </a:schemeClr>
            </a:solidFill>
            <a:ln>
              <a:solidFill>
                <a:schemeClr val="bg1">
                  <a:lumMod val="65000"/>
                </a:schemeClr>
              </a:solid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Yes</c:v>
                </c:pt>
              </c:strCache>
            </c:strRef>
          </c:cat>
          <c:val>
            <c:numRef>
              <c:f>Sheet1!$B$2</c:f>
              <c:numCache>
                <c:formatCode>0%</c:formatCode>
                <c:ptCount val="1"/>
                <c:pt idx="0">
                  <c:v>0.72</c:v>
                </c:pt>
              </c:numCache>
            </c:numRef>
          </c:val>
          <c:extLst>
            <c:ext xmlns:c16="http://schemas.microsoft.com/office/drawing/2014/chart" uri="{C3380CC4-5D6E-409C-BE32-E72D297353CC}">
              <c16:uniqueId val="{00000000-A310-F948-BD08-D7122D692E0B}"/>
            </c:ext>
          </c:extLst>
        </c:ser>
        <c:dLbls>
          <c:showLegendKey val="0"/>
          <c:showVal val="0"/>
          <c:showCatName val="0"/>
          <c:showSerName val="0"/>
          <c:showPercent val="0"/>
          <c:showBubbleSize val="0"/>
        </c:dLbls>
        <c:gapWidth val="150"/>
        <c:axId val="188963072"/>
        <c:axId val="188985344"/>
      </c:barChart>
      <c:catAx>
        <c:axId val="188963072"/>
        <c:scaling>
          <c:orientation val="minMax"/>
        </c:scaling>
        <c:delete val="0"/>
        <c:axPos val="l"/>
        <c:numFmt formatCode="General" sourceLinked="0"/>
        <c:majorTickMark val="out"/>
        <c:minorTickMark val="none"/>
        <c:tickLblPos val="nextTo"/>
        <c:crossAx val="188985344"/>
        <c:crosses val="autoZero"/>
        <c:auto val="1"/>
        <c:lblAlgn val="ctr"/>
        <c:lblOffset val="100"/>
        <c:noMultiLvlLbl val="0"/>
      </c:catAx>
      <c:valAx>
        <c:axId val="188985344"/>
        <c:scaling>
          <c:orientation val="minMax"/>
          <c:max val="0.8"/>
        </c:scaling>
        <c:delete val="1"/>
        <c:axPos val="b"/>
        <c:numFmt formatCode="0%" sourceLinked="1"/>
        <c:majorTickMark val="out"/>
        <c:minorTickMark val="none"/>
        <c:tickLblPos val="nextTo"/>
        <c:crossAx val="188963072"/>
        <c:crosses val="autoZero"/>
        <c:crossBetween val="between"/>
        <c:majorUnit val="0.8"/>
        <c:minorUnit val="0.8"/>
      </c:valAx>
    </c:plotArea>
    <c:plotVisOnly val="1"/>
    <c:dispBlanksAs val="zero"/>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627560929336948"/>
          <c:y val="3.5287827346568344E-2"/>
          <c:w val="0.37568695470258229"/>
          <c:h val="0.87995980232200699"/>
        </c:manualLayout>
      </c:layout>
      <c:barChart>
        <c:barDir val="bar"/>
        <c:grouping val="clustered"/>
        <c:varyColors val="0"/>
        <c:ser>
          <c:idx val="0"/>
          <c:order val="0"/>
          <c:tx>
            <c:strRef>
              <c:f>Sheet1!$B$1</c:f>
              <c:strCache>
                <c:ptCount val="1"/>
                <c:pt idx="0">
                  <c:v>Practitioners</c:v>
                </c:pt>
              </c:strCache>
            </c:strRef>
          </c:tx>
          <c:spPr>
            <a:solidFill>
              <a:schemeClr val="bg1">
                <a:lumMod val="65000"/>
              </a:schemeClr>
            </a:solidFill>
            <a:ln>
              <a:solidFill>
                <a:schemeClr val="bg1">
                  <a:lumMod val="65000"/>
                </a:schemeClr>
              </a:solidFill>
            </a:ln>
          </c:spPr>
          <c:invertIfNegative val="0"/>
          <c:dPt>
            <c:idx val="0"/>
            <c:invertIfNegative val="0"/>
            <c:bubble3D val="0"/>
            <c:spPr>
              <a:solidFill>
                <a:schemeClr val="accent1">
                  <a:lumMod val="60000"/>
                  <a:lumOff val="40000"/>
                </a:schemeClr>
              </a:solidFill>
              <a:ln>
                <a:solidFill>
                  <a:schemeClr val="accent1">
                    <a:lumMod val="60000"/>
                    <a:lumOff val="40000"/>
                  </a:schemeClr>
                </a:solidFill>
              </a:ln>
            </c:spPr>
            <c:extLst>
              <c:ext xmlns:c16="http://schemas.microsoft.com/office/drawing/2014/chart" uri="{C3380CC4-5D6E-409C-BE32-E72D297353CC}">
                <c16:uniqueId val="{00000001-CDC7-9540-9A38-DCCDB1ADCF46}"/>
              </c:ext>
            </c:extLst>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Yes</c:v>
                </c:pt>
              </c:strCache>
            </c:strRef>
          </c:cat>
          <c:val>
            <c:numRef>
              <c:f>Sheet1!$B$2</c:f>
              <c:numCache>
                <c:formatCode>0%</c:formatCode>
                <c:ptCount val="1"/>
                <c:pt idx="0">
                  <c:v>0.56000000000000005</c:v>
                </c:pt>
              </c:numCache>
            </c:numRef>
          </c:val>
          <c:extLst>
            <c:ext xmlns:c16="http://schemas.microsoft.com/office/drawing/2014/chart" uri="{C3380CC4-5D6E-409C-BE32-E72D297353CC}">
              <c16:uniqueId val="{00000002-CDC7-9540-9A38-DCCDB1ADCF46}"/>
            </c:ext>
          </c:extLst>
        </c:ser>
        <c:dLbls>
          <c:showLegendKey val="0"/>
          <c:showVal val="0"/>
          <c:showCatName val="0"/>
          <c:showSerName val="0"/>
          <c:showPercent val="0"/>
          <c:showBubbleSize val="0"/>
        </c:dLbls>
        <c:gapWidth val="150"/>
        <c:axId val="189543168"/>
        <c:axId val="189544704"/>
      </c:barChart>
      <c:catAx>
        <c:axId val="189543168"/>
        <c:scaling>
          <c:orientation val="minMax"/>
        </c:scaling>
        <c:delete val="0"/>
        <c:axPos val="l"/>
        <c:numFmt formatCode="General" sourceLinked="0"/>
        <c:majorTickMark val="out"/>
        <c:minorTickMark val="none"/>
        <c:tickLblPos val="nextTo"/>
        <c:crossAx val="189544704"/>
        <c:crosses val="autoZero"/>
        <c:auto val="1"/>
        <c:lblAlgn val="ctr"/>
        <c:lblOffset val="100"/>
        <c:noMultiLvlLbl val="0"/>
      </c:catAx>
      <c:valAx>
        <c:axId val="189544704"/>
        <c:scaling>
          <c:orientation val="minMax"/>
          <c:max val="0.8"/>
        </c:scaling>
        <c:delete val="1"/>
        <c:axPos val="b"/>
        <c:numFmt formatCode="0%" sourceLinked="1"/>
        <c:majorTickMark val="out"/>
        <c:minorTickMark val="none"/>
        <c:tickLblPos val="nextTo"/>
        <c:crossAx val="189543168"/>
        <c:crosses val="autoZero"/>
        <c:crossBetween val="between"/>
        <c:majorUnit val="0.8"/>
        <c:minorUnit val="0.8"/>
      </c:valAx>
    </c:plotArea>
    <c:plotVisOnly val="1"/>
    <c:dispBlanksAs val="zero"/>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053907326170638"/>
          <c:y val="0"/>
          <c:w val="0.57830031908437718"/>
          <c:h val="0.99720864348405736"/>
        </c:manualLayout>
      </c:layout>
      <c:barChart>
        <c:barDir val="bar"/>
        <c:grouping val="clustered"/>
        <c:varyColors val="0"/>
        <c:ser>
          <c:idx val="0"/>
          <c:order val="0"/>
          <c:tx>
            <c:strRef>
              <c:f>Sheet1!$B$1</c:f>
              <c:strCache>
                <c:ptCount val="1"/>
                <c:pt idx="0">
                  <c:v>Practitioners</c:v>
                </c:pt>
              </c:strCache>
            </c:strRef>
          </c:tx>
          <c:spPr>
            <a:solidFill>
              <a:schemeClr val="accent1">
                <a:lumMod val="60000"/>
                <a:lumOff val="40000"/>
              </a:schemeClr>
            </a:solidFill>
            <a:ln>
              <a:solidFill>
                <a:schemeClr val="accent1">
                  <a:lumMod val="60000"/>
                  <a:lumOff val="40000"/>
                </a:schemeClr>
              </a:solid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I don’t have a view</c:v>
                </c:pt>
                <c:pt idx="1">
                  <c:v>Mixed</c:v>
                </c:pt>
                <c:pt idx="2">
                  <c:v>Negative</c:v>
                </c:pt>
                <c:pt idx="3">
                  <c:v>Positive</c:v>
                </c:pt>
              </c:strCache>
            </c:strRef>
          </c:cat>
          <c:val>
            <c:numRef>
              <c:f>Sheet1!$B$2:$B$5</c:f>
              <c:numCache>
                <c:formatCode>0%</c:formatCode>
                <c:ptCount val="4"/>
                <c:pt idx="0">
                  <c:v>0.2</c:v>
                </c:pt>
                <c:pt idx="1">
                  <c:v>0.28000000000000003</c:v>
                </c:pt>
                <c:pt idx="2">
                  <c:v>0.09</c:v>
                </c:pt>
                <c:pt idx="3">
                  <c:v>0.43</c:v>
                </c:pt>
              </c:numCache>
            </c:numRef>
          </c:val>
          <c:extLst>
            <c:ext xmlns:c16="http://schemas.microsoft.com/office/drawing/2014/chart" uri="{C3380CC4-5D6E-409C-BE32-E72D297353CC}">
              <c16:uniqueId val="{00000000-5E9F-4A9F-98D0-7A7D6387B573}"/>
            </c:ext>
          </c:extLst>
        </c:ser>
        <c:dLbls>
          <c:showLegendKey val="0"/>
          <c:showVal val="0"/>
          <c:showCatName val="0"/>
          <c:showSerName val="0"/>
          <c:showPercent val="0"/>
          <c:showBubbleSize val="0"/>
        </c:dLbls>
        <c:gapWidth val="150"/>
        <c:axId val="189873152"/>
        <c:axId val="190087936"/>
      </c:barChart>
      <c:catAx>
        <c:axId val="189873152"/>
        <c:scaling>
          <c:orientation val="minMax"/>
        </c:scaling>
        <c:delete val="0"/>
        <c:axPos val="l"/>
        <c:numFmt formatCode="General" sourceLinked="1"/>
        <c:majorTickMark val="out"/>
        <c:minorTickMark val="none"/>
        <c:tickLblPos val="nextTo"/>
        <c:crossAx val="190087936"/>
        <c:crosses val="autoZero"/>
        <c:auto val="1"/>
        <c:lblAlgn val="ctr"/>
        <c:lblOffset val="100"/>
        <c:noMultiLvlLbl val="0"/>
      </c:catAx>
      <c:valAx>
        <c:axId val="190087936"/>
        <c:scaling>
          <c:orientation val="minMax"/>
          <c:max val="1"/>
        </c:scaling>
        <c:delete val="1"/>
        <c:axPos val="b"/>
        <c:numFmt formatCode="0%" sourceLinked="1"/>
        <c:majorTickMark val="out"/>
        <c:minorTickMark val="none"/>
        <c:tickLblPos val="nextTo"/>
        <c:crossAx val="189873152"/>
        <c:crosses val="autoZero"/>
        <c:crossBetween val="between"/>
        <c:majorUnit val="1"/>
        <c:minorUnit val="1"/>
      </c:valAx>
      <c:spPr>
        <a:noFill/>
        <a:ln w="25400">
          <a:noFill/>
        </a:ln>
      </c:spPr>
    </c:plotArea>
    <c:plotVisOnly val="1"/>
    <c:dispBlanksAs val="gap"/>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1823381606581752"/>
          <c:y val="0"/>
          <c:w val="0.52137889868231102"/>
          <c:h val="1"/>
        </c:manualLayout>
      </c:layout>
      <c:barChart>
        <c:barDir val="bar"/>
        <c:grouping val="clustered"/>
        <c:varyColors val="0"/>
        <c:ser>
          <c:idx val="0"/>
          <c:order val="0"/>
          <c:tx>
            <c:strRef>
              <c:f>Sheet1!$B$1</c:f>
              <c:strCache>
                <c:ptCount val="1"/>
                <c:pt idx="0">
                  <c:v>Broader community</c:v>
                </c:pt>
              </c:strCache>
            </c:strRef>
          </c:tx>
          <c:spPr>
            <a:solidFill>
              <a:schemeClr val="bg1">
                <a:lumMod val="65000"/>
              </a:schemeClr>
            </a:solidFill>
            <a:ln>
              <a:solidFill>
                <a:schemeClr val="bg1">
                  <a:lumMod val="65000"/>
                </a:schemeClr>
              </a:solid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I don’t have a view</c:v>
                </c:pt>
                <c:pt idx="1">
                  <c:v>Mixed</c:v>
                </c:pt>
                <c:pt idx="2">
                  <c:v>Negative</c:v>
                </c:pt>
                <c:pt idx="3">
                  <c:v>Positive</c:v>
                </c:pt>
              </c:strCache>
            </c:strRef>
          </c:cat>
          <c:val>
            <c:numRef>
              <c:f>Sheet1!$B$2:$B$5</c:f>
              <c:numCache>
                <c:formatCode>0%</c:formatCode>
                <c:ptCount val="4"/>
                <c:pt idx="0">
                  <c:v>0.44</c:v>
                </c:pt>
                <c:pt idx="1">
                  <c:v>0.26</c:v>
                </c:pt>
                <c:pt idx="2">
                  <c:v>0.03</c:v>
                </c:pt>
                <c:pt idx="3">
                  <c:v>0.27</c:v>
                </c:pt>
              </c:numCache>
            </c:numRef>
          </c:val>
          <c:extLst>
            <c:ext xmlns:c16="http://schemas.microsoft.com/office/drawing/2014/chart" uri="{C3380CC4-5D6E-409C-BE32-E72D297353CC}">
              <c16:uniqueId val="{00000000-B31C-4085-B2A3-E8BD873F1C90}"/>
            </c:ext>
          </c:extLst>
        </c:ser>
        <c:dLbls>
          <c:showLegendKey val="0"/>
          <c:showVal val="0"/>
          <c:showCatName val="0"/>
          <c:showSerName val="0"/>
          <c:showPercent val="0"/>
          <c:showBubbleSize val="0"/>
        </c:dLbls>
        <c:gapWidth val="150"/>
        <c:axId val="190345984"/>
        <c:axId val="190347520"/>
      </c:barChart>
      <c:catAx>
        <c:axId val="190345984"/>
        <c:scaling>
          <c:orientation val="minMax"/>
        </c:scaling>
        <c:delete val="1"/>
        <c:axPos val="l"/>
        <c:numFmt formatCode="General" sourceLinked="1"/>
        <c:majorTickMark val="out"/>
        <c:minorTickMark val="none"/>
        <c:tickLblPos val="nextTo"/>
        <c:crossAx val="190347520"/>
        <c:crosses val="autoZero"/>
        <c:auto val="1"/>
        <c:lblAlgn val="ctr"/>
        <c:lblOffset val="100"/>
        <c:noMultiLvlLbl val="0"/>
      </c:catAx>
      <c:valAx>
        <c:axId val="190347520"/>
        <c:scaling>
          <c:orientation val="minMax"/>
          <c:max val="1"/>
        </c:scaling>
        <c:delete val="1"/>
        <c:axPos val="b"/>
        <c:numFmt formatCode="0%" sourceLinked="1"/>
        <c:majorTickMark val="out"/>
        <c:minorTickMark val="none"/>
        <c:tickLblPos val="nextTo"/>
        <c:crossAx val="190345984"/>
        <c:crosses val="autoZero"/>
        <c:crossBetween val="between"/>
        <c:majorUnit val="1"/>
        <c:minorUnit val="1"/>
      </c:valAx>
      <c:spPr>
        <a:noFill/>
        <a:ln w="25400">
          <a:noFill/>
        </a:ln>
      </c:spPr>
    </c:plotArea>
    <c:plotVisOnly val="1"/>
    <c:dispBlanksAs val="gap"/>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627560929336948"/>
          <c:y val="3.5287827346568344E-2"/>
          <c:w val="0.37568695470258229"/>
          <c:h val="0.87995980232200699"/>
        </c:manualLayout>
      </c:layout>
      <c:barChart>
        <c:barDir val="bar"/>
        <c:grouping val="clustered"/>
        <c:varyColors val="0"/>
        <c:ser>
          <c:idx val="0"/>
          <c:order val="0"/>
          <c:tx>
            <c:strRef>
              <c:f>Sheet1!$B$1</c:f>
              <c:strCache>
                <c:ptCount val="1"/>
                <c:pt idx="0">
                  <c:v>Practitioners</c:v>
                </c:pt>
              </c:strCache>
            </c:strRef>
          </c:tx>
          <c:spPr>
            <a:solidFill>
              <a:schemeClr val="accent1">
                <a:lumMod val="60000"/>
                <a:lumOff val="40000"/>
              </a:schemeClr>
            </a:solidFill>
            <a:ln>
              <a:solidFill>
                <a:schemeClr val="accent1">
                  <a:lumMod val="60000"/>
                  <a:lumOff val="40000"/>
                </a:schemeClr>
              </a:solid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Yes</c:v>
                </c:pt>
              </c:strCache>
            </c:strRef>
          </c:cat>
          <c:val>
            <c:numRef>
              <c:f>Sheet1!$B$2</c:f>
              <c:numCache>
                <c:formatCode>0%</c:formatCode>
                <c:ptCount val="1"/>
                <c:pt idx="0">
                  <c:v>0.56000000000000005</c:v>
                </c:pt>
              </c:numCache>
            </c:numRef>
          </c:val>
          <c:extLst>
            <c:ext xmlns:c16="http://schemas.microsoft.com/office/drawing/2014/chart" uri="{C3380CC4-5D6E-409C-BE32-E72D297353CC}">
              <c16:uniqueId val="{00000000-883A-4588-9676-815AB42CAC23}"/>
            </c:ext>
          </c:extLst>
        </c:ser>
        <c:dLbls>
          <c:showLegendKey val="0"/>
          <c:showVal val="0"/>
          <c:showCatName val="0"/>
          <c:showSerName val="0"/>
          <c:showPercent val="0"/>
          <c:showBubbleSize val="0"/>
        </c:dLbls>
        <c:gapWidth val="150"/>
        <c:axId val="191149568"/>
        <c:axId val="191151104"/>
      </c:barChart>
      <c:catAx>
        <c:axId val="191149568"/>
        <c:scaling>
          <c:orientation val="minMax"/>
        </c:scaling>
        <c:delete val="0"/>
        <c:axPos val="l"/>
        <c:numFmt formatCode="General" sourceLinked="0"/>
        <c:majorTickMark val="out"/>
        <c:minorTickMark val="none"/>
        <c:tickLblPos val="nextTo"/>
        <c:crossAx val="191151104"/>
        <c:crosses val="autoZero"/>
        <c:auto val="1"/>
        <c:lblAlgn val="ctr"/>
        <c:lblOffset val="100"/>
        <c:noMultiLvlLbl val="0"/>
      </c:catAx>
      <c:valAx>
        <c:axId val="191151104"/>
        <c:scaling>
          <c:orientation val="minMax"/>
          <c:max val="0.8"/>
        </c:scaling>
        <c:delete val="1"/>
        <c:axPos val="b"/>
        <c:numFmt formatCode="0%" sourceLinked="1"/>
        <c:majorTickMark val="out"/>
        <c:minorTickMark val="none"/>
        <c:tickLblPos val="nextTo"/>
        <c:crossAx val="191149568"/>
        <c:crosses val="autoZero"/>
        <c:crossBetween val="between"/>
        <c:majorUnit val="0.8"/>
        <c:minorUnit val="0.8"/>
      </c:valAx>
    </c:plotArea>
    <c:plotVisOnly val="1"/>
    <c:dispBlanksAs val="zero"/>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627560929336948"/>
          <c:y val="3.5287827346568344E-2"/>
          <c:w val="0.37568695470258229"/>
          <c:h val="0.87995980232200699"/>
        </c:manualLayout>
      </c:layout>
      <c:barChart>
        <c:barDir val="bar"/>
        <c:grouping val="clustered"/>
        <c:varyColors val="0"/>
        <c:ser>
          <c:idx val="0"/>
          <c:order val="0"/>
          <c:tx>
            <c:strRef>
              <c:f>Sheet1!$B$1</c:f>
              <c:strCache>
                <c:ptCount val="1"/>
                <c:pt idx="0">
                  <c:v>Community</c:v>
                </c:pt>
              </c:strCache>
            </c:strRef>
          </c:tx>
          <c:spPr>
            <a:solidFill>
              <a:schemeClr val="bg1">
                <a:lumMod val="65000"/>
              </a:schemeClr>
            </a:solidFill>
            <a:ln>
              <a:solidFill>
                <a:schemeClr val="bg1">
                  <a:lumMod val="65000"/>
                </a:schemeClr>
              </a:solid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Yes</c:v>
                </c:pt>
              </c:strCache>
            </c:strRef>
          </c:cat>
          <c:val>
            <c:numRef>
              <c:f>Sheet1!$B$2</c:f>
              <c:numCache>
                <c:formatCode>0%</c:formatCode>
                <c:ptCount val="1"/>
                <c:pt idx="0">
                  <c:v>0.63</c:v>
                </c:pt>
              </c:numCache>
            </c:numRef>
          </c:val>
          <c:extLst>
            <c:ext xmlns:c16="http://schemas.microsoft.com/office/drawing/2014/chart" uri="{C3380CC4-5D6E-409C-BE32-E72D297353CC}">
              <c16:uniqueId val="{00000000-B95B-497A-805C-36FAA15C95B7}"/>
            </c:ext>
          </c:extLst>
        </c:ser>
        <c:dLbls>
          <c:showLegendKey val="0"/>
          <c:showVal val="0"/>
          <c:showCatName val="0"/>
          <c:showSerName val="0"/>
          <c:showPercent val="0"/>
          <c:showBubbleSize val="0"/>
        </c:dLbls>
        <c:gapWidth val="150"/>
        <c:axId val="191310848"/>
        <c:axId val="191357696"/>
      </c:barChart>
      <c:catAx>
        <c:axId val="191310848"/>
        <c:scaling>
          <c:orientation val="minMax"/>
        </c:scaling>
        <c:delete val="0"/>
        <c:axPos val="l"/>
        <c:numFmt formatCode="General" sourceLinked="0"/>
        <c:majorTickMark val="out"/>
        <c:minorTickMark val="none"/>
        <c:tickLblPos val="nextTo"/>
        <c:crossAx val="191357696"/>
        <c:crosses val="autoZero"/>
        <c:auto val="1"/>
        <c:lblAlgn val="ctr"/>
        <c:lblOffset val="100"/>
        <c:noMultiLvlLbl val="0"/>
      </c:catAx>
      <c:valAx>
        <c:axId val="191357696"/>
        <c:scaling>
          <c:orientation val="minMax"/>
          <c:max val="0.8"/>
        </c:scaling>
        <c:delete val="1"/>
        <c:axPos val="b"/>
        <c:numFmt formatCode="0%" sourceLinked="1"/>
        <c:majorTickMark val="out"/>
        <c:minorTickMark val="none"/>
        <c:tickLblPos val="nextTo"/>
        <c:crossAx val="191310848"/>
        <c:crosses val="autoZero"/>
        <c:crossBetween val="between"/>
        <c:majorUnit val="0.8"/>
        <c:minorUnit val="0.8"/>
      </c:valAx>
    </c:plotArea>
    <c:plotVisOnly val="1"/>
    <c:dispBlanksAs val="zero"/>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627560929336948"/>
          <c:y val="3.5287827346568344E-2"/>
          <c:w val="0.37568695470258229"/>
          <c:h val="0.87995980232200699"/>
        </c:manualLayout>
      </c:layout>
      <c:barChart>
        <c:barDir val="bar"/>
        <c:grouping val="clustered"/>
        <c:varyColors val="0"/>
        <c:ser>
          <c:idx val="0"/>
          <c:order val="0"/>
          <c:tx>
            <c:strRef>
              <c:f>Sheet1!$B$1</c:f>
              <c:strCache>
                <c:ptCount val="1"/>
                <c:pt idx="0">
                  <c:v>Community</c:v>
                </c:pt>
              </c:strCache>
            </c:strRef>
          </c:tx>
          <c:spPr>
            <a:solidFill>
              <a:schemeClr val="bg1">
                <a:lumMod val="65000"/>
              </a:schemeClr>
            </a:solidFill>
            <a:ln>
              <a:solidFill>
                <a:schemeClr val="bg1">
                  <a:lumMod val="65000"/>
                </a:schemeClr>
              </a:solidFill>
            </a:ln>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Yes</c:v>
                </c:pt>
              </c:strCache>
            </c:strRef>
          </c:cat>
          <c:val>
            <c:numRef>
              <c:f>Sheet1!$B$2</c:f>
              <c:numCache>
                <c:formatCode>0%</c:formatCode>
                <c:ptCount val="1"/>
                <c:pt idx="0">
                  <c:v>0.57999999999999996</c:v>
                </c:pt>
              </c:numCache>
            </c:numRef>
          </c:val>
          <c:extLst>
            <c:ext xmlns:c16="http://schemas.microsoft.com/office/drawing/2014/chart" uri="{C3380CC4-5D6E-409C-BE32-E72D297353CC}">
              <c16:uniqueId val="{00000000-D5F9-4CC2-874F-45C6A46A3E50}"/>
            </c:ext>
          </c:extLst>
        </c:ser>
        <c:dLbls>
          <c:showLegendKey val="0"/>
          <c:showVal val="0"/>
          <c:showCatName val="0"/>
          <c:showSerName val="0"/>
          <c:showPercent val="0"/>
          <c:showBubbleSize val="0"/>
        </c:dLbls>
        <c:gapWidth val="150"/>
        <c:axId val="191419136"/>
        <c:axId val="191420672"/>
      </c:barChart>
      <c:catAx>
        <c:axId val="191419136"/>
        <c:scaling>
          <c:orientation val="minMax"/>
        </c:scaling>
        <c:delete val="0"/>
        <c:axPos val="l"/>
        <c:numFmt formatCode="General" sourceLinked="0"/>
        <c:majorTickMark val="out"/>
        <c:minorTickMark val="none"/>
        <c:tickLblPos val="nextTo"/>
        <c:crossAx val="191420672"/>
        <c:crosses val="autoZero"/>
        <c:auto val="1"/>
        <c:lblAlgn val="ctr"/>
        <c:lblOffset val="100"/>
        <c:noMultiLvlLbl val="0"/>
      </c:catAx>
      <c:valAx>
        <c:axId val="191420672"/>
        <c:scaling>
          <c:orientation val="minMax"/>
          <c:max val="0.8"/>
        </c:scaling>
        <c:delete val="1"/>
        <c:axPos val="b"/>
        <c:numFmt formatCode="0%" sourceLinked="1"/>
        <c:majorTickMark val="out"/>
        <c:minorTickMark val="none"/>
        <c:tickLblPos val="nextTo"/>
        <c:crossAx val="191419136"/>
        <c:crosses val="autoZero"/>
        <c:crossBetween val="between"/>
        <c:majorUnit val="0.8"/>
        <c:minorUnit val="0.8"/>
      </c:valAx>
    </c:plotArea>
    <c:plotVisOnly val="1"/>
    <c:dispBlanksAs val="zero"/>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627560929336948"/>
          <c:y val="3.5287827346568344E-2"/>
          <c:w val="0.37568695470258229"/>
          <c:h val="0.87995980232200699"/>
        </c:manualLayout>
      </c:layout>
      <c:barChart>
        <c:barDir val="bar"/>
        <c:grouping val="clustered"/>
        <c:varyColors val="0"/>
        <c:ser>
          <c:idx val="0"/>
          <c:order val="0"/>
          <c:tx>
            <c:strRef>
              <c:f>Sheet1!$B$1</c:f>
              <c:strCache>
                <c:ptCount val="1"/>
                <c:pt idx="0">
                  <c:v>Practitioners</c:v>
                </c:pt>
              </c:strCache>
            </c:strRef>
          </c:tx>
          <c:spPr>
            <a:solidFill>
              <a:schemeClr val="bg1">
                <a:lumMod val="65000"/>
              </a:schemeClr>
            </a:solidFill>
            <a:ln>
              <a:solidFill>
                <a:schemeClr val="bg1">
                  <a:lumMod val="65000"/>
                </a:schemeClr>
              </a:solidFill>
            </a:ln>
          </c:spPr>
          <c:invertIfNegative val="0"/>
          <c:dPt>
            <c:idx val="0"/>
            <c:invertIfNegative val="0"/>
            <c:bubble3D val="0"/>
            <c:spPr>
              <a:solidFill>
                <a:schemeClr val="accent1">
                  <a:lumMod val="60000"/>
                  <a:lumOff val="40000"/>
                </a:schemeClr>
              </a:solidFill>
              <a:ln>
                <a:solidFill>
                  <a:schemeClr val="accent1">
                    <a:lumMod val="60000"/>
                    <a:lumOff val="40000"/>
                  </a:schemeClr>
                </a:solidFill>
              </a:ln>
            </c:spPr>
            <c:extLst>
              <c:ext xmlns:c16="http://schemas.microsoft.com/office/drawing/2014/chart" uri="{C3380CC4-5D6E-409C-BE32-E72D297353CC}">
                <c16:uniqueId val="{00000001-5003-4302-8409-AC08C1F60AF6}"/>
              </c:ext>
            </c:extLst>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Yes</c:v>
                </c:pt>
              </c:strCache>
            </c:strRef>
          </c:cat>
          <c:val>
            <c:numRef>
              <c:f>Sheet1!$B$2</c:f>
              <c:numCache>
                <c:formatCode>0%</c:formatCode>
                <c:ptCount val="1"/>
                <c:pt idx="0">
                  <c:v>0.62</c:v>
                </c:pt>
              </c:numCache>
            </c:numRef>
          </c:val>
          <c:extLst>
            <c:ext xmlns:c16="http://schemas.microsoft.com/office/drawing/2014/chart" uri="{C3380CC4-5D6E-409C-BE32-E72D297353CC}">
              <c16:uniqueId val="{00000002-5003-4302-8409-AC08C1F60AF6}"/>
            </c:ext>
          </c:extLst>
        </c:ser>
        <c:dLbls>
          <c:showLegendKey val="0"/>
          <c:showVal val="0"/>
          <c:showCatName val="0"/>
          <c:showSerName val="0"/>
          <c:showPercent val="0"/>
          <c:showBubbleSize val="0"/>
        </c:dLbls>
        <c:gapWidth val="150"/>
        <c:axId val="191503360"/>
        <c:axId val="191513344"/>
      </c:barChart>
      <c:catAx>
        <c:axId val="191503360"/>
        <c:scaling>
          <c:orientation val="minMax"/>
        </c:scaling>
        <c:delete val="0"/>
        <c:axPos val="l"/>
        <c:numFmt formatCode="General" sourceLinked="0"/>
        <c:majorTickMark val="out"/>
        <c:minorTickMark val="none"/>
        <c:tickLblPos val="nextTo"/>
        <c:crossAx val="191513344"/>
        <c:crosses val="autoZero"/>
        <c:auto val="1"/>
        <c:lblAlgn val="ctr"/>
        <c:lblOffset val="100"/>
        <c:noMultiLvlLbl val="0"/>
      </c:catAx>
      <c:valAx>
        <c:axId val="191513344"/>
        <c:scaling>
          <c:orientation val="minMax"/>
          <c:max val="0.8"/>
        </c:scaling>
        <c:delete val="1"/>
        <c:axPos val="b"/>
        <c:numFmt formatCode="0%" sourceLinked="1"/>
        <c:majorTickMark val="out"/>
        <c:minorTickMark val="none"/>
        <c:tickLblPos val="nextTo"/>
        <c:crossAx val="191503360"/>
        <c:crosses val="autoZero"/>
        <c:crossBetween val="between"/>
        <c:majorUnit val="0.8"/>
        <c:minorUnit val="0.8"/>
      </c:valAx>
    </c:plotArea>
    <c:plotVisOnly val="1"/>
    <c:dispBlanksAs val="zero"/>
    <c:showDLblsOverMax val="0"/>
  </c:chart>
  <c:txPr>
    <a:bodyPr/>
    <a:lstStyle/>
    <a:p>
      <a:pPr>
        <a:defRPr sz="1200">
          <a:latin typeface="Calibri" panose="020F0502020204030204" pitchFamily="34" charset="0"/>
          <a:cs typeface="Calibri" panose="020F0502020204030204" pitchFamily="34" charset="0"/>
        </a:defRPr>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CF0B39-4201-4D94-ABDD-FC7900F53080}"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AU"/>
        </a:p>
      </dgm:t>
    </dgm:pt>
    <dgm:pt modelId="{EB83EB54-9A42-40F8-8D54-C065C1248828}">
      <dgm:prSet phldrT="[Text]" custT="1"/>
      <dgm:spPr>
        <a:noFill/>
        <a:ln>
          <a:noFill/>
        </a:ln>
      </dgm:spPr>
      <dgm:t>
        <a:bodyPr/>
        <a:lstStyle/>
        <a:p>
          <a:r>
            <a:rPr lang="en-AU" sz="1400" dirty="0">
              <a:solidFill>
                <a:srgbClr val="2F3B43"/>
              </a:solidFill>
              <a:latin typeface="Calibri" charset="0"/>
              <a:cs typeface="Calibri" charset="0"/>
            </a:rPr>
            <a:t>A </a:t>
          </a:r>
          <a:r>
            <a:rPr lang="en-AU" sz="1400" b="1" dirty="0">
              <a:solidFill>
                <a:schemeClr val="accent1"/>
              </a:solidFill>
              <a:latin typeface="Calibri" charset="0"/>
              <a:cs typeface="Calibri" charset="0"/>
            </a:rPr>
            <a:t>four stage </a:t>
          </a:r>
          <a:r>
            <a:rPr lang="en-AU" sz="1400" dirty="0">
              <a:solidFill>
                <a:srgbClr val="2F3B43"/>
              </a:solidFill>
              <a:latin typeface="Calibri" charset="0"/>
              <a:cs typeface="Calibri" charset="0"/>
            </a:rPr>
            <a:t>approach that combined both qualitative and quantitative research approaches has been used. </a:t>
          </a:r>
          <a:endParaRPr lang="en-AU" sz="1400" b="0" dirty="0">
            <a:solidFill>
              <a:srgbClr val="333333"/>
            </a:solidFill>
            <a:latin typeface="Arial" panose="020B0604020202020204" pitchFamily="34" charset="0"/>
            <a:cs typeface="Arial" panose="020B0604020202020204" pitchFamily="34" charset="0"/>
          </a:endParaRPr>
        </a:p>
      </dgm:t>
    </dgm:pt>
    <dgm:pt modelId="{7468EF3E-552E-4CA6-A857-78A48602FB1A}" type="parTrans" cxnId="{3564BDCE-7A6A-41B9-8155-C4404209B4CB}">
      <dgm:prSet/>
      <dgm:spPr/>
      <dgm:t>
        <a:bodyPr/>
        <a:lstStyle/>
        <a:p>
          <a:endParaRPr lang="en-AU" sz="1400">
            <a:solidFill>
              <a:schemeClr val="tx1">
                <a:lumMod val="75000"/>
                <a:lumOff val="25000"/>
              </a:schemeClr>
            </a:solidFill>
          </a:endParaRPr>
        </a:p>
      </dgm:t>
    </dgm:pt>
    <dgm:pt modelId="{792B72B3-583D-475C-A8F6-86DD03BE96F9}" type="sibTrans" cxnId="{3564BDCE-7A6A-41B9-8155-C4404209B4CB}">
      <dgm:prSet/>
      <dgm:spPr>
        <a:ln>
          <a:solidFill>
            <a:schemeClr val="accent1"/>
          </a:solidFill>
        </a:ln>
      </dgm:spPr>
      <dgm:t>
        <a:bodyPr/>
        <a:lstStyle/>
        <a:p>
          <a:endParaRPr lang="en-AU" sz="1400">
            <a:solidFill>
              <a:schemeClr val="tx1">
                <a:lumMod val="75000"/>
                <a:lumOff val="25000"/>
              </a:schemeClr>
            </a:solidFill>
          </a:endParaRPr>
        </a:p>
      </dgm:t>
    </dgm:pt>
    <dgm:pt modelId="{5E8131C7-1793-4508-A48E-3548158ACFFE}">
      <dgm:prSet custT="1"/>
      <dgm:spPr>
        <a:noFill/>
        <a:ln>
          <a:noFill/>
        </a:ln>
      </dgm:spPr>
      <dgm:t>
        <a:bodyPr/>
        <a:lstStyle/>
        <a:p>
          <a:r>
            <a:rPr lang="en-AU" sz="1400" b="1" dirty="0">
              <a:solidFill>
                <a:schemeClr val="accent1"/>
              </a:solidFill>
              <a:latin typeface="Calibri" panose="020F0502020204030204" pitchFamily="34" charset="0"/>
              <a:cs typeface="Calibri" panose="020F0502020204030204" pitchFamily="34" charset="0"/>
            </a:rPr>
            <a:t>Stage 1</a:t>
          </a:r>
          <a:r>
            <a:rPr lang="en-AU" sz="1400" b="0" dirty="0">
              <a:solidFill>
                <a:schemeClr val="accent1"/>
              </a:solidFill>
              <a:latin typeface="Calibri" panose="020F0502020204030204" pitchFamily="34" charset="0"/>
              <a:cs typeface="Calibri" panose="020F0502020204030204" pitchFamily="34" charset="0"/>
            </a:rPr>
            <a:t> </a:t>
          </a:r>
          <a:r>
            <a:rPr lang="en-AU" sz="1400" b="0" dirty="0">
              <a:solidFill>
                <a:schemeClr val="tx1"/>
              </a:solidFill>
              <a:latin typeface="Calibri" panose="020F0502020204030204" pitchFamily="34" charset="0"/>
              <a:cs typeface="Calibri" panose="020F0502020204030204" pitchFamily="34" charset="0"/>
            </a:rPr>
            <a:t>comprised a total of 53 qualitative interviews.  This consisted of interviews with the Chair of every National Board (15); the Executive Officer of almost every National Board (13), Government health providers (3); major health employers (3); Aboriginal and Torres Strait Islander Health Strategy group representatives (5); Co-regulatory partners (4); Professions Reference Group members (3); representatives from CALD communities (2) and ‘Other’ various stakeholders (5).</a:t>
          </a:r>
        </a:p>
        <a:p>
          <a:r>
            <a:rPr lang="en-AU" sz="1400" b="0" dirty="0">
              <a:solidFill>
                <a:schemeClr val="tx1"/>
              </a:solidFill>
              <a:latin typeface="Calibri" panose="020F0502020204030204" pitchFamily="34" charset="0"/>
              <a:cs typeface="Calibri" panose="020F0502020204030204" pitchFamily="34" charset="0"/>
            </a:rPr>
            <a:t>These interviews were conducted between August 10 and September 26, 2018.</a:t>
          </a:r>
          <a:endParaRPr lang="en-AU" sz="1400" b="0" dirty="0">
            <a:solidFill>
              <a:schemeClr val="tx1"/>
            </a:solidFill>
            <a:latin typeface="Arial" panose="020B0604020202020204" pitchFamily="34" charset="0"/>
            <a:cs typeface="Arial" panose="020B0604020202020204" pitchFamily="34" charset="0"/>
          </a:endParaRPr>
        </a:p>
      </dgm:t>
    </dgm:pt>
    <dgm:pt modelId="{E69E2B70-4EEF-4B34-95BE-7982E7B578AE}" type="parTrans" cxnId="{A2DD86C5-F185-41AD-B318-F0B2830A75CD}">
      <dgm:prSet/>
      <dgm:spPr/>
      <dgm:t>
        <a:bodyPr/>
        <a:lstStyle/>
        <a:p>
          <a:endParaRPr lang="en-AU" sz="1400"/>
        </a:p>
      </dgm:t>
    </dgm:pt>
    <dgm:pt modelId="{9410BC68-A1D6-4189-B1E7-12281BA3E5E4}" type="sibTrans" cxnId="{A2DD86C5-F185-41AD-B318-F0B2830A75CD}">
      <dgm:prSet/>
      <dgm:spPr/>
      <dgm:t>
        <a:bodyPr/>
        <a:lstStyle/>
        <a:p>
          <a:endParaRPr lang="en-AU" sz="1400"/>
        </a:p>
      </dgm:t>
    </dgm:pt>
    <dgm:pt modelId="{AADA9E90-2205-4FFC-8467-B14178853B28}">
      <dgm:prSet custT="1"/>
      <dgm:spPr>
        <a:noFill/>
        <a:ln>
          <a:noFill/>
        </a:ln>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AU" sz="1400" b="1" dirty="0">
              <a:solidFill>
                <a:schemeClr val="accent1"/>
              </a:solidFill>
              <a:latin typeface="Calibri" panose="020F0502020204030204" pitchFamily="34" charset="0"/>
              <a:cs typeface="Calibri" panose="020F0502020204030204" pitchFamily="34" charset="0"/>
            </a:rPr>
            <a:t>Stage 2 </a:t>
          </a:r>
          <a:r>
            <a:rPr lang="en-AU" sz="1400" b="0" dirty="0">
              <a:solidFill>
                <a:srgbClr val="333333"/>
              </a:solidFill>
              <a:latin typeface="Calibri" panose="020F0502020204030204" pitchFamily="34" charset="0"/>
              <a:cs typeface="Calibri" panose="020F0502020204030204" pitchFamily="34" charset="0"/>
            </a:rPr>
            <a:t>involved three focus groups.  The three groups were conducted with </a:t>
          </a:r>
          <a:r>
            <a:rPr lang="en-AU" sz="1400" b="0" dirty="0" err="1">
              <a:solidFill>
                <a:srgbClr val="333333"/>
              </a:solidFill>
              <a:latin typeface="Calibri" panose="020F0502020204030204" pitchFamily="34" charset="0"/>
              <a:cs typeface="Calibri" panose="020F0502020204030204" pitchFamily="34" charset="0"/>
            </a:rPr>
            <a:t>i</a:t>
          </a:r>
          <a:r>
            <a:rPr lang="en-AU" sz="1400" b="0" dirty="0">
              <a:solidFill>
                <a:srgbClr val="333333"/>
              </a:solidFill>
              <a:latin typeface="Calibri" panose="020F0502020204030204" pitchFamily="34" charset="0"/>
              <a:cs typeface="Calibri" panose="020F0502020204030204" pitchFamily="34" charset="0"/>
            </a:rPr>
            <a:t>) Members of the Community Reference Group; ii) Members of the Professions Reference Group and iii) Accreditation Authority representatives.</a:t>
          </a:r>
        </a:p>
        <a:p>
          <a:pPr marL="0" marR="0" indent="0" defTabSz="914400" eaLnBrk="1" fontAlgn="auto" latinLnBrk="0" hangingPunct="1">
            <a:lnSpc>
              <a:spcPct val="100000"/>
            </a:lnSpc>
            <a:spcBef>
              <a:spcPts val="0"/>
            </a:spcBef>
            <a:spcAft>
              <a:spcPts val="0"/>
            </a:spcAft>
            <a:buClrTx/>
            <a:buSzTx/>
            <a:buFontTx/>
            <a:buNone/>
            <a:tabLst/>
            <a:defRPr/>
          </a:pPr>
          <a:r>
            <a:rPr lang="en-AU" sz="1400" b="0" dirty="0">
              <a:solidFill>
                <a:srgbClr val="333333"/>
              </a:solidFill>
              <a:latin typeface="Calibri" panose="020F0502020204030204" pitchFamily="34" charset="0"/>
              <a:cs typeface="Calibri" panose="020F0502020204030204" pitchFamily="34" charset="0"/>
            </a:rPr>
            <a:t>These groups were conducted between August 14 - 22, 2018.</a:t>
          </a:r>
        </a:p>
      </dgm:t>
    </dgm:pt>
    <dgm:pt modelId="{185F30A6-D266-4DAE-A5FC-F9AA5DB0534B}" type="parTrans" cxnId="{C3C57AA2-BEC5-41A3-AE70-A75F9D848334}">
      <dgm:prSet/>
      <dgm:spPr/>
      <dgm:t>
        <a:bodyPr/>
        <a:lstStyle/>
        <a:p>
          <a:endParaRPr lang="en-AU" sz="1400"/>
        </a:p>
      </dgm:t>
    </dgm:pt>
    <dgm:pt modelId="{9C864B8D-F8F3-4D68-A654-D99E33F52299}" type="sibTrans" cxnId="{C3C57AA2-BEC5-41A3-AE70-A75F9D848334}">
      <dgm:prSet/>
      <dgm:spPr/>
      <dgm:t>
        <a:bodyPr/>
        <a:lstStyle/>
        <a:p>
          <a:endParaRPr lang="en-AU" sz="1400"/>
        </a:p>
      </dgm:t>
    </dgm:pt>
    <dgm:pt modelId="{1AD8FBBE-1D7F-43A9-BFEC-044F0371E283}">
      <dgm:prSet custT="1"/>
      <dgm:spPr>
        <a:noFill/>
        <a:ln>
          <a:noFill/>
        </a:ln>
      </dgm:spPr>
      <dgm:t>
        <a:bodyPr/>
        <a:lstStyle/>
        <a:p>
          <a:r>
            <a:rPr lang="en-AU" sz="1400" b="1" dirty="0">
              <a:solidFill>
                <a:schemeClr val="accent1"/>
              </a:solidFill>
              <a:latin typeface="Calibri" panose="020F0502020204030204" pitchFamily="34" charset="0"/>
              <a:cs typeface="Calibri" panose="020F0502020204030204" pitchFamily="34" charset="0"/>
            </a:rPr>
            <a:t>Stage 3</a:t>
          </a:r>
          <a:r>
            <a:rPr lang="en-AU" sz="1400" b="0" dirty="0">
              <a:solidFill>
                <a:schemeClr val="accent1"/>
              </a:solidFill>
              <a:latin typeface="Calibri" panose="020F0502020204030204" pitchFamily="34" charset="0"/>
              <a:cs typeface="Calibri" panose="020F0502020204030204" pitchFamily="34" charset="0"/>
            </a:rPr>
            <a:t> </a:t>
          </a:r>
          <a:r>
            <a:rPr lang="en-AU" sz="1400" b="0" dirty="0">
              <a:solidFill>
                <a:srgbClr val="333333"/>
              </a:solidFill>
              <a:latin typeface="Calibri" panose="020F0502020204030204" pitchFamily="34" charset="0"/>
              <a:cs typeface="Calibri" panose="020F0502020204030204" pitchFamily="34" charset="0"/>
            </a:rPr>
            <a:t>consisted of an online survey with practitioners from all 15 registered professions.</a:t>
          </a:r>
        </a:p>
        <a:p>
          <a:r>
            <a:rPr lang="en-AU" sz="1400" b="0" dirty="0">
              <a:solidFill>
                <a:srgbClr val="333333"/>
              </a:solidFill>
              <a:latin typeface="Calibri" panose="020F0502020204030204" pitchFamily="34" charset="0"/>
              <a:cs typeface="Calibri" panose="020F0502020204030204" pitchFamily="34" charset="0"/>
            </a:rPr>
            <a:t>This survey was conducted between September 17 – 25, 2018.</a:t>
          </a:r>
        </a:p>
      </dgm:t>
    </dgm:pt>
    <dgm:pt modelId="{52106B52-D3A1-414A-8B52-156C89C3801F}" type="parTrans" cxnId="{7B4E7B38-0944-441D-BCDD-A8FE4A9670F0}">
      <dgm:prSet/>
      <dgm:spPr/>
      <dgm:t>
        <a:bodyPr/>
        <a:lstStyle/>
        <a:p>
          <a:endParaRPr lang="en-AU" sz="1400"/>
        </a:p>
      </dgm:t>
    </dgm:pt>
    <dgm:pt modelId="{34827402-FE14-4514-8FE7-959B9FAE3F9B}" type="sibTrans" cxnId="{7B4E7B38-0944-441D-BCDD-A8FE4A9670F0}">
      <dgm:prSet/>
      <dgm:spPr/>
      <dgm:t>
        <a:bodyPr/>
        <a:lstStyle/>
        <a:p>
          <a:endParaRPr lang="en-AU" sz="1400"/>
        </a:p>
      </dgm:t>
    </dgm:pt>
    <dgm:pt modelId="{1D18217D-49B8-4A32-8D7B-C93FE3642803}">
      <dgm:prSet custT="1"/>
      <dgm:spPr>
        <a:noFill/>
        <a:ln>
          <a:noFill/>
        </a:ln>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n-AU" sz="1400" b="0" dirty="0">
            <a:solidFill>
              <a:srgbClr val="333333"/>
            </a:solidFill>
            <a:latin typeface="Arial" panose="020B0604020202020204" pitchFamily="34" charset="0"/>
            <a:cs typeface="Arial" panose="020B0604020202020204" pitchFamily="34" charset="0"/>
          </a:endParaRPr>
        </a:p>
      </dgm:t>
    </dgm:pt>
    <dgm:pt modelId="{2BAF34EA-E94C-4C9B-9756-950C35A91DBC}" type="parTrans" cxnId="{31648556-6912-4482-A641-FD3D45A0BA82}">
      <dgm:prSet/>
      <dgm:spPr/>
      <dgm:t>
        <a:bodyPr/>
        <a:lstStyle/>
        <a:p>
          <a:endParaRPr lang="en-AU" sz="1400"/>
        </a:p>
      </dgm:t>
    </dgm:pt>
    <dgm:pt modelId="{319EFF99-DA21-4C26-8C4E-75777B4848AE}" type="sibTrans" cxnId="{31648556-6912-4482-A641-FD3D45A0BA82}">
      <dgm:prSet/>
      <dgm:spPr/>
      <dgm:t>
        <a:bodyPr/>
        <a:lstStyle/>
        <a:p>
          <a:endParaRPr lang="en-AU" sz="1400"/>
        </a:p>
      </dgm:t>
    </dgm:pt>
    <dgm:pt modelId="{A330E063-184C-49F7-9F03-E792AFD02C38}" type="pres">
      <dgm:prSet presAssocID="{0ECF0B39-4201-4D94-ABDD-FC7900F53080}" presName="Name0" presStyleCnt="0">
        <dgm:presLayoutVars>
          <dgm:chMax val="7"/>
          <dgm:chPref val="7"/>
          <dgm:dir/>
        </dgm:presLayoutVars>
      </dgm:prSet>
      <dgm:spPr/>
    </dgm:pt>
    <dgm:pt modelId="{6D16A526-0F9E-41C8-B177-93CE6FC92C46}" type="pres">
      <dgm:prSet presAssocID="{0ECF0B39-4201-4D94-ABDD-FC7900F53080}" presName="Name1" presStyleCnt="0"/>
      <dgm:spPr/>
    </dgm:pt>
    <dgm:pt modelId="{CD605331-4985-4782-9739-472DE6641C39}" type="pres">
      <dgm:prSet presAssocID="{0ECF0B39-4201-4D94-ABDD-FC7900F53080}" presName="cycle" presStyleCnt="0"/>
      <dgm:spPr/>
    </dgm:pt>
    <dgm:pt modelId="{847BAFA8-19A2-4C19-912F-A4F871B23328}" type="pres">
      <dgm:prSet presAssocID="{0ECF0B39-4201-4D94-ABDD-FC7900F53080}" presName="srcNode" presStyleLbl="node1" presStyleIdx="0" presStyleCnt="5"/>
      <dgm:spPr/>
    </dgm:pt>
    <dgm:pt modelId="{F150F6EF-331A-4FA4-8D60-AF61C917671C}" type="pres">
      <dgm:prSet presAssocID="{0ECF0B39-4201-4D94-ABDD-FC7900F53080}" presName="conn" presStyleLbl="parChTrans1D2" presStyleIdx="0" presStyleCnt="1" custLinFactNeighborX="-55658" custLinFactNeighborY="918"/>
      <dgm:spPr/>
    </dgm:pt>
    <dgm:pt modelId="{8F1DCC84-E305-47D7-9D6B-6516D153DCCA}" type="pres">
      <dgm:prSet presAssocID="{0ECF0B39-4201-4D94-ABDD-FC7900F53080}" presName="extraNode" presStyleLbl="node1" presStyleIdx="0" presStyleCnt="5"/>
      <dgm:spPr/>
    </dgm:pt>
    <dgm:pt modelId="{5346B0E3-AB4B-4B0E-92AD-8F4DF2C22CD6}" type="pres">
      <dgm:prSet presAssocID="{0ECF0B39-4201-4D94-ABDD-FC7900F53080}" presName="dstNode" presStyleLbl="node1" presStyleIdx="0" presStyleCnt="5"/>
      <dgm:spPr/>
    </dgm:pt>
    <dgm:pt modelId="{0C753E6D-7B03-4426-A146-1F436EC5DC30}" type="pres">
      <dgm:prSet presAssocID="{EB83EB54-9A42-40F8-8D54-C065C1248828}" presName="text_1" presStyleLbl="node1" presStyleIdx="0" presStyleCnt="5" custScaleY="80957" custLinFactNeighborY="-47508">
        <dgm:presLayoutVars>
          <dgm:bulletEnabled val="1"/>
        </dgm:presLayoutVars>
      </dgm:prSet>
      <dgm:spPr/>
    </dgm:pt>
    <dgm:pt modelId="{2361F86D-127D-4771-AB0C-1EDDCBA9E8E6}" type="pres">
      <dgm:prSet presAssocID="{EB83EB54-9A42-40F8-8D54-C065C1248828}" presName="accent_1" presStyleCnt="0"/>
      <dgm:spPr/>
    </dgm:pt>
    <dgm:pt modelId="{17B89CAB-1F1A-4110-96DD-7E06B4752F12}" type="pres">
      <dgm:prSet presAssocID="{EB83EB54-9A42-40F8-8D54-C065C1248828}" presName="accentRepeatNode" presStyleLbl="solidFgAcc1" presStyleIdx="0" presStyleCnt="5" custLinFactNeighborY="-19629"/>
      <dgm:spPr>
        <a:ln>
          <a:solidFill>
            <a:schemeClr val="accent1"/>
          </a:solidFill>
        </a:ln>
      </dgm:spPr>
    </dgm:pt>
    <dgm:pt modelId="{0E11E3E9-B2AD-413B-ADFF-34AC353C2E37}" type="pres">
      <dgm:prSet presAssocID="{5E8131C7-1793-4508-A48E-3548158ACFFE}" presName="text_2" presStyleLbl="node1" presStyleIdx="1" presStyleCnt="5" custScaleX="101599" custScaleY="128876" custLinFactNeighborX="400" custLinFactNeighborY="-31026">
        <dgm:presLayoutVars>
          <dgm:bulletEnabled val="1"/>
        </dgm:presLayoutVars>
      </dgm:prSet>
      <dgm:spPr/>
    </dgm:pt>
    <dgm:pt modelId="{0EFD51BB-6C76-4D85-8440-23C925C23B34}" type="pres">
      <dgm:prSet presAssocID="{5E8131C7-1793-4508-A48E-3548158ACFFE}" presName="accent_2" presStyleCnt="0"/>
      <dgm:spPr/>
    </dgm:pt>
    <dgm:pt modelId="{9AD54B1C-B5A8-4E3A-95E4-846034A613A0}" type="pres">
      <dgm:prSet presAssocID="{5E8131C7-1793-4508-A48E-3548158ACFFE}" presName="accentRepeatNode" presStyleLbl="solidFgAcc1" presStyleIdx="1" presStyleCnt="5" custLinFactNeighborX="-8511" custLinFactNeighborY="-19006"/>
      <dgm:spPr/>
    </dgm:pt>
    <dgm:pt modelId="{B876285A-FD40-4A90-86C0-CCF3A9FCECAC}" type="pres">
      <dgm:prSet presAssocID="{AADA9E90-2205-4FFC-8467-B14178853B28}" presName="text_3" presStyleLbl="node1" presStyleIdx="2" presStyleCnt="5" custScaleY="117402" custLinFactNeighborY="18189">
        <dgm:presLayoutVars>
          <dgm:bulletEnabled val="1"/>
        </dgm:presLayoutVars>
      </dgm:prSet>
      <dgm:spPr/>
    </dgm:pt>
    <dgm:pt modelId="{B8F6D537-FBC7-4B9D-83ED-F4F641098002}" type="pres">
      <dgm:prSet presAssocID="{AADA9E90-2205-4FFC-8467-B14178853B28}" presName="accent_3" presStyleCnt="0"/>
      <dgm:spPr/>
    </dgm:pt>
    <dgm:pt modelId="{F4AF88B4-738F-4849-AE05-11C4D2FEC195}" type="pres">
      <dgm:prSet presAssocID="{AADA9E90-2205-4FFC-8467-B14178853B28}" presName="accentRepeatNode" presStyleLbl="solidFgAcc1" presStyleIdx="2" presStyleCnt="5" custLinFactNeighborY="-9454"/>
      <dgm:spPr/>
    </dgm:pt>
    <dgm:pt modelId="{D9B72521-BF0D-403D-8812-94DBC4C00206}" type="pres">
      <dgm:prSet presAssocID="{1AD8FBBE-1D7F-43A9-BFEC-044F0371E283}" presName="text_4" presStyleLbl="node1" presStyleIdx="3" presStyleCnt="5" custScaleY="127634" custLinFactNeighborY="30423">
        <dgm:presLayoutVars>
          <dgm:bulletEnabled val="1"/>
        </dgm:presLayoutVars>
      </dgm:prSet>
      <dgm:spPr/>
    </dgm:pt>
    <dgm:pt modelId="{DCF5D13E-2CAA-40E0-9AC4-B3E744A1F08C}" type="pres">
      <dgm:prSet presAssocID="{1AD8FBBE-1D7F-43A9-BFEC-044F0371E283}" presName="accent_4" presStyleCnt="0"/>
      <dgm:spPr/>
    </dgm:pt>
    <dgm:pt modelId="{F7B33877-4A16-4198-B265-939371D5798E}" type="pres">
      <dgm:prSet presAssocID="{1AD8FBBE-1D7F-43A9-BFEC-044F0371E283}" presName="accentRepeatNode" presStyleLbl="solidFgAcc1" presStyleIdx="3" presStyleCnt="5"/>
      <dgm:spPr/>
    </dgm:pt>
    <dgm:pt modelId="{11CBD3F6-1F1E-4390-9560-51036D05FCD6}" type="pres">
      <dgm:prSet presAssocID="{1D18217D-49B8-4A32-8D7B-C93FE3642803}" presName="text_5" presStyleLbl="node1" presStyleIdx="4" presStyleCnt="5" custLinFactNeighborY="11641">
        <dgm:presLayoutVars>
          <dgm:bulletEnabled val="1"/>
        </dgm:presLayoutVars>
      </dgm:prSet>
      <dgm:spPr/>
    </dgm:pt>
    <dgm:pt modelId="{88DCB0F5-4185-4B33-86EE-2187CCDB02FD}" type="pres">
      <dgm:prSet presAssocID="{1D18217D-49B8-4A32-8D7B-C93FE3642803}" presName="accent_5" presStyleCnt="0"/>
      <dgm:spPr/>
    </dgm:pt>
    <dgm:pt modelId="{037A1093-7009-4AE9-9ABB-C8A565AAC9E2}" type="pres">
      <dgm:prSet presAssocID="{1D18217D-49B8-4A32-8D7B-C93FE3642803}" presName="accentRepeatNode" presStyleLbl="solidFgAcc1" presStyleIdx="4" presStyleCnt="5" custLinFactNeighborY="9275"/>
      <dgm:spPr/>
    </dgm:pt>
  </dgm:ptLst>
  <dgm:cxnLst>
    <dgm:cxn modelId="{7B4E7B38-0944-441D-BCDD-A8FE4A9670F0}" srcId="{0ECF0B39-4201-4D94-ABDD-FC7900F53080}" destId="{1AD8FBBE-1D7F-43A9-BFEC-044F0371E283}" srcOrd="3" destOrd="0" parTransId="{52106B52-D3A1-414A-8B52-156C89C3801F}" sibTransId="{34827402-FE14-4514-8FE7-959B9FAE3F9B}"/>
    <dgm:cxn modelId="{7388AC45-BEA1-CC40-BCBE-A58855DD8A97}" type="presOf" srcId="{1AD8FBBE-1D7F-43A9-BFEC-044F0371E283}" destId="{D9B72521-BF0D-403D-8812-94DBC4C00206}" srcOrd="0" destOrd="0" presId="urn:microsoft.com/office/officeart/2008/layout/VerticalCurvedList"/>
    <dgm:cxn modelId="{44B71D4B-41CB-F340-955D-6B19D2D33CB0}" type="presOf" srcId="{792B72B3-583D-475C-A8F6-86DD03BE96F9}" destId="{F150F6EF-331A-4FA4-8D60-AF61C917671C}" srcOrd="0" destOrd="0" presId="urn:microsoft.com/office/officeart/2008/layout/VerticalCurvedList"/>
    <dgm:cxn modelId="{31648556-6912-4482-A641-FD3D45A0BA82}" srcId="{0ECF0B39-4201-4D94-ABDD-FC7900F53080}" destId="{1D18217D-49B8-4A32-8D7B-C93FE3642803}" srcOrd="4" destOrd="0" parTransId="{2BAF34EA-E94C-4C9B-9756-950C35A91DBC}" sibTransId="{319EFF99-DA21-4C26-8C4E-75777B4848AE}"/>
    <dgm:cxn modelId="{BB21E180-CB8C-8346-88F2-5287E2544DA3}" type="presOf" srcId="{EB83EB54-9A42-40F8-8D54-C065C1248828}" destId="{0C753E6D-7B03-4426-A146-1F436EC5DC30}" srcOrd="0" destOrd="0" presId="urn:microsoft.com/office/officeart/2008/layout/VerticalCurvedList"/>
    <dgm:cxn modelId="{F1D7F78C-A92C-3546-AC44-640A694CEC41}" type="presOf" srcId="{5E8131C7-1793-4508-A48E-3548158ACFFE}" destId="{0E11E3E9-B2AD-413B-ADFF-34AC353C2E37}" srcOrd="0" destOrd="0" presId="urn:microsoft.com/office/officeart/2008/layout/VerticalCurvedList"/>
    <dgm:cxn modelId="{EA628A90-C15C-8743-A717-58733BEE058C}" type="presOf" srcId="{1D18217D-49B8-4A32-8D7B-C93FE3642803}" destId="{11CBD3F6-1F1E-4390-9560-51036D05FCD6}" srcOrd="0" destOrd="0" presId="urn:microsoft.com/office/officeart/2008/layout/VerticalCurvedList"/>
    <dgm:cxn modelId="{C3C57AA2-BEC5-41A3-AE70-A75F9D848334}" srcId="{0ECF0B39-4201-4D94-ABDD-FC7900F53080}" destId="{AADA9E90-2205-4FFC-8467-B14178853B28}" srcOrd="2" destOrd="0" parTransId="{185F30A6-D266-4DAE-A5FC-F9AA5DB0534B}" sibTransId="{9C864B8D-F8F3-4D68-A654-D99E33F52299}"/>
    <dgm:cxn modelId="{F5B252A6-72CB-F54F-9EFD-B81F37111F5E}" type="presOf" srcId="{AADA9E90-2205-4FFC-8467-B14178853B28}" destId="{B876285A-FD40-4A90-86C0-CCF3A9FCECAC}" srcOrd="0" destOrd="0" presId="urn:microsoft.com/office/officeart/2008/layout/VerticalCurvedList"/>
    <dgm:cxn modelId="{99C4D3C4-5124-A942-B0E3-A7CBE7F203EE}" type="presOf" srcId="{0ECF0B39-4201-4D94-ABDD-FC7900F53080}" destId="{A330E063-184C-49F7-9F03-E792AFD02C38}" srcOrd="0" destOrd="0" presId="urn:microsoft.com/office/officeart/2008/layout/VerticalCurvedList"/>
    <dgm:cxn modelId="{A2DD86C5-F185-41AD-B318-F0B2830A75CD}" srcId="{0ECF0B39-4201-4D94-ABDD-FC7900F53080}" destId="{5E8131C7-1793-4508-A48E-3548158ACFFE}" srcOrd="1" destOrd="0" parTransId="{E69E2B70-4EEF-4B34-95BE-7982E7B578AE}" sibTransId="{9410BC68-A1D6-4189-B1E7-12281BA3E5E4}"/>
    <dgm:cxn modelId="{3564BDCE-7A6A-41B9-8155-C4404209B4CB}" srcId="{0ECF0B39-4201-4D94-ABDD-FC7900F53080}" destId="{EB83EB54-9A42-40F8-8D54-C065C1248828}" srcOrd="0" destOrd="0" parTransId="{7468EF3E-552E-4CA6-A857-78A48602FB1A}" sibTransId="{792B72B3-583D-475C-A8F6-86DD03BE96F9}"/>
    <dgm:cxn modelId="{C6ABA8C3-F59F-0942-88B0-05F85653A6E8}" type="presParOf" srcId="{A330E063-184C-49F7-9F03-E792AFD02C38}" destId="{6D16A526-0F9E-41C8-B177-93CE6FC92C46}" srcOrd="0" destOrd="0" presId="urn:microsoft.com/office/officeart/2008/layout/VerticalCurvedList"/>
    <dgm:cxn modelId="{2300EF8E-0A8C-7A40-BC7D-6B8BD022C25A}" type="presParOf" srcId="{6D16A526-0F9E-41C8-B177-93CE6FC92C46}" destId="{CD605331-4985-4782-9739-472DE6641C39}" srcOrd="0" destOrd="0" presId="urn:microsoft.com/office/officeart/2008/layout/VerticalCurvedList"/>
    <dgm:cxn modelId="{35F4A86F-0EAF-3648-A56E-0689B253CD73}" type="presParOf" srcId="{CD605331-4985-4782-9739-472DE6641C39}" destId="{847BAFA8-19A2-4C19-912F-A4F871B23328}" srcOrd="0" destOrd="0" presId="urn:microsoft.com/office/officeart/2008/layout/VerticalCurvedList"/>
    <dgm:cxn modelId="{52FBD86C-0C60-E145-BA2A-1CA6D35B50EA}" type="presParOf" srcId="{CD605331-4985-4782-9739-472DE6641C39}" destId="{F150F6EF-331A-4FA4-8D60-AF61C917671C}" srcOrd="1" destOrd="0" presId="urn:microsoft.com/office/officeart/2008/layout/VerticalCurvedList"/>
    <dgm:cxn modelId="{578D54DC-47B4-D547-8F58-086252E29EAF}" type="presParOf" srcId="{CD605331-4985-4782-9739-472DE6641C39}" destId="{8F1DCC84-E305-47D7-9D6B-6516D153DCCA}" srcOrd="2" destOrd="0" presId="urn:microsoft.com/office/officeart/2008/layout/VerticalCurvedList"/>
    <dgm:cxn modelId="{A0559523-FDF2-0B4C-9EA9-1D4FF3466E07}" type="presParOf" srcId="{CD605331-4985-4782-9739-472DE6641C39}" destId="{5346B0E3-AB4B-4B0E-92AD-8F4DF2C22CD6}" srcOrd="3" destOrd="0" presId="urn:microsoft.com/office/officeart/2008/layout/VerticalCurvedList"/>
    <dgm:cxn modelId="{AD0FDFE8-FC3C-F94F-95FF-D9CB8F04E2E1}" type="presParOf" srcId="{6D16A526-0F9E-41C8-B177-93CE6FC92C46}" destId="{0C753E6D-7B03-4426-A146-1F436EC5DC30}" srcOrd="1" destOrd="0" presId="urn:microsoft.com/office/officeart/2008/layout/VerticalCurvedList"/>
    <dgm:cxn modelId="{B49894DE-7239-014D-A1CD-9B13B77545BD}" type="presParOf" srcId="{6D16A526-0F9E-41C8-B177-93CE6FC92C46}" destId="{2361F86D-127D-4771-AB0C-1EDDCBA9E8E6}" srcOrd="2" destOrd="0" presId="urn:microsoft.com/office/officeart/2008/layout/VerticalCurvedList"/>
    <dgm:cxn modelId="{E5777948-7260-CA45-A3D4-9F85592FC0B4}" type="presParOf" srcId="{2361F86D-127D-4771-AB0C-1EDDCBA9E8E6}" destId="{17B89CAB-1F1A-4110-96DD-7E06B4752F12}" srcOrd="0" destOrd="0" presId="urn:microsoft.com/office/officeart/2008/layout/VerticalCurvedList"/>
    <dgm:cxn modelId="{A7CF53A4-B974-0344-8430-176A98B0A09C}" type="presParOf" srcId="{6D16A526-0F9E-41C8-B177-93CE6FC92C46}" destId="{0E11E3E9-B2AD-413B-ADFF-34AC353C2E37}" srcOrd="3" destOrd="0" presId="urn:microsoft.com/office/officeart/2008/layout/VerticalCurvedList"/>
    <dgm:cxn modelId="{03C1002E-EFCD-0547-8CBC-15C8B8FEEB94}" type="presParOf" srcId="{6D16A526-0F9E-41C8-B177-93CE6FC92C46}" destId="{0EFD51BB-6C76-4D85-8440-23C925C23B34}" srcOrd="4" destOrd="0" presId="urn:microsoft.com/office/officeart/2008/layout/VerticalCurvedList"/>
    <dgm:cxn modelId="{EAEE3F5F-43B0-6B4D-B71B-37052653A3D8}" type="presParOf" srcId="{0EFD51BB-6C76-4D85-8440-23C925C23B34}" destId="{9AD54B1C-B5A8-4E3A-95E4-846034A613A0}" srcOrd="0" destOrd="0" presId="urn:microsoft.com/office/officeart/2008/layout/VerticalCurvedList"/>
    <dgm:cxn modelId="{FB187A51-F436-D04E-B827-2F23F22FBBCB}" type="presParOf" srcId="{6D16A526-0F9E-41C8-B177-93CE6FC92C46}" destId="{B876285A-FD40-4A90-86C0-CCF3A9FCECAC}" srcOrd="5" destOrd="0" presId="urn:microsoft.com/office/officeart/2008/layout/VerticalCurvedList"/>
    <dgm:cxn modelId="{48527AB3-43BD-3E46-9D98-F76E362B1992}" type="presParOf" srcId="{6D16A526-0F9E-41C8-B177-93CE6FC92C46}" destId="{B8F6D537-FBC7-4B9D-83ED-F4F641098002}" srcOrd="6" destOrd="0" presId="urn:microsoft.com/office/officeart/2008/layout/VerticalCurvedList"/>
    <dgm:cxn modelId="{FBB0BA1D-2D84-E04A-B688-6703FFCE807D}" type="presParOf" srcId="{B8F6D537-FBC7-4B9D-83ED-F4F641098002}" destId="{F4AF88B4-738F-4849-AE05-11C4D2FEC195}" srcOrd="0" destOrd="0" presId="urn:microsoft.com/office/officeart/2008/layout/VerticalCurvedList"/>
    <dgm:cxn modelId="{DBE46284-DACC-5247-8A97-036C04DBF5B0}" type="presParOf" srcId="{6D16A526-0F9E-41C8-B177-93CE6FC92C46}" destId="{D9B72521-BF0D-403D-8812-94DBC4C00206}" srcOrd="7" destOrd="0" presId="urn:microsoft.com/office/officeart/2008/layout/VerticalCurvedList"/>
    <dgm:cxn modelId="{1B4C5C8D-E33A-024B-8528-BE9A2EF97622}" type="presParOf" srcId="{6D16A526-0F9E-41C8-B177-93CE6FC92C46}" destId="{DCF5D13E-2CAA-40E0-9AC4-B3E744A1F08C}" srcOrd="8" destOrd="0" presId="urn:microsoft.com/office/officeart/2008/layout/VerticalCurvedList"/>
    <dgm:cxn modelId="{96ED4D49-3374-D543-8404-66489FF2C4BE}" type="presParOf" srcId="{DCF5D13E-2CAA-40E0-9AC4-B3E744A1F08C}" destId="{F7B33877-4A16-4198-B265-939371D5798E}" srcOrd="0" destOrd="0" presId="urn:microsoft.com/office/officeart/2008/layout/VerticalCurvedList"/>
    <dgm:cxn modelId="{47204495-4649-994B-BA7B-A163CBCC2411}" type="presParOf" srcId="{6D16A526-0F9E-41C8-B177-93CE6FC92C46}" destId="{11CBD3F6-1F1E-4390-9560-51036D05FCD6}" srcOrd="9" destOrd="0" presId="urn:microsoft.com/office/officeart/2008/layout/VerticalCurvedList"/>
    <dgm:cxn modelId="{8B900A42-D4F1-284C-B433-72115DEA3D12}" type="presParOf" srcId="{6D16A526-0F9E-41C8-B177-93CE6FC92C46}" destId="{88DCB0F5-4185-4B33-86EE-2187CCDB02FD}" srcOrd="10" destOrd="0" presId="urn:microsoft.com/office/officeart/2008/layout/VerticalCurvedList"/>
    <dgm:cxn modelId="{4AAF14BF-55A0-1E4F-9FDB-ABF9F6A666BD}" type="presParOf" srcId="{88DCB0F5-4185-4B33-86EE-2187CCDB02FD}" destId="{037A1093-7009-4AE9-9ABB-C8A565AAC9E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50F6EF-331A-4FA4-8D60-AF61C917671C}">
      <dsp:nvSpPr>
        <dsp:cNvPr id="0" name=""/>
        <dsp:cNvSpPr/>
      </dsp:nvSpPr>
      <dsp:spPr>
        <a:xfrm>
          <a:off x="-5752098" y="-812958"/>
          <a:ext cx="6809483" cy="6809483"/>
        </a:xfrm>
        <a:prstGeom prst="blockArc">
          <a:avLst>
            <a:gd name="adj1" fmla="val 18900000"/>
            <a:gd name="adj2" fmla="val 2700000"/>
            <a:gd name="adj3" fmla="val 317"/>
          </a:avLst>
        </a:prstGeom>
        <a:noFill/>
        <a:ln w="25400" cap="flat" cmpd="sng" algn="ctr">
          <a:solidFill>
            <a:schemeClr val="accent1"/>
          </a:solidFill>
          <a:prstDash val="solid"/>
        </a:ln>
        <a:effectLst/>
      </dsp:spPr>
      <dsp:style>
        <a:lnRef idx="2">
          <a:scrgbClr r="0" g="0" b="0"/>
        </a:lnRef>
        <a:fillRef idx="0">
          <a:scrgbClr r="0" g="0" b="0"/>
        </a:fillRef>
        <a:effectRef idx="0">
          <a:scrgbClr r="0" g="0" b="0"/>
        </a:effectRef>
        <a:fontRef idx="minor"/>
      </dsp:style>
    </dsp:sp>
    <dsp:sp modelId="{0C753E6D-7B03-4426-A146-1F436EC5DC30}">
      <dsp:nvSpPr>
        <dsp:cNvPr id="0" name=""/>
        <dsp:cNvSpPr/>
      </dsp:nvSpPr>
      <dsp:spPr>
        <a:xfrm>
          <a:off x="443886" y="75785"/>
          <a:ext cx="8596665" cy="512069"/>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2063" tIns="35560" rIns="35560" bIns="35560" numCol="1" spcCol="1270" anchor="ctr" anchorCtr="0">
          <a:noAutofit/>
        </a:bodyPr>
        <a:lstStyle/>
        <a:p>
          <a:pPr marL="0" lvl="0" indent="0" algn="l" defTabSz="622300">
            <a:lnSpc>
              <a:spcPct val="90000"/>
            </a:lnSpc>
            <a:spcBef>
              <a:spcPct val="0"/>
            </a:spcBef>
            <a:spcAft>
              <a:spcPct val="35000"/>
            </a:spcAft>
            <a:buNone/>
          </a:pPr>
          <a:r>
            <a:rPr lang="en-AU" sz="1400" kern="1200" dirty="0">
              <a:solidFill>
                <a:srgbClr val="2F3B43"/>
              </a:solidFill>
              <a:latin typeface="Calibri" charset="0"/>
              <a:cs typeface="Calibri" charset="0"/>
            </a:rPr>
            <a:t>A </a:t>
          </a:r>
          <a:r>
            <a:rPr lang="en-AU" sz="1400" b="1" kern="1200" dirty="0">
              <a:solidFill>
                <a:schemeClr val="accent1"/>
              </a:solidFill>
              <a:latin typeface="Calibri" charset="0"/>
              <a:cs typeface="Calibri" charset="0"/>
            </a:rPr>
            <a:t>four stage </a:t>
          </a:r>
          <a:r>
            <a:rPr lang="en-AU" sz="1400" kern="1200" dirty="0">
              <a:solidFill>
                <a:srgbClr val="2F3B43"/>
              </a:solidFill>
              <a:latin typeface="Calibri" charset="0"/>
              <a:cs typeface="Calibri" charset="0"/>
            </a:rPr>
            <a:t>approach that combined both qualitative and quantitative research approaches has been used. </a:t>
          </a:r>
          <a:endParaRPr lang="en-AU" sz="1400" b="0" kern="1200" dirty="0">
            <a:solidFill>
              <a:srgbClr val="333333"/>
            </a:solidFill>
            <a:latin typeface="Arial" panose="020B0604020202020204" pitchFamily="34" charset="0"/>
            <a:cs typeface="Arial" panose="020B0604020202020204" pitchFamily="34" charset="0"/>
          </a:endParaRPr>
        </a:p>
      </dsp:txBody>
      <dsp:txXfrm>
        <a:off x="443886" y="75785"/>
        <a:ext cx="8596665" cy="512069"/>
      </dsp:txXfrm>
    </dsp:sp>
    <dsp:sp modelId="{17B89CAB-1F1A-4110-96DD-7E06B4752F12}">
      <dsp:nvSpPr>
        <dsp:cNvPr id="0" name=""/>
        <dsp:cNvSpPr/>
      </dsp:nvSpPr>
      <dsp:spPr>
        <a:xfrm>
          <a:off x="48561" y="81796"/>
          <a:ext cx="790650" cy="790650"/>
        </a:xfrm>
        <a:prstGeom prst="ellipse">
          <a:avLst/>
        </a:prstGeom>
        <a:solidFill>
          <a:schemeClr val="lt1">
            <a:hueOff val="0"/>
            <a:satOff val="0"/>
            <a:lumOff val="0"/>
            <a:alphaOff val="0"/>
          </a:schemeClr>
        </a:solidFill>
        <a:ln w="25400" cap="flat" cmpd="sng" algn="ctr">
          <a:solidFill>
            <a:schemeClr val="accent1"/>
          </a:solidFill>
          <a:prstDash val="solid"/>
        </a:ln>
        <a:effectLst/>
      </dsp:spPr>
      <dsp:style>
        <a:lnRef idx="2">
          <a:scrgbClr r="0" g="0" b="0"/>
        </a:lnRef>
        <a:fillRef idx="1">
          <a:scrgbClr r="0" g="0" b="0"/>
        </a:fillRef>
        <a:effectRef idx="0">
          <a:scrgbClr r="0" g="0" b="0"/>
        </a:effectRef>
        <a:fontRef idx="minor"/>
      </dsp:style>
    </dsp:sp>
    <dsp:sp modelId="{0E11E3E9-B2AD-413B-ADFF-34AC353C2E37}">
      <dsp:nvSpPr>
        <dsp:cNvPr id="0" name=""/>
        <dsp:cNvSpPr/>
      </dsp:nvSpPr>
      <dsp:spPr>
        <a:xfrm>
          <a:off x="864599" y="976965"/>
          <a:ext cx="8273633" cy="815166"/>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2063" tIns="35560" rIns="35560" bIns="35560" numCol="1" spcCol="1270" anchor="ctr" anchorCtr="0">
          <a:noAutofit/>
        </a:bodyPr>
        <a:lstStyle/>
        <a:p>
          <a:pPr marL="0" lvl="0" indent="0" algn="l" defTabSz="622300">
            <a:lnSpc>
              <a:spcPct val="90000"/>
            </a:lnSpc>
            <a:spcBef>
              <a:spcPct val="0"/>
            </a:spcBef>
            <a:spcAft>
              <a:spcPct val="35000"/>
            </a:spcAft>
            <a:buNone/>
          </a:pPr>
          <a:r>
            <a:rPr lang="en-AU" sz="1400" b="1" kern="1200" dirty="0">
              <a:solidFill>
                <a:schemeClr val="accent1"/>
              </a:solidFill>
              <a:latin typeface="Calibri" panose="020F0502020204030204" pitchFamily="34" charset="0"/>
              <a:cs typeface="Calibri" panose="020F0502020204030204" pitchFamily="34" charset="0"/>
            </a:rPr>
            <a:t>Stage 1</a:t>
          </a:r>
          <a:r>
            <a:rPr lang="en-AU" sz="1400" b="0" kern="1200" dirty="0">
              <a:solidFill>
                <a:schemeClr val="accent1"/>
              </a:solidFill>
              <a:latin typeface="Calibri" panose="020F0502020204030204" pitchFamily="34" charset="0"/>
              <a:cs typeface="Calibri" panose="020F0502020204030204" pitchFamily="34" charset="0"/>
            </a:rPr>
            <a:t> </a:t>
          </a:r>
          <a:r>
            <a:rPr lang="en-AU" sz="1400" b="0" kern="1200" dirty="0">
              <a:solidFill>
                <a:schemeClr val="tx1"/>
              </a:solidFill>
              <a:latin typeface="Calibri" panose="020F0502020204030204" pitchFamily="34" charset="0"/>
              <a:cs typeface="Calibri" panose="020F0502020204030204" pitchFamily="34" charset="0"/>
            </a:rPr>
            <a:t>comprised a total of 53 qualitative interviews.  This consisted of interviews with the Chair of every National Board (15); the Executive Officer of almost every National Board (13), Government health providers (3); major health employers (3); Aboriginal and Torres Strait Islander Health Strategy group representatives (5); Co-regulatory partners (4); Professions Reference Group members (3); representatives from CALD communities (2) and ‘Other’ various stakeholders (5).</a:t>
          </a:r>
        </a:p>
        <a:p>
          <a:pPr marL="0" lvl="0" indent="0" algn="l" defTabSz="622300">
            <a:lnSpc>
              <a:spcPct val="90000"/>
            </a:lnSpc>
            <a:spcBef>
              <a:spcPct val="0"/>
            </a:spcBef>
            <a:spcAft>
              <a:spcPct val="35000"/>
            </a:spcAft>
            <a:buNone/>
          </a:pPr>
          <a:r>
            <a:rPr lang="en-AU" sz="1400" b="0" kern="1200" dirty="0">
              <a:solidFill>
                <a:schemeClr val="tx1"/>
              </a:solidFill>
              <a:latin typeface="Calibri" panose="020F0502020204030204" pitchFamily="34" charset="0"/>
              <a:cs typeface="Calibri" panose="020F0502020204030204" pitchFamily="34" charset="0"/>
            </a:rPr>
            <a:t>These interviews were conducted between August 10 and September 26, 2018.</a:t>
          </a:r>
          <a:endParaRPr lang="en-AU" sz="1400" b="0" kern="1200" dirty="0">
            <a:solidFill>
              <a:schemeClr val="tx1"/>
            </a:solidFill>
            <a:latin typeface="Arial" panose="020B0604020202020204" pitchFamily="34" charset="0"/>
            <a:cs typeface="Arial" panose="020B0604020202020204" pitchFamily="34" charset="0"/>
          </a:endParaRPr>
        </a:p>
      </dsp:txBody>
      <dsp:txXfrm>
        <a:off x="864599" y="976965"/>
        <a:ext cx="8273633" cy="815166"/>
      </dsp:txXfrm>
    </dsp:sp>
    <dsp:sp modelId="{9AD54B1C-B5A8-4E3A-95E4-846034A613A0}">
      <dsp:nvSpPr>
        <dsp:cNvPr id="0" name=""/>
        <dsp:cNvSpPr/>
      </dsp:nvSpPr>
      <dsp:spPr>
        <a:xfrm>
          <a:off x="434514" y="1035198"/>
          <a:ext cx="790650" cy="79065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876285A-FD40-4A90-86C0-CCF3A9FCECAC}">
      <dsp:nvSpPr>
        <dsp:cNvPr id="0" name=""/>
        <dsp:cNvSpPr/>
      </dsp:nvSpPr>
      <dsp:spPr>
        <a:xfrm>
          <a:off x="1036242" y="2273025"/>
          <a:ext cx="8004310" cy="742591"/>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2063" tIns="35560" rIns="35560" bIns="3556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AU" sz="1400" b="1" kern="1200" dirty="0">
              <a:solidFill>
                <a:schemeClr val="accent1"/>
              </a:solidFill>
              <a:latin typeface="Calibri" panose="020F0502020204030204" pitchFamily="34" charset="0"/>
              <a:cs typeface="Calibri" panose="020F0502020204030204" pitchFamily="34" charset="0"/>
            </a:rPr>
            <a:t>Stage 2 </a:t>
          </a:r>
          <a:r>
            <a:rPr lang="en-AU" sz="1400" b="0" kern="1200" dirty="0">
              <a:solidFill>
                <a:srgbClr val="333333"/>
              </a:solidFill>
              <a:latin typeface="Calibri" panose="020F0502020204030204" pitchFamily="34" charset="0"/>
              <a:cs typeface="Calibri" panose="020F0502020204030204" pitchFamily="34" charset="0"/>
            </a:rPr>
            <a:t>involved three focus groups.  The three groups were conducted with </a:t>
          </a:r>
          <a:r>
            <a:rPr lang="en-AU" sz="1400" b="0" kern="1200" dirty="0" err="1">
              <a:solidFill>
                <a:srgbClr val="333333"/>
              </a:solidFill>
              <a:latin typeface="Calibri" panose="020F0502020204030204" pitchFamily="34" charset="0"/>
              <a:cs typeface="Calibri" panose="020F0502020204030204" pitchFamily="34" charset="0"/>
            </a:rPr>
            <a:t>i</a:t>
          </a:r>
          <a:r>
            <a:rPr lang="en-AU" sz="1400" b="0" kern="1200" dirty="0">
              <a:solidFill>
                <a:srgbClr val="333333"/>
              </a:solidFill>
              <a:latin typeface="Calibri" panose="020F0502020204030204" pitchFamily="34" charset="0"/>
              <a:cs typeface="Calibri" panose="020F0502020204030204" pitchFamily="34" charset="0"/>
            </a:rPr>
            <a:t>) Members of the Community Reference Group; ii) Members of the Professions Reference Group and iii) Accreditation Authority representatives.</a:t>
          </a:r>
        </a:p>
        <a:p>
          <a:pPr marL="0" marR="0" lvl="0" indent="0" algn="l" defTabSz="914400" eaLnBrk="1" fontAlgn="auto" latinLnBrk="0" hangingPunct="1">
            <a:lnSpc>
              <a:spcPct val="100000"/>
            </a:lnSpc>
            <a:spcBef>
              <a:spcPct val="0"/>
            </a:spcBef>
            <a:spcAft>
              <a:spcPts val="0"/>
            </a:spcAft>
            <a:buClrTx/>
            <a:buSzTx/>
            <a:buFontTx/>
            <a:buNone/>
            <a:tabLst/>
            <a:defRPr/>
          </a:pPr>
          <a:r>
            <a:rPr lang="en-AU" sz="1400" b="0" kern="1200" dirty="0">
              <a:solidFill>
                <a:srgbClr val="333333"/>
              </a:solidFill>
              <a:latin typeface="Calibri" panose="020F0502020204030204" pitchFamily="34" charset="0"/>
              <a:cs typeface="Calibri" panose="020F0502020204030204" pitchFamily="34" charset="0"/>
            </a:rPr>
            <a:t>These groups were conducted between August 14 - 22, 2018.</a:t>
          </a:r>
        </a:p>
      </dsp:txBody>
      <dsp:txXfrm>
        <a:off x="1036242" y="2273025"/>
        <a:ext cx="8004310" cy="742591"/>
      </dsp:txXfrm>
    </dsp:sp>
    <dsp:sp modelId="{F4AF88B4-738F-4849-AE05-11C4D2FEC195}">
      <dsp:nvSpPr>
        <dsp:cNvPr id="0" name=""/>
        <dsp:cNvSpPr/>
      </dsp:nvSpPr>
      <dsp:spPr>
        <a:xfrm>
          <a:off x="640917" y="2059198"/>
          <a:ext cx="790650" cy="79065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9B72521-BF0D-403D-8812-94DBC4C00206}">
      <dsp:nvSpPr>
        <dsp:cNvPr id="0" name=""/>
        <dsp:cNvSpPr/>
      </dsp:nvSpPr>
      <dsp:spPr>
        <a:xfrm>
          <a:off x="897132" y="3266525"/>
          <a:ext cx="8143419" cy="807311"/>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2063" tIns="35560" rIns="35560" bIns="35560" numCol="1" spcCol="1270" anchor="ctr" anchorCtr="0">
          <a:noAutofit/>
        </a:bodyPr>
        <a:lstStyle/>
        <a:p>
          <a:pPr marL="0" lvl="0" indent="0" algn="l" defTabSz="622300">
            <a:lnSpc>
              <a:spcPct val="90000"/>
            </a:lnSpc>
            <a:spcBef>
              <a:spcPct val="0"/>
            </a:spcBef>
            <a:spcAft>
              <a:spcPct val="35000"/>
            </a:spcAft>
            <a:buNone/>
          </a:pPr>
          <a:r>
            <a:rPr lang="en-AU" sz="1400" b="1" kern="1200" dirty="0">
              <a:solidFill>
                <a:schemeClr val="accent1"/>
              </a:solidFill>
              <a:latin typeface="Calibri" panose="020F0502020204030204" pitchFamily="34" charset="0"/>
              <a:cs typeface="Calibri" panose="020F0502020204030204" pitchFamily="34" charset="0"/>
            </a:rPr>
            <a:t>Stage 3</a:t>
          </a:r>
          <a:r>
            <a:rPr lang="en-AU" sz="1400" b="0" kern="1200" dirty="0">
              <a:solidFill>
                <a:schemeClr val="accent1"/>
              </a:solidFill>
              <a:latin typeface="Calibri" panose="020F0502020204030204" pitchFamily="34" charset="0"/>
              <a:cs typeface="Calibri" panose="020F0502020204030204" pitchFamily="34" charset="0"/>
            </a:rPr>
            <a:t> </a:t>
          </a:r>
          <a:r>
            <a:rPr lang="en-AU" sz="1400" b="0" kern="1200" dirty="0">
              <a:solidFill>
                <a:srgbClr val="333333"/>
              </a:solidFill>
              <a:latin typeface="Calibri" panose="020F0502020204030204" pitchFamily="34" charset="0"/>
              <a:cs typeface="Calibri" panose="020F0502020204030204" pitchFamily="34" charset="0"/>
            </a:rPr>
            <a:t>consisted of an online survey with practitioners from all 15 registered professions.</a:t>
          </a:r>
        </a:p>
        <a:p>
          <a:pPr marL="0" lvl="0" indent="0" algn="l" defTabSz="622300">
            <a:lnSpc>
              <a:spcPct val="90000"/>
            </a:lnSpc>
            <a:spcBef>
              <a:spcPct val="0"/>
            </a:spcBef>
            <a:spcAft>
              <a:spcPct val="35000"/>
            </a:spcAft>
            <a:buNone/>
          </a:pPr>
          <a:r>
            <a:rPr lang="en-AU" sz="1400" b="0" kern="1200" dirty="0">
              <a:solidFill>
                <a:srgbClr val="333333"/>
              </a:solidFill>
              <a:latin typeface="Calibri" panose="020F0502020204030204" pitchFamily="34" charset="0"/>
              <a:cs typeface="Calibri" panose="020F0502020204030204" pitchFamily="34" charset="0"/>
            </a:rPr>
            <a:t>This survey was conducted between September 17 – 25, 2018.</a:t>
          </a:r>
        </a:p>
      </dsp:txBody>
      <dsp:txXfrm>
        <a:off x="897132" y="3266525"/>
        <a:ext cx="8143419" cy="807311"/>
      </dsp:txXfrm>
    </dsp:sp>
    <dsp:sp modelId="{F7B33877-4A16-4198-B265-939371D5798E}">
      <dsp:nvSpPr>
        <dsp:cNvPr id="0" name=""/>
        <dsp:cNvSpPr/>
      </dsp:nvSpPr>
      <dsp:spPr>
        <a:xfrm>
          <a:off x="501807" y="3082423"/>
          <a:ext cx="790650" cy="79065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1CBD3F6-1F1E-4390-9560-51036D05FCD6}">
      <dsp:nvSpPr>
        <dsp:cNvPr id="0" name=""/>
        <dsp:cNvSpPr/>
      </dsp:nvSpPr>
      <dsp:spPr>
        <a:xfrm>
          <a:off x="443886" y="4183597"/>
          <a:ext cx="8596665" cy="632520"/>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2063" tIns="35560" rIns="35560" bIns="3556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endParaRPr lang="en-AU" sz="1400" b="0" kern="1200" dirty="0">
            <a:solidFill>
              <a:srgbClr val="333333"/>
            </a:solidFill>
            <a:latin typeface="Arial" panose="020B0604020202020204" pitchFamily="34" charset="0"/>
            <a:cs typeface="Arial" panose="020B0604020202020204" pitchFamily="34" charset="0"/>
          </a:endParaRPr>
        </a:p>
      </dsp:txBody>
      <dsp:txXfrm>
        <a:off x="443886" y="4183597"/>
        <a:ext cx="8596665" cy="632520"/>
      </dsp:txXfrm>
    </dsp:sp>
    <dsp:sp modelId="{037A1093-7009-4AE9-9ABB-C8A565AAC9E2}">
      <dsp:nvSpPr>
        <dsp:cNvPr id="0" name=""/>
        <dsp:cNvSpPr/>
      </dsp:nvSpPr>
      <dsp:spPr>
        <a:xfrm>
          <a:off x="48561" y="4104233"/>
          <a:ext cx="790650" cy="79065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0" cy="500935"/>
          </a:xfrm>
          <a:prstGeom prst="rect">
            <a:avLst/>
          </a:prstGeom>
        </p:spPr>
        <p:txBody>
          <a:bodyPr vert="horz" lIns="96606" tIns="48303" rIns="96606" bIns="48303" rtlCol="0"/>
          <a:lstStyle>
            <a:lvl1pPr algn="l" fontAlgn="auto">
              <a:spcBef>
                <a:spcPts val="0"/>
              </a:spcBef>
              <a:spcAft>
                <a:spcPts val="0"/>
              </a:spcAft>
              <a:defRPr sz="1300">
                <a:latin typeface="+mn-lt"/>
                <a:ea typeface="+mn-ea"/>
                <a:cs typeface="+mn-cs"/>
              </a:defRPr>
            </a:lvl1pPr>
          </a:lstStyle>
          <a:p>
            <a:pPr>
              <a:defRPr/>
            </a:pPr>
            <a:endParaRPr lang="en-GB" dirty="0"/>
          </a:p>
        </p:txBody>
      </p:sp>
      <p:sp>
        <p:nvSpPr>
          <p:cNvPr id="3" name="Date Placeholder 2"/>
          <p:cNvSpPr>
            <a:spLocks noGrp="1"/>
          </p:cNvSpPr>
          <p:nvPr>
            <p:ph type="dt" sz="quarter" idx="1"/>
          </p:nvPr>
        </p:nvSpPr>
        <p:spPr>
          <a:xfrm>
            <a:off x="3901698" y="0"/>
            <a:ext cx="2984870" cy="500935"/>
          </a:xfrm>
          <a:prstGeom prst="rect">
            <a:avLst/>
          </a:prstGeom>
        </p:spPr>
        <p:txBody>
          <a:bodyPr vert="horz" wrap="square" lIns="96606" tIns="48303" rIns="96606" bIns="48303" numCol="1" anchor="t" anchorCtr="0" compatLnSpc="1">
            <a:prstTxWarp prst="textNoShape">
              <a:avLst/>
            </a:prstTxWarp>
          </a:bodyPr>
          <a:lstStyle>
            <a:lvl1pPr algn="r">
              <a:defRPr sz="1300">
                <a:latin typeface="Calibri" charset="0"/>
              </a:defRPr>
            </a:lvl1pPr>
          </a:lstStyle>
          <a:p>
            <a:fld id="{0876EC82-96AA-7244-8448-46F96949173C}" type="datetimeFigureOut">
              <a:rPr lang="en-US" altLang="en-US"/>
              <a:pPr/>
              <a:t>10/30/2019</a:t>
            </a:fld>
            <a:endParaRPr lang="en-GB" altLang="en-US" dirty="0"/>
          </a:p>
        </p:txBody>
      </p:sp>
      <p:sp>
        <p:nvSpPr>
          <p:cNvPr id="4" name="Footer Placeholder 3"/>
          <p:cNvSpPr>
            <a:spLocks noGrp="1"/>
          </p:cNvSpPr>
          <p:nvPr>
            <p:ph type="ftr" sz="quarter" idx="2"/>
          </p:nvPr>
        </p:nvSpPr>
        <p:spPr>
          <a:xfrm>
            <a:off x="0" y="9516040"/>
            <a:ext cx="2984870" cy="500935"/>
          </a:xfrm>
          <a:prstGeom prst="rect">
            <a:avLst/>
          </a:prstGeom>
        </p:spPr>
        <p:txBody>
          <a:bodyPr vert="horz" lIns="96606" tIns="48303" rIns="96606" bIns="48303" rtlCol="0" anchor="b"/>
          <a:lstStyle>
            <a:lvl1pPr algn="l" fontAlgn="auto">
              <a:spcBef>
                <a:spcPts val="0"/>
              </a:spcBef>
              <a:spcAft>
                <a:spcPts val="0"/>
              </a:spcAft>
              <a:defRPr sz="1300">
                <a:latin typeface="+mn-lt"/>
                <a:ea typeface="+mn-ea"/>
                <a:cs typeface="+mn-cs"/>
              </a:defRPr>
            </a:lvl1pPr>
          </a:lstStyle>
          <a:p>
            <a:pPr>
              <a:defRPr/>
            </a:pPr>
            <a:endParaRPr lang="en-GB" dirty="0"/>
          </a:p>
        </p:txBody>
      </p:sp>
      <p:sp>
        <p:nvSpPr>
          <p:cNvPr id="5" name="Slide Number Placeholder 4"/>
          <p:cNvSpPr>
            <a:spLocks noGrp="1"/>
          </p:cNvSpPr>
          <p:nvPr>
            <p:ph type="sldNum" sz="quarter" idx="3"/>
          </p:nvPr>
        </p:nvSpPr>
        <p:spPr>
          <a:xfrm>
            <a:off x="3901698" y="9516040"/>
            <a:ext cx="2984870" cy="500935"/>
          </a:xfrm>
          <a:prstGeom prst="rect">
            <a:avLst/>
          </a:prstGeom>
        </p:spPr>
        <p:txBody>
          <a:bodyPr vert="horz" wrap="square" lIns="96606" tIns="48303" rIns="96606" bIns="48303" numCol="1" anchor="b" anchorCtr="0" compatLnSpc="1">
            <a:prstTxWarp prst="textNoShape">
              <a:avLst/>
            </a:prstTxWarp>
          </a:bodyPr>
          <a:lstStyle>
            <a:lvl1pPr algn="r">
              <a:defRPr sz="1300">
                <a:latin typeface="Calibri" charset="0"/>
              </a:defRPr>
            </a:lvl1pPr>
          </a:lstStyle>
          <a:p>
            <a:fld id="{79CBA6D3-55EA-B54A-B0E6-90BF0BEE853D}" type="slidenum">
              <a:rPr lang="en-GB" altLang="en-US"/>
              <a:pPr/>
              <a:t>‹#›</a:t>
            </a:fld>
            <a:endParaRPr lang="en-GB" altLang="en-US" dirty="0"/>
          </a:p>
        </p:txBody>
      </p:sp>
    </p:spTree>
    <p:extLst>
      <p:ext uri="{BB962C8B-B14F-4D97-AF65-F5344CB8AC3E}">
        <p14:creationId xmlns:p14="http://schemas.microsoft.com/office/powerpoint/2010/main" val="98647825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0" cy="500935"/>
          </a:xfrm>
          <a:prstGeom prst="rect">
            <a:avLst/>
          </a:prstGeom>
        </p:spPr>
        <p:txBody>
          <a:bodyPr vert="horz" lIns="96606" tIns="48303" rIns="96606" bIns="48303" rtlCol="0"/>
          <a:lstStyle>
            <a:lvl1pPr algn="l" fontAlgn="auto">
              <a:spcBef>
                <a:spcPts val="0"/>
              </a:spcBef>
              <a:spcAft>
                <a:spcPts val="0"/>
              </a:spcAft>
              <a:defRPr sz="1300">
                <a:latin typeface="+mn-lt"/>
                <a:ea typeface="+mn-ea"/>
                <a:cs typeface="+mn-cs"/>
              </a:defRPr>
            </a:lvl1pPr>
          </a:lstStyle>
          <a:p>
            <a:pPr>
              <a:defRPr/>
            </a:pPr>
            <a:endParaRPr lang="en-GB" dirty="0"/>
          </a:p>
        </p:txBody>
      </p:sp>
      <p:sp>
        <p:nvSpPr>
          <p:cNvPr id="3" name="Date Placeholder 2"/>
          <p:cNvSpPr>
            <a:spLocks noGrp="1"/>
          </p:cNvSpPr>
          <p:nvPr>
            <p:ph type="dt" idx="1"/>
          </p:nvPr>
        </p:nvSpPr>
        <p:spPr>
          <a:xfrm>
            <a:off x="3901698" y="0"/>
            <a:ext cx="2984870" cy="500935"/>
          </a:xfrm>
          <a:prstGeom prst="rect">
            <a:avLst/>
          </a:prstGeom>
        </p:spPr>
        <p:txBody>
          <a:bodyPr vert="horz" wrap="square" lIns="96606" tIns="48303" rIns="96606" bIns="48303" numCol="1" anchor="t" anchorCtr="0" compatLnSpc="1">
            <a:prstTxWarp prst="textNoShape">
              <a:avLst/>
            </a:prstTxWarp>
          </a:bodyPr>
          <a:lstStyle>
            <a:lvl1pPr algn="r">
              <a:defRPr sz="1300">
                <a:latin typeface="Calibri" charset="0"/>
              </a:defRPr>
            </a:lvl1pPr>
          </a:lstStyle>
          <a:p>
            <a:fld id="{E18CAC7E-ABAC-A447-9069-29848A688393}" type="datetimeFigureOut">
              <a:rPr lang="en-US" altLang="en-US"/>
              <a:pPr/>
              <a:t>10/30/2019</a:t>
            </a:fld>
            <a:endParaRPr lang="en-GB" altLang="en-US" dirty="0"/>
          </a:p>
        </p:txBody>
      </p:sp>
      <p:sp>
        <p:nvSpPr>
          <p:cNvPr id="4" name="Slide Image Placeholder 3"/>
          <p:cNvSpPr>
            <a:spLocks noGrp="1" noRot="1" noChangeAspect="1"/>
          </p:cNvSpPr>
          <p:nvPr>
            <p:ph type="sldImg" idx="2"/>
          </p:nvPr>
        </p:nvSpPr>
        <p:spPr>
          <a:xfrm>
            <a:off x="730250" y="750888"/>
            <a:ext cx="5427663" cy="3759200"/>
          </a:xfrm>
          <a:prstGeom prst="rect">
            <a:avLst/>
          </a:prstGeom>
          <a:noFill/>
          <a:ln w="12700">
            <a:solidFill>
              <a:prstClr val="black"/>
            </a:solidFill>
          </a:ln>
        </p:spPr>
        <p:txBody>
          <a:bodyPr vert="horz" lIns="96606" tIns="48303" rIns="96606" bIns="48303" rtlCol="0" anchor="ctr"/>
          <a:lstStyle/>
          <a:p>
            <a:pPr lvl="0"/>
            <a:endParaRPr lang="en-GB" noProof="0" dirty="0"/>
          </a:p>
        </p:txBody>
      </p:sp>
      <p:sp>
        <p:nvSpPr>
          <p:cNvPr id="5" name="Notes Placeholder 4"/>
          <p:cNvSpPr>
            <a:spLocks noGrp="1"/>
          </p:cNvSpPr>
          <p:nvPr>
            <p:ph type="body" sz="quarter" idx="3"/>
          </p:nvPr>
        </p:nvSpPr>
        <p:spPr>
          <a:xfrm>
            <a:off x="688817" y="4758890"/>
            <a:ext cx="5510530" cy="4508420"/>
          </a:xfrm>
          <a:prstGeom prst="rect">
            <a:avLst/>
          </a:prstGeom>
        </p:spPr>
        <p:txBody>
          <a:bodyPr vert="horz" wrap="square" lIns="96606" tIns="48303" rIns="96606" bIns="48303"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9516040"/>
            <a:ext cx="2984870" cy="500935"/>
          </a:xfrm>
          <a:prstGeom prst="rect">
            <a:avLst/>
          </a:prstGeom>
        </p:spPr>
        <p:txBody>
          <a:bodyPr vert="horz" lIns="96606" tIns="48303" rIns="96606" bIns="48303" rtlCol="0" anchor="b"/>
          <a:lstStyle>
            <a:lvl1pPr algn="l" fontAlgn="auto">
              <a:spcBef>
                <a:spcPts val="0"/>
              </a:spcBef>
              <a:spcAft>
                <a:spcPts val="0"/>
              </a:spcAft>
              <a:defRPr sz="1300">
                <a:latin typeface="+mn-lt"/>
                <a:ea typeface="+mn-ea"/>
                <a:cs typeface="+mn-cs"/>
              </a:defRPr>
            </a:lvl1pPr>
          </a:lstStyle>
          <a:p>
            <a:pPr>
              <a:defRPr/>
            </a:pPr>
            <a:endParaRPr lang="en-GB" dirty="0"/>
          </a:p>
        </p:txBody>
      </p:sp>
      <p:sp>
        <p:nvSpPr>
          <p:cNvPr id="7" name="Slide Number Placeholder 6"/>
          <p:cNvSpPr>
            <a:spLocks noGrp="1"/>
          </p:cNvSpPr>
          <p:nvPr>
            <p:ph type="sldNum" sz="quarter" idx="5"/>
          </p:nvPr>
        </p:nvSpPr>
        <p:spPr>
          <a:xfrm>
            <a:off x="3901698" y="9516040"/>
            <a:ext cx="2984870" cy="500935"/>
          </a:xfrm>
          <a:prstGeom prst="rect">
            <a:avLst/>
          </a:prstGeom>
        </p:spPr>
        <p:txBody>
          <a:bodyPr vert="horz" wrap="square" lIns="96606" tIns="48303" rIns="96606" bIns="48303" numCol="1" anchor="b" anchorCtr="0" compatLnSpc="1">
            <a:prstTxWarp prst="textNoShape">
              <a:avLst/>
            </a:prstTxWarp>
          </a:bodyPr>
          <a:lstStyle>
            <a:lvl1pPr algn="r">
              <a:defRPr sz="1300">
                <a:latin typeface="Calibri" charset="0"/>
              </a:defRPr>
            </a:lvl1pPr>
          </a:lstStyle>
          <a:p>
            <a:fld id="{49886423-4316-734D-830B-43407744CB6D}" type="slidenum">
              <a:rPr lang="en-GB" altLang="en-US"/>
              <a:pPr/>
              <a:t>‹#›</a:t>
            </a:fld>
            <a:endParaRPr lang="en-GB" altLang="en-US" dirty="0"/>
          </a:p>
        </p:txBody>
      </p:sp>
    </p:spTree>
    <p:extLst>
      <p:ext uri="{BB962C8B-B14F-4D97-AF65-F5344CB8AC3E}">
        <p14:creationId xmlns:p14="http://schemas.microsoft.com/office/powerpoint/2010/main" val="1992865128"/>
      </p:ext>
    </p:extLst>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Geneva" charset="0"/>
        <a:cs typeface="Geneva" charset="0"/>
      </a:defRPr>
    </a:lvl1pPr>
    <a:lvl2pPr marL="457200" algn="l" defTabSz="457200" rtl="0" eaLnBrk="0" fontAlgn="base" hangingPunct="0">
      <a:spcBef>
        <a:spcPct val="30000"/>
      </a:spcBef>
      <a:spcAft>
        <a:spcPct val="0"/>
      </a:spcAft>
      <a:defRPr sz="1200" kern="1200">
        <a:solidFill>
          <a:schemeClr val="tx1"/>
        </a:solidFill>
        <a:latin typeface="+mn-lt"/>
        <a:ea typeface="Geneva" charset="0"/>
        <a:cs typeface="+mn-cs"/>
      </a:defRPr>
    </a:lvl2pPr>
    <a:lvl3pPr marL="914400" algn="l" defTabSz="457200" rtl="0" eaLnBrk="0" fontAlgn="base" hangingPunct="0">
      <a:spcBef>
        <a:spcPct val="30000"/>
      </a:spcBef>
      <a:spcAft>
        <a:spcPct val="0"/>
      </a:spcAft>
      <a:defRPr sz="1200" kern="1200">
        <a:solidFill>
          <a:schemeClr val="tx1"/>
        </a:solidFill>
        <a:latin typeface="+mn-lt"/>
        <a:ea typeface="Geneva" charset="0"/>
        <a:cs typeface="+mn-cs"/>
      </a:defRPr>
    </a:lvl3pPr>
    <a:lvl4pPr marL="1371600" algn="l" defTabSz="457200" rtl="0" eaLnBrk="0" fontAlgn="base" hangingPunct="0">
      <a:spcBef>
        <a:spcPct val="30000"/>
      </a:spcBef>
      <a:spcAft>
        <a:spcPct val="0"/>
      </a:spcAft>
      <a:defRPr sz="1200" kern="1200">
        <a:solidFill>
          <a:schemeClr val="tx1"/>
        </a:solidFill>
        <a:latin typeface="+mn-lt"/>
        <a:ea typeface="Geneva" charset="0"/>
        <a:cs typeface="+mn-cs"/>
      </a:defRPr>
    </a:lvl4pPr>
    <a:lvl5pPr marL="1828800" algn="l" defTabSz="457200" rtl="0" eaLnBrk="0" fontAlgn="base" hangingPunct="0">
      <a:spcBef>
        <a:spcPct val="30000"/>
      </a:spcBef>
      <a:spcAft>
        <a:spcPct val="0"/>
      </a:spcAft>
      <a:defRPr sz="1200" kern="1200">
        <a:solidFill>
          <a:schemeClr val="tx1"/>
        </a:solidFill>
        <a:latin typeface="+mn-lt"/>
        <a:ea typeface="Geneva"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9886423-4316-734D-830B-43407744CB6D}" type="slidenum">
              <a:rPr lang="en-GB" altLang="en-US" smtClean="0"/>
              <a:pPr/>
              <a:t>34</a:t>
            </a:fld>
            <a:endParaRPr lang="en-GB" altLang="en-US" dirty="0"/>
          </a:p>
        </p:txBody>
      </p:sp>
    </p:spTree>
    <p:extLst>
      <p:ext uri="{BB962C8B-B14F-4D97-AF65-F5344CB8AC3E}">
        <p14:creationId xmlns:p14="http://schemas.microsoft.com/office/powerpoint/2010/main" val="37492951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accent1"/>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sp>
        <p:nvSpPr>
          <p:cNvPr id="7"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Tree>
    <p:extLst>
      <p:ext uri="{BB962C8B-B14F-4D97-AF65-F5344CB8AC3E}">
        <p14:creationId xmlns:p14="http://schemas.microsoft.com/office/powerpoint/2010/main" val="1485511804"/>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reaker 1">
    <p:bg>
      <p:bgPr>
        <a:solidFill>
          <a:srgbClr val="33557B"/>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latin typeface="Calibri" charset="0"/>
                <a:ea typeface="Calibri" charset="0"/>
                <a:cs typeface="Calibri" charset="0"/>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
        <p:nvSpPr>
          <p:cNvPr id="9"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spTree>
    <p:extLst>
      <p:ext uri="{BB962C8B-B14F-4D97-AF65-F5344CB8AC3E}">
        <p14:creationId xmlns:p14="http://schemas.microsoft.com/office/powerpoint/2010/main" val="1074723219"/>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reaker 2">
    <p:bg>
      <p:bgPr>
        <a:solidFill>
          <a:srgbClr val="2EACB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
        <p:nvSpPr>
          <p:cNvPr id="9"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spTree>
    <p:extLst>
      <p:ext uri="{BB962C8B-B14F-4D97-AF65-F5344CB8AC3E}">
        <p14:creationId xmlns:p14="http://schemas.microsoft.com/office/powerpoint/2010/main" val="349993139"/>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reaker 3">
    <p:bg>
      <p:bgPr>
        <a:solidFill>
          <a:srgbClr val="318AAF"/>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
        <p:nvSpPr>
          <p:cNvPr id="8" name="Text Placeholder 7">
            <a:extLst>
              <a:ext uri="{FF2B5EF4-FFF2-40B4-BE49-F238E27FC236}">
                <a16:creationId xmlns:a16="http://schemas.microsoft.com/office/drawing/2014/main" id="{9AD59823-A0C5-48BA-9287-8A1416907EB3}"/>
              </a:ext>
            </a:extLst>
          </p:cNvPr>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dirty="0"/>
              <a:t>Click to edit Master text styles</a:t>
            </a:r>
          </a:p>
        </p:txBody>
      </p:sp>
      <p:sp>
        <p:nvSpPr>
          <p:cNvPr id="12" name="Title 6">
            <a:extLst>
              <a:ext uri="{FF2B5EF4-FFF2-40B4-BE49-F238E27FC236}">
                <a16:creationId xmlns:a16="http://schemas.microsoft.com/office/drawing/2014/main" id="{43A8C1ED-68F3-4452-BA7D-B74540DC9417}"/>
              </a:ext>
            </a:extLst>
          </p:cNvPr>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dirty="0"/>
              <a:t>Click to edit Master title style</a:t>
            </a:r>
            <a:endParaRPr lang="en-GB" dirty="0"/>
          </a:p>
        </p:txBody>
      </p:sp>
    </p:spTree>
    <p:extLst>
      <p:ext uri="{BB962C8B-B14F-4D97-AF65-F5344CB8AC3E}">
        <p14:creationId xmlns:p14="http://schemas.microsoft.com/office/powerpoint/2010/main" val="1202904481"/>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solidFill>
          <a:schemeClr val="tx1"/>
        </a:solidFill>
        <a:effectLst/>
      </p:bgPr>
    </p:bg>
    <p:spTree>
      <p:nvGrpSpPr>
        <p:cNvPr id="1" name=""/>
        <p:cNvGrpSpPr/>
        <p:nvPr/>
      </p:nvGrpSpPr>
      <p:grpSpPr>
        <a:xfrm>
          <a:off x="0" y="0"/>
          <a:ext cx="0" cy="0"/>
          <a:chOff x="0" y="0"/>
          <a:chExt cx="0" cy="0"/>
        </a:xfrm>
      </p:grpSpPr>
      <p:cxnSp>
        <p:nvCxnSpPr>
          <p:cNvPr id="8" name="Straight Connector 7"/>
          <p:cNvCxnSpPr/>
          <p:nvPr userDrawn="1"/>
        </p:nvCxnSpPr>
        <p:spPr bwMode="auto">
          <a:xfrm>
            <a:off x="377953" y="6428168"/>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9" name="Straight Connector 8"/>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4" name="Picture 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5" y="6501320"/>
            <a:ext cx="1144234" cy="234760"/>
          </a:xfrm>
          <a:prstGeom prst="rect">
            <a:avLst/>
          </a:prstGeom>
        </p:spPr>
      </p:pic>
      <p:sp>
        <p:nvSpPr>
          <p:cNvPr id="7"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dirty="0"/>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dirty="0"/>
              <a:t>Click to edit Master title style</a:t>
            </a:r>
            <a:endParaRPr lang="en-GB" dirty="0"/>
          </a:p>
        </p:txBody>
      </p:sp>
    </p:spTree>
    <p:extLst>
      <p:ext uri="{BB962C8B-B14F-4D97-AF65-F5344CB8AC3E}">
        <p14:creationId xmlns:p14="http://schemas.microsoft.com/office/powerpoint/2010/main" val="1650994571"/>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One column, bullet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8"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b="0" i="0" dirty="0">
                <a:solidFill>
                  <a:schemeClr val="bg2"/>
                </a:solidFill>
                <a:latin typeface="DIN" charset="0"/>
                <a:ea typeface="DIN" charset="0"/>
                <a:cs typeface="DIN" charset="0"/>
              </a:rPr>
              <a:t>© </a:t>
            </a:r>
            <a:r>
              <a:rPr lang="en-GB" altLang="en-US" sz="800" b="0" i="0" dirty="0">
                <a:solidFill>
                  <a:srgbClr val="7F7F7F"/>
                </a:solidFill>
                <a:latin typeface="DIN" charset="0"/>
                <a:ea typeface="DIN" charset="0"/>
                <a:cs typeface="DIN" charset="0"/>
              </a:rPr>
              <a:t>Copyright 2018, Truly Deeply. Not to be used, copied or reproduced without express written permission.</a:t>
            </a:r>
            <a:endParaRPr lang="en-GB" altLang="en-US" sz="800" b="0" i="0" dirty="0">
              <a:solidFill>
                <a:schemeClr val="bg2"/>
              </a:solidFill>
              <a:latin typeface="DIN" charset="0"/>
              <a:ea typeface="DIN" charset="0"/>
              <a:cs typeface="DIN" charset="0"/>
            </a:endParaRPr>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sp>
        <p:nvSpPr>
          <p:cNvPr id="15" name="Content Placeholder 2">
            <a:extLst>
              <a:ext uri="{FF2B5EF4-FFF2-40B4-BE49-F238E27FC236}">
                <a16:creationId xmlns:a16="http://schemas.microsoft.com/office/drawing/2014/main" id="{EDA4B92B-A0D9-48DD-905D-A6AF44B7A83D}"/>
              </a:ext>
            </a:extLst>
          </p:cNvPr>
          <p:cNvSpPr>
            <a:spLocks noGrp="1"/>
          </p:cNvSpPr>
          <p:nvPr>
            <p:ph sz="quarter" idx="13"/>
          </p:nvPr>
        </p:nvSpPr>
        <p:spPr>
          <a:xfrm>
            <a:off x="385496" y="1079500"/>
            <a:ext cx="9141092" cy="5041900"/>
          </a:xfrm>
        </p:spPr>
        <p:txBody>
          <a:bodyPr/>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1145151225"/>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paragraph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8"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b="0" i="0" dirty="0">
                <a:solidFill>
                  <a:schemeClr val="bg2"/>
                </a:solidFill>
                <a:latin typeface="DIN" charset="0"/>
                <a:ea typeface="DIN" charset="0"/>
                <a:cs typeface="DIN" charset="0"/>
              </a:rPr>
              <a:t>© </a:t>
            </a:r>
            <a:r>
              <a:rPr lang="en-GB" altLang="en-US" sz="800" b="0" i="0" dirty="0">
                <a:solidFill>
                  <a:srgbClr val="7F7F7F"/>
                </a:solidFill>
                <a:latin typeface="DIN" charset="0"/>
                <a:ea typeface="DIN" charset="0"/>
                <a:cs typeface="DIN" charset="0"/>
              </a:rPr>
              <a:t>Copyright 2018, Truly Deeply. Not to be used, copied or reproduced without express written permission.</a:t>
            </a:r>
            <a:endParaRPr lang="en-GB" altLang="en-US" sz="800" b="0" i="0" dirty="0">
              <a:solidFill>
                <a:schemeClr val="bg2"/>
              </a:solidFill>
              <a:latin typeface="DIN" charset="0"/>
              <a:ea typeface="DIN" charset="0"/>
              <a:cs typeface="DIN" charset="0"/>
            </a:endParaRPr>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sp>
        <p:nvSpPr>
          <p:cNvPr id="15" name="Content Placeholder 2">
            <a:extLst>
              <a:ext uri="{FF2B5EF4-FFF2-40B4-BE49-F238E27FC236}">
                <a16:creationId xmlns:a16="http://schemas.microsoft.com/office/drawing/2014/main" id="{EDA4B92B-A0D9-48DD-905D-A6AF44B7A83D}"/>
              </a:ext>
            </a:extLst>
          </p:cNvPr>
          <p:cNvSpPr>
            <a:spLocks noGrp="1"/>
          </p:cNvSpPr>
          <p:nvPr>
            <p:ph sz="quarter" idx="13"/>
          </p:nvPr>
        </p:nvSpPr>
        <p:spPr>
          <a:xfrm>
            <a:off x="385496" y="1079500"/>
            <a:ext cx="9141092" cy="5041900"/>
          </a:xfrm>
        </p:spPr>
        <p:txBody>
          <a:bodyPr numCol="2" spcCol="180000"/>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956624287"/>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separate column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15"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b="0" i="0" dirty="0">
                <a:solidFill>
                  <a:schemeClr val="bg2"/>
                </a:solidFill>
                <a:latin typeface="DIN" charset="0"/>
                <a:ea typeface="DIN" charset="0"/>
                <a:cs typeface="DIN" charset="0"/>
              </a:rPr>
              <a:t>© </a:t>
            </a:r>
            <a:r>
              <a:rPr lang="en-GB" altLang="en-US" sz="800" b="0" i="0" dirty="0">
                <a:solidFill>
                  <a:srgbClr val="7F7F7F"/>
                </a:solidFill>
                <a:latin typeface="DIN" charset="0"/>
                <a:ea typeface="DIN" charset="0"/>
                <a:cs typeface="DIN" charset="0"/>
              </a:rPr>
              <a:t>Copyright 2018, Truly Deeply. Not to be used, copied or reproduced without express written permission.</a:t>
            </a:r>
            <a:endParaRPr lang="en-GB" altLang="en-US" sz="800" b="0" i="0" dirty="0">
              <a:solidFill>
                <a:schemeClr val="bg2"/>
              </a:solidFill>
              <a:latin typeface="DIN" charset="0"/>
              <a:ea typeface="DIN" charset="0"/>
              <a:cs typeface="DIN" charset="0"/>
            </a:endParaRPr>
          </a:p>
        </p:txBody>
      </p:sp>
      <p:sp>
        <p:nvSpPr>
          <p:cNvPr id="16" name="Content Placeholder 2">
            <a:extLst>
              <a:ext uri="{FF2B5EF4-FFF2-40B4-BE49-F238E27FC236}">
                <a16:creationId xmlns:a16="http://schemas.microsoft.com/office/drawing/2014/main" id="{F0BDCBE5-3270-470F-A7F3-5BCFCE42210B}"/>
              </a:ext>
            </a:extLst>
          </p:cNvPr>
          <p:cNvSpPr>
            <a:spLocks noGrp="1"/>
          </p:cNvSpPr>
          <p:nvPr>
            <p:ph sz="quarter" idx="13"/>
          </p:nvPr>
        </p:nvSpPr>
        <p:spPr>
          <a:xfrm>
            <a:off x="385496" y="1079500"/>
            <a:ext cx="4531736" cy="5041900"/>
          </a:xfrm>
        </p:spPr>
        <p:txBody>
          <a:bodyPr/>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7" name="Content Placeholder 2">
            <a:extLst>
              <a:ext uri="{FF2B5EF4-FFF2-40B4-BE49-F238E27FC236}">
                <a16:creationId xmlns:a16="http://schemas.microsoft.com/office/drawing/2014/main" id="{087D37FB-1433-402D-A270-BA0A50798EC4}"/>
              </a:ext>
            </a:extLst>
          </p:cNvPr>
          <p:cNvSpPr>
            <a:spLocks noGrp="1"/>
          </p:cNvSpPr>
          <p:nvPr>
            <p:ph sz="quarter" idx="14"/>
          </p:nvPr>
        </p:nvSpPr>
        <p:spPr>
          <a:xfrm>
            <a:off x="4985591" y="1079500"/>
            <a:ext cx="4531736" cy="5041900"/>
          </a:xfrm>
        </p:spPr>
        <p:txBody>
          <a:bodyPr/>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1927215282"/>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11"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b="0" i="0" dirty="0">
                <a:solidFill>
                  <a:schemeClr val="bg2"/>
                </a:solidFill>
                <a:latin typeface="DIN" charset="0"/>
                <a:ea typeface="DIN" charset="0"/>
                <a:cs typeface="DIN" charset="0"/>
              </a:rPr>
              <a:t>© </a:t>
            </a:r>
            <a:r>
              <a:rPr lang="en-GB" altLang="en-US" sz="800" b="0" i="0" dirty="0">
                <a:solidFill>
                  <a:srgbClr val="7F7F7F"/>
                </a:solidFill>
                <a:latin typeface="DIN" charset="0"/>
                <a:ea typeface="DIN" charset="0"/>
                <a:cs typeface="DIN" charset="0"/>
              </a:rPr>
              <a:t>Copyright 2017, Truly Deeply. Not to be used, copied or reproduced without express written permission.</a:t>
            </a:r>
            <a:endParaRPr lang="en-GB" altLang="en-US" sz="800" b="0" i="0" dirty="0">
              <a:solidFill>
                <a:schemeClr val="bg2"/>
              </a:solidFill>
              <a:latin typeface="DIN" charset="0"/>
              <a:ea typeface="DIN" charset="0"/>
              <a:cs typeface="DIN" charset="0"/>
            </a:endParaRPr>
          </a:p>
        </p:txBody>
      </p:sp>
    </p:spTree>
    <p:extLst>
      <p:ext uri="{BB962C8B-B14F-4D97-AF65-F5344CB8AC3E}">
        <p14:creationId xmlns:p14="http://schemas.microsoft.com/office/powerpoint/2010/main" val="1350434077"/>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cxnSp>
        <p:nvCxnSpPr>
          <p:cNvPr id="8" name="Straight Connector 7"/>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9" name="Straight Connector 8"/>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sp>
        <p:nvSpPr>
          <p:cNvPr id="13"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Regular" charset="0"/>
                <a:ea typeface="DIN-Regular" charset="0"/>
                <a:cs typeface="DIN-Regular" charset="0"/>
              </a:defRPr>
            </a:lvl1pPr>
          </a:lstStyle>
          <a:p>
            <a:fld id="{1C8C259C-AC5F-C147-B2D6-0EBE84F5C7BB}" type="slidenum">
              <a:rPr lang="en-GB" altLang="en-US" smtClean="0"/>
              <a:pPr/>
              <a:t>‹#›</a:t>
            </a:fld>
            <a:endParaRPr lang="en-GB" altLang="en-US" dirty="0"/>
          </a:p>
        </p:txBody>
      </p:sp>
      <p:cxnSp>
        <p:nvCxnSpPr>
          <p:cNvPr id="16" name="Straight Connector 15"/>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20" name="Picture 1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sp>
        <p:nvSpPr>
          <p:cNvPr id="10"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b="0" i="0" dirty="0">
                <a:solidFill>
                  <a:schemeClr val="bg2"/>
                </a:solidFill>
                <a:latin typeface="DIN" charset="0"/>
                <a:ea typeface="DIN" charset="0"/>
                <a:cs typeface="DIN" charset="0"/>
              </a:rPr>
              <a:t>© </a:t>
            </a:r>
            <a:r>
              <a:rPr lang="en-GB" altLang="en-US" sz="800" b="0" i="0" dirty="0">
                <a:solidFill>
                  <a:srgbClr val="7F7F7F"/>
                </a:solidFill>
                <a:latin typeface="DIN" charset="0"/>
                <a:ea typeface="DIN" charset="0"/>
                <a:cs typeface="DIN" charset="0"/>
              </a:rPr>
              <a:t>Copyright 2018, Truly Deeply. Not to be used, copied or reproduced without express written permission.</a:t>
            </a:r>
            <a:endParaRPr lang="en-GB" altLang="en-US" sz="800" b="0" i="0" dirty="0">
              <a:solidFill>
                <a:schemeClr val="bg2"/>
              </a:solidFill>
              <a:latin typeface="DIN" charset="0"/>
              <a:ea typeface="DIN" charset="0"/>
              <a:cs typeface="DIN" charset="0"/>
            </a:endParaRPr>
          </a:p>
        </p:txBody>
      </p:sp>
    </p:spTree>
    <p:extLst>
      <p:ext uri="{BB962C8B-B14F-4D97-AF65-F5344CB8AC3E}">
        <p14:creationId xmlns:p14="http://schemas.microsoft.com/office/powerpoint/2010/main" val="1816721186"/>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No format">
    <p:spTree>
      <p:nvGrpSpPr>
        <p:cNvPr id="1" name=""/>
        <p:cNvGrpSpPr/>
        <p:nvPr/>
      </p:nvGrpSpPr>
      <p:grpSpPr>
        <a:xfrm>
          <a:off x="0" y="0"/>
          <a:ext cx="0" cy="0"/>
          <a:chOff x="0" y="0"/>
          <a:chExt cx="0" cy="0"/>
        </a:xfrm>
      </p:grpSpPr>
    </p:spTree>
    <p:extLst>
      <p:ext uri="{BB962C8B-B14F-4D97-AF65-F5344CB8AC3E}">
        <p14:creationId xmlns:p14="http://schemas.microsoft.com/office/powerpoint/2010/main" val="547093922"/>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accent1"/>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sp>
        <p:nvSpPr>
          <p:cNvPr id="7"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pic>
        <p:nvPicPr>
          <p:cNvPr id="3" name="Picture 2"/>
          <p:cNvPicPr>
            <a:picLocks noChangeAspect="1"/>
          </p:cNvPicPr>
          <p:nvPr userDrawn="1"/>
        </p:nvPicPr>
        <p:blipFill>
          <a:blip r:embed="rId2"/>
          <a:stretch>
            <a:fillRect/>
          </a:stretch>
        </p:blipFill>
        <p:spPr>
          <a:xfrm>
            <a:off x="354776" y="5736336"/>
            <a:ext cx="1042604" cy="669004"/>
          </a:xfrm>
          <a:prstGeom prst="rect">
            <a:avLst/>
          </a:prstGeom>
        </p:spPr>
      </p:pic>
    </p:spTree>
    <p:extLst>
      <p:ext uri="{BB962C8B-B14F-4D97-AF65-F5344CB8AC3E}">
        <p14:creationId xmlns:p14="http://schemas.microsoft.com/office/powerpoint/2010/main" val="4237973567"/>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One column, bullet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8"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2018,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sp>
        <p:nvSpPr>
          <p:cNvPr id="11" name="Rectangle 3"/>
          <p:cNvSpPr>
            <a:spLocks noGrp="1" noChangeArrowheads="1"/>
          </p:cNvSpPr>
          <p:nvPr>
            <p:ph idx="1" hasCustomPrompt="1"/>
          </p:nvPr>
        </p:nvSpPr>
        <p:spPr bwMode="auto">
          <a:xfrm>
            <a:off x="386955" y="1092200"/>
            <a:ext cx="9130373"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a:defRPr b="0" i="0">
                <a:latin typeface="Times New Roman" charset="0"/>
                <a:ea typeface="Times New Roman" charset="0"/>
                <a:cs typeface="Times New Roman" charset="0"/>
              </a:defRPr>
            </a:lvl1pPr>
            <a:lvl2pPr marL="180975" indent="-176213">
              <a:tabLst/>
              <a:defRPr b="0" i="0">
                <a:latin typeface="Times New Roman" charset="0"/>
                <a:ea typeface="Times New Roman" charset="0"/>
                <a:cs typeface="Times New Roman" charset="0"/>
              </a:defRPr>
            </a:lvl2pPr>
          </a:lstStyle>
          <a:p>
            <a:pPr lvl="0"/>
            <a:r>
              <a:rPr lang="en-GB" altLang="en-US" noProof="0" dirty="0"/>
              <a:t>Click to edit Master text styles</a:t>
            </a:r>
          </a:p>
          <a:p>
            <a:pPr lvl="1"/>
            <a:r>
              <a:rPr lang="en-GB" altLang="en-US" noProof="0" dirty="0"/>
              <a:t>Second level</a:t>
            </a:r>
          </a:p>
        </p:txBody>
      </p:sp>
      <p:pic>
        <p:nvPicPr>
          <p:cNvPr id="13" name="Picture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spTree>
    <p:extLst>
      <p:ext uri="{BB962C8B-B14F-4D97-AF65-F5344CB8AC3E}">
        <p14:creationId xmlns:p14="http://schemas.microsoft.com/office/powerpoint/2010/main" val="211427810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 para, bullet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a:t>Click to edit Master text styles</a:t>
            </a:r>
          </a:p>
        </p:txBody>
      </p: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sp>
        <p:nvSpPr>
          <p:cNvPr id="11" name="Rectangle 3"/>
          <p:cNvSpPr>
            <a:spLocks noGrp="1" noChangeArrowheads="1"/>
          </p:cNvSpPr>
          <p:nvPr>
            <p:ph idx="1" hasCustomPrompt="1"/>
          </p:nvPr>
        </p:nvSpPr>
        <p:spPr bwMode="auto">
          <a:xfrm>
            <a:off x="386955" y="1092200"/>
            <a:ext cx="9130373"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2" spcCol="180000" anchor="t" anchorCtr="0" compatLnSpc="1">
            <a:prstTxWarp prst="textNoShape">
              <a:avLst/>
            </a:prstTxWarp>
          </a:bodyPr>
          <a:lstStyle>
            <a:lvl1pPr>
              <a:defRPr b="0" i="0">
                <a:latin typeface="Calibri" charset="0"/>
                <a:ea typeface="Calibri" charset="0"/>
                <a:cs typeface="Calibri" charset="0"/>
              </a:defRPr>
            </a:lvl1pPr>
            <a:lvl2pPr marL="180975" indent="-176213">
              <a:tabLst/>
              <a:defRPr b="0" i="0">
                <a:latin typeface="Calibri" charset="0"/>
                <a:ea typeface="Calibri" charset="0"/>
                <a:cs typeface="Calibri" charset="0"/>
              </a:defRPr>
            </a:lvl2pPr>
          </a:lstStyle>
          <a:p>
            <a:pPr lvl="0"/>
            <a:r>
              <a:rPr lang="en-GB" altLang="en-US" noProof="0" dirty="0"/>
              <a:t>Click to edit Master text styles</a:t>
            </a:r>
          </a:p>
          <a:p>
            <a:pPr lvl="1"/>
            <a:r>
              <a:rPr lang="en-GB" altLang="en-US" noProof="0" dirty="0"/>
              <a:t>Second level</a:t>
            </a:r>
          </a:p>
        </p:txBody>
      </p:sp>
      <p:pic>
        <p:nvPicPr>
          <p:cNvPr id="13" name="Picture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14"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2017,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spTree>
    <p:extLst>
      <p:ext uri="{BB962C8B-B14F-4D97-AF65-F5344CB8AC3E}">
        <p14:creationId xmlns:p14="http://schemas.microsoft.com/office/powerpoint/2010/main" val="4214488729"/>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separate column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a:t>Click to edit Master text styles</a:t>
            </a:r>
          </a:p>
        </p:txBody>
      </p: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sp>
        <p:nvSpPr>
          <p:cNvPr id="11" name="Rectangle 3"/>
          <p:cNvSpPr>
            <a:spLocks noGrp="1" noChangeArrowheads="1"/>
          </p:cNvSpPr>
          <p:nvPr>
            <p:ph idx="1" hasCustomPrompt="1"/>
          </p:nvPr>
        </p:nvSpPr>
        <p:spPr bwMode="auto">
          <a:xfrm>
            <a:off x="386955" y="1078992"/>
            <a:ext cx="4472913" cy="5042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a:defRPr b="0" i="0">
                <a:latin typeface="Calibri" charset="0"/>
                <a:ea typeface="Calibri" charset="0"/>
                <a:cs typeface="Calibri" charset="0"/>
              </a:defRPr>
            </a:lvl1pPr>
            <a:lvl2pPr marL="180975" indent="-176213">
              <a:tabLst/>
              <a:defRPr b="0" i="0">
                <a:latin typeface="Calibri" charset="0"/>
                <a:ea typeface="Calibri" charset="0"/>
                <a:cs typeface="Calibri" charset="0"/>
              </a:defRPr>
            </a:lvl2pPr>
          </a:lstStyle>
          <a:p>
            <a:pPr lvl="0"/>
            <a:r>
              <a:rPr lang="en-GB" altLang="en-US" noProof="0" dirty="0"/>
              <a:t>Click to edit Master text styles</a:t>
            </a:r>
          </a:p>
          <a:p>
            <a:pPr lvl="1"/>
            <a:r>
              <a:rPr lang="en-GB" altLang="en-US" noProof="0" dirty="0"/>
              <a:t>Second level</a:t>
            </a:r>
          </a:p>
        </p:txBody>
      </p:sp>
      <p:pic>
        <p:nvPicPr>
          <p:cNvPr id="13" name="Picture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14" name="Rectangle 3"/>
          <p:cNvSpPr>
            <a:spLocks noGrp="1" noChangeArrowheads="1"/>
          </p:cNvSpPr>
          <p:nvPr>
            <p:ph idx="13" hasCustomPrompt="1"/>
          </p:nvPr>
        </p:nvSpPr>
        <p:spPr bwMode="auto">
          <a:xfrm>
            <a:off x="5044416" y="1078992"/>
            <a:ext cx="4472913" cy="5042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a:defRPr b="0" i="0">
                <a:latin typeface="Calibri" charset="0"/>
                <a:ea typeface="Calibri" charset="0"/>
                <a:cs typeface="Calibri" charset="0"/>
              </a:defRPr>
            </a:lvl1pPr>
            <a:lvl2pPr marL="180975" indent="-176213">
              <a:tabLst/>
              <a:defRPr b="0" i="0">
                <a:latin typeface="Calibri" charset="0"/>
                <a:ea typeface="Calibri" charset="0"/>
                <a:cs typeface="Calibri" charset="0"/>
              </a:defRPr>
            </a:lvl2pPr>
          </a:lstStyle>
          <a:p>
            <a:pPr lvl="0"/>
            <a:r>
              <a:rPr lang="en-GB" altLang="en-US" noProof="0" dirty="0"/>
              <a:t>Click to edit Master text styles</a:t>
            </a:r>
          </a:p>
          <a:p>
            <a:pPr lvl="1"/>
            <a:r>
              <a:rPr lang="en-GB" altLang="en-US" noProof="0" dirty="0"/>
              <a:t>Second level</a:t>
            </a:r>
          </a:p>
        </p:txBody>
      </p:sp>
      <p:sp>
        <p:nvSpPr>
          <p:cNvPr id="15"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2018,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spTree>
    <p:extLst>
      <p:ext uri="{BB962C8B-B14F-4D97-AF65-F5344CB8AC3E}">
        <p14:creationId xmlns:p14="http://schemas.microsoft.com/office/powerpoint/2010/main" val="1326231021"/>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reaker 1">
    <p:bg>
      <p:bgPr>
        <a:solidFill>
          <a:srgbClr val="33557B"/>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latin typeface="Calibri" charset="0"/>
                <a:ea typeface="Calibri" charset="0"/>
                <a:cs typeface="Calibri" charset="0"/>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a:stretch>
            <a:fillRect/>
          </a:stretch>
        </p:blipFill>
        <p:spPr>
          <a:xfrm>
            <a:off x="354776" y="5736336"/>
            <a:ext cx="1042604" cy="669004"/>
          </a:xfrm>
          <a:prstGeom prst="rect">
            <a:avLst/>
          </a:prstGeom>
        </p:spPr>
      </p:pic>
      <p:sp>
        <p:nvSpPr>
          <p:cNvPr id="9"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spTree>
    <p:extLst>
      <p:ext uri="{BB962C8B-B14F-4D97-AF65-F5344CB8AC3E}">
        <p14:creationId xmlns:p14="http://schemas.microsoft.com/office/powerpoint/2010/main" val="3535277980"/>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reaker 2">
    <p:bg>
      <p:bgPr>
        <a:solidFill>
          <a:srgbClr val="2EACB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a:stretch>
            <a:fillRect/>
          </a:stretch>
        </p:blipFill>
        <p:spPr>
          <a:xfrm>
            <a:off x="354776" y="5736336"/>
            <a:ext cx="1042604" cy="669004"/>
          </a:xfrm>
          <a:prstGeom prst="rect">
            <a:avLst/>
          </a:prstGeom>
        </p:spPr>
      </p:pic>
      <p:sp>
        <p:nvSpPr>
          <p:cNvPr id="9"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spTree>
    <p:extLst>
      <p:ext uri="{BB962C8B-B14F-4D97-AF65-F5344CB8AC3E}">
        <p14:creationId xmlns:p14="http://schemas.microsoft.com/office/powerpoint/2010/main" val="2908826335"/>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reaker 3">
    <p:bg>
      <p:bgPr>
        <a:solidFill>
          <a:srgbClr val="318AAF"/>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a:stretch>
            <a:fillRect/>
          </a:stretch>
        </p:blipFill>
        <p:spPr>
          <a:xfrm>
            <a:off x="354776" y="5736336"/>
            <a:ext cx="1042604" cy="669004"/>
          </a:xfrm>
          <a:prstGeom prst="rect">
            <a:avLst/>
          </a:prstGeom>
        </p:spPr>
      </p:pic>
      <p:sp>
        <p:nvSpPr>
          <p:cNvPr id="9"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Times New Roman" charset="0"/>
                <a:ea typeface="Times New Roman" charset="0"/>
                <a:cs typeface="Times New Roman" charset="0"/>
              </a:defRPr>
            </a:lvl1pPr>
          </a:lstStyle>
          <a:p>
            <a:pPr lvl="0"/>
            <a:r>
              <a:rPr lang="en-US"/>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spTree>
    <p:extLst>
      <p:ext uri="{BB962C8B-B14F-4D97-AF65-F5344CB8AC3E}">
        <p14:creationId xmlns:p14="http://schemas.microsoft.com/office/powerpoint/2010/main" val="3405403130"/>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End slide">
    <p:bg>
      <p:bgPr>
        <a:solidFill>
          <a:schemeClr val="tx1"/>
        </a:solidFill>
        <a:effectLst/>
      </p:bgPr>
    </p:bg>
    <p:spTree>
      <p:nvGrpSpPr>
        <p:cNvPr id="1" name=""/>
        <p:cNvGrpSpPr/>
        <p:nvPr/>
      </p:nvGrpSpPr>
      <p:grpSpPr>
        <a:xfrm>
          <a:off x="0" y="0"/>
          <a:ext cx="0" cy="0"/>
          <a:chOff x="0" y="0"/>
          <a:chExt cx="0" cy="0"/>
        </a:xfrm>
      </p:grpSpPr>
      <p:cxnSp>
        <p:nvCxnSpPr>
          <p:cNvPr id="8" name="Straight Connector 7"/>
          <p:cNvCxnSpPr/>
          <p:nvPr userDrawn="1"/>
        </p:nvCxnSpPr>
        <p:spPr bwMode="auto">
          <a:xfrm>
            <a:off x="377953" y="6428168"/>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9" name="Straight Connector 8"/>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76235" y="6501320"/>
            <a:ext cx="1144234" cy="234760"/>
          </a:xfrm>
          <a:prstGeom prst="rect">
            <a:avLst/>
          </a:prstGeom>
        </p:spPr>
      </p:pic>
      <p:sp>
        <p:nvSpPr>
          <p:cNvPr id="7"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dirty="0"/>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dirty="0"/>
              <a:t>Click to edit Master title style</a:t>
            </a:r>
            <a:endParaRPr lang="en-GB" dirty="0"/>
          </a:p>
        </p:txBody>
      </p:sp>
    </p:spTree>
    <p:extLst>
      <p:ext uri="{BB962C8B-B14F-4D97-AF65-F5344CB8AC3E}">
        <p14:creationId xmlns:p14="http://schemas.microsoft.com/office/powerpoint/2010/main" val="3462158140"/>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a:t>Click to edit Master text styles</a:t>
            </a:r>
          </a:p>
        </p:txBody>
      </p: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11"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2017,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spTree>
    <p:extLst>
      <p:ext uri="{BB962C8B-B14F-4D97-AF65-F5344CB8AC3E}">
        <p14:creationId xmlns:p14="http://schemas.microsoft.com/office/powerpoint/2010/main" val="3516441725"/>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cxnSp>
        <p:nvCxnSpPr>
          <p:cNvPr id="8" name="Straight Connector 7"/>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9" name="Straight Connector 8"/>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sp>
        <p:nvSpPr>
          <p:cNvPr id="13"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Regular" charset="0"/>
                <a:ea typeface="DIN-Regular" charset="0"/>
                <a:cs typeface="DIN-Regular" charset="0"/>
              </a:defRPr>
            </a:lvl1pPr>
          </a:lstStyle>
          <a:p>
            <a:fld id="{1C8C259C-AC5F-C147-B2D6-0EBE84F5C7BB}" type="slidenum">
              <a:rPr lang="en-GB" altLang="en-US" smtClean="0"/>
              <a:pPr/>
              <a:t>‹#›</a:t>
            </a:fld>
            <a:endParaRPr lang="en-GB" altLang="en-US" dirty="0"/>
          </a:p>
        </p:txBody>
      </p:sp>
      <p:cxnSp>
        <p:nvCxnSpPr>
          <p:cNvPr id="16" name="Straight Connector 15"/>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20" name="Picture 1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76233" y="6501321"/>
            <a:ext cx="1144237" cy="234760"/>
          </a:xfrm>
          <a:prstGeom prst="rect">
            <a:avLst/>
          </a:prstGeom>
        </p:spPr>
      </p:pic>
      <p:sp>
        <p:nvSpPr>
          <p:cNvPr id="10"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2018,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spTree>
    <p:extLst>
      <p:ext uri="{BB962C8B-B14F-4D97-AF65-F5344CB8AC3E}">
        <p14:creationId xmlns:p14="http://schemas.microsoft.com/office/powerpoint/2010/main" val="3002819113"/>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No forma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5631109"/>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accent1"/>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sp>
        <p:nvSpPr>
          <p:cNvPr id="7"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Tree>
    <p:extLst>
      <p:ext uri="{BB962C8B-B14F-4D97-AF65-F5344CB8AC3E}">
        <p14:creationId xmlns:p14="http://schemas.microsoft.com/office/powerpoint/2010/main" val="587481586"/>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reaker 1">
    <p:bg>
      <p:bgPr>
        <a:solidFill>
          <a:srgbClr val="33557B"/>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latin typeface="Calibri" charset="0"/>
                <a:ea typeface="Calibri" charset="0"/>
                <a:cs typeface="Calibri" charset="0"/>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
        <p:nvSpPr>
          <p:cNvPr id="9"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spTree>
    <p:extLst>
      <p:ext uri="{BB962C8B-B14F-4D97-AF65-F5344CB8AC3E}">
        <p14:creationId xmlns:p14="http://schemas.microsoft.com/office/powerpoint/2010/main" val="2146253417"/>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reaker 2">
    <p:bg>
      <p:bgPr>
        <a:solidFill>
          <a:srgbClr val="2EACB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
        <p:nvSpPr>
          <p:cNvPr id="9"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spTree>
    <p:extLst>
      <p:ext uri="{BB962C8B-B14F-4D97-AF65-F5344CB8AC3E}">
        <p14:creationId xmlns:p14="http://schemas.microsoft.com/office/powerpoint/2010/main" val="596553156"/>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reaker 3">
    <p:bg>
      <p:bgPr>
        <a:solidFill>
          <a:srgbClr val="318AAF"/>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
        <p:nvSpPr>
          <p:cNvPr id="8" name="Text Placeholder 7">
            <a:extLst>
              <a:ext uri="{FF2B5EF4-FFF2-40B4-BE49-F238E27FC236}">
                <a16:creationId xmlns:a16="http://schemas.microsoft.com/office/drawing/2014/main" id="{9AD59823-A0C5-48BA-9287-8A1416907EB3}"/>
              </a:ext>
            </a:extLst>
          </p:cNvPr>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dirty="0"/>
              <a:t>Click to edit Master text styles</a:t>
            </a:r>
          </a:p>
        </p:txBody>
      </p:sp>
      <p:sp>
        <p:nvSpPr>
          <p:cNvPr id="12" name="Title 6">
            <a:extLst>
              <a:ext uri="{FF2B5EF4-FFF2-40B4-BE49-F238E27FC236}">
                <a16:creationId xmlns:a16="http://schemas.microsoft.com/office/drawing/2014/main" id="{43A8C1ED-68F3-4452-BA7D-B74540DC9417}"/>
              </a:ext>
            </a:extLst>
          </p:cNvPr>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dirty="0"/>
              <a:t>Click to edit Master title style</a:t>
            </a:r>
            <a:endParaRPr lang="en-GB" dirty="0"/>
          </a:p>
        </p:txBody>
      </p:sp>
    </p:spTree>
    <p:extLst>
      <p:ext uri="{BB962C8B-B14F-4D97-AF65-F5344CB8AC3E}">
        <p14:creationId xmlns:p14="http://schemas.microsoft.com/office/powerpoint/2010/main" val="2390432960"/>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End slide">
    <p:bg>
      <p:bgPr>
        <a:solidFill>
          <a:schemeClr val="tx1"/>
        </a:solidFill>
        <a:effectLst/>
      </p:bgPr>
    </p:bg>
    <p:spTree>
      <p:nvGrpSpPr>
        <p:cNvPr id="1" name=""/>
        <p:cNvGrpSpPr/>
        <p:nvPr/>
      </p:nvGrpSpPr>
      <p:grpSpPr>
        <a:xfrm>
          <a:off x="0" y="0"/>
          <a:ext cx="0" cy="0"/>
          <a:chOff x="0" y="0"/>
          <a:chExt cx="0" cy="0"/>
        </a:xfrm>
      </p:grpSpPr>
      <p:cxnSp>
        <p:nvCxnSpPr>
          <p:cNvPr id="8" name="Straight Connector 7"/>
          <p:cNvCxnSpPr/>
          <p:nvPr userDrawn="1"/>
        </p:nvCxnSpPr>
        <p:spPr bwMode="auto">
          <a:xfrm>
            <a:off x="377953" y="6428168"/>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9" name="Straight Connector 8"/>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4" name="Picture 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5" y="6501320"/>
            <a:ext cx="1144234" cy="234760"/>
          </a:xfrm>
          <a:prstGeom prst="rect">
            <a:avLst/>
          </a:prstGeom>
        </p:spPr>
      </p:pic>
      <p:sp>
        <p:nvSpPr>
          <p:cNvPr id="7"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dirty="0"/>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dirty="0"/>
              <a:t>Click to edit Master title style</a:t>
            </a:r>
            <a:endParaRPr lang="en-GB" dirty="0"/>
          </a:p>
        </p:txBody>
      </p:sp>
    </p:spTree>
    <p:extLst>
      <p:ext uri="{BB962C8B-B14F-4D97-AF65-F5344CB8AC3E}">
        <p14:creationId xmlns:p14="http://schemas.microsoft.com/office/powerpoint/2010/main" val="165032042"/>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One column, bullet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8"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2018,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sp>
        <p:nvSpPr>
          <p:cNvPr id="15" name="Content Placeholder 2">
            <a:extLst>
              <a:ext uri="{FF2B5EF4-FFF2-40B4-BE49-F238E27FC236}">
                <a16:creationId xmlns:a16="http://schemas.microsoft.com/office/drawing/2014/main" id="{EDA4B92B-A0D9-48DD-905D-A6AF44B7A83D}"/>
              </a:ext>
            </a:extLst>
          </p:cNvPr>
          <p:cNvSpPr>
            <a:spLocks noGrp="1"/>
          </p:cNvSpPr>
          <p:nvPr>
            <p:ph sz="quarter" idx="13"/>
          </p:nvPr>
        </p:nvSpPr>
        <p:spPr>
          <a:xfrm>
            <a:off x="385496" y="1079500"/>
            <a:ext cx="9141092" cy="5041900"/>
          </a:xfrm>
        </p:spPr>
        <p:txBody>
          <a:bodyPr/>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1136480163"/>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paragraph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8"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2018,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sp>
        <p:nvSpPr>
          <p:cNvPr id="15" name="Content Placeholder 2">
            <a:extLst>
              <a:ext uri="{FF2B5EF4-FFF2-40B4-BE49-F238E27FC236}">
                <a16:creationId xmlns:a16="http://schemas.microsoft.com/office/drawing/2014/main" id="{EDA4B92B-A0D9-48DD-905D-A6AF44B7A83D}"/>
              </a:ext>
            </a:extLst>
          </p:cNvPr>
          <p:cNvSpPr>
            <a:spLocks noGrp="1"/>
          </p:cNvSpPr>
          <p:nvPr>
            <p:ph sz="quarter" idx="13"/>
          </p:nvPr>
        </p:nvSpPr>
        <p:spPr>
          <a:xfrm>
            <a:off x="385496" y="1079500"/>
            <a:ext cx="9141092" cy="5041900"/>
          </a:xfrm>
        </p:spPr>
        <p:txBody>
          <a:bodyPr numCol="2" spcCol="180000"/>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1154421492"/>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separate column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15"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2018,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sp>
        <p:nvSpPr>
          <p:cNvPr id="16" name="Content Placeholder 2">
            <a:extLst>
              <a:ext uri="{FF2B5EF4-FFF2-40B4-BE49-F238E27FC236}">
                <a16:creationId xmlns:a16="http://schemas.microsoft.com/office/drawing/2014/main" id="{F0BDCBE5-3270-470F-A7F3-5BCFCE42210B}"/>
              </a:ext>
            </a:extLst>
          </p:cNvPr>
          <p:cNvSpPr>
            <a:spLocks noGrp="1"/>
          </p:cNvSpPr>
          <p:nvPr>
            <p:ph sz="quarter" idx="13"/>
          </p:nvPr>
        </p:nvSpPr>
        <p:spPr>
          <a:xfrm>
            <a:off x="385496" y="1079500"/>
            <a:ext cx="4531736" cy="5041900"/>
          </a:xfrm>
        </p:spPr>
        <p:txBody>
          <a:bodyPr/>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7" name="Content Placeholder 2">
            <a:extLst>
              <a:ext uri="{FF2B5EF4-FFF2-40B4-BE49-F238E27FC236}">
                <a16:creationId xmlns:a16="http://schemas.microsoft.com/office/drawing/2014/main" id="{087D37FB-1433-402D-A270-BA0A50798EC4}"/>
              </a:ext>
            </a:extLst>
          </p:cNvPr>
          <p:cNvSpPr>
            <a:spLocks noGrp="1"/>
          </p:cNvSpPr>
          <p:nvPr>
            <p:ph sz="quarter" idx="14"/>
          </p:nvPr>
        </p:nvSpPr>
        <p:spPr>
          <a:xfrm>
            <a:off x="4985591" y="1079500"/>
            <a:ext cx="4531736" cy="5041900"/>
          </a:xfrm>
        </p:spPr>
        <p:txBody>
          <a:bodyPr/>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2724515530"/>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11"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2017,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spTree>
    <p:extLst>
      <p:ext uri="{BB962C8B-B14F-4D97-AF65-F5344CB8AC3E}">
        <p14:creationId xmlns:p14="http://schemas.microsoft.com/office/powerpoint/2010/main" val="1336007092"/>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cxnSp>
        <p:nvCxnSpPr>
          <p:cNvPr id="8" name="Straight Connector 7"/>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9" name="Straight Connector 8"/>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sp>
        <p:nvSpPr>
          <p:cNvPr id="13"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Regular" charset="0"/>
                <a:ea typeface="DIN-Regular" charset="0"/>
                <a:cs typeface="DIN-Regular" charset="0"/>
              </a:defRPr>
            </a:lvl1pPr>
          </a:lstStyle>
          <a:p>
            <a:fld id="{1C8C259C-AC5F-C147-B2D6-0EBE84F5C7BB}" type="slidenum">
              <a:rPr lang="en-GB" altLang="en-US" smtClean="0"/>
              <a:pPr/>
              <a:t>‹#›</a:t>
            </a:fld>
            <a:endParaRPr lang="en-GB" altLang="en-US" dirty="0"/>
          </a:p>
        </p:txBody>
      </p:sp>
      <p:cxnSp>
        <p:nvCxnSpPr>
          <p:cNvPr id="16" name="Straight Connector 15"/>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20" name="Picture 1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sp>
        <p:nvSpPr>
          <p:cNvPr id="10"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2018,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spTree>
    <p:extLst>
      <p:ext uri="{BB962C8B-B14F-4D97-AF65-F5344CB8AC3E}">
        <p14:creationId xmlns:p14="http://schemas.microsoft.com/office/powerpoint/2010/main" val="3087582084"/>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No forma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3236449"/>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accent1"/>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sp>
        <p:nvSpPr>
          <p:cNvPr id="7"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Tree>
    <p:extLst>
      <p:ext uri="{BB962C8B-B14F-4D97-AF65-F5344CB8AC3E}">
        <p14:creationId xmlns:p14="http://schemas.microsoft.com/office/powerpoint/2010/main" val="794319168"/>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reaker 1">
    <p:bg>
      <p:bgPr>
        <a:solidFill>
          <a:srgbClr val="33557B"/>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latin typeface="Calibri" charset="0"/>
                <a:ea typeface="Calibri" charset="0"/>
                <a:cs typeface="Calibri" charset="0"/>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
        <p:nvSpPr>
          <p:cNvPr id="9"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spTree>
    <p:extLst>
      <p:ext uri="{BB962C8B-B14F-4D97-AF65-F5344CB8AC3E}">
        <p14:creationId xmlns:p14="http://schemas.microsoft.com/office/powerpoint/2010/main" val="2593058263"/>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reaker 2">
    <p:bg>
      <p:bgPr>
        <a:solidFill>
          <a:srgbClr val="2EACB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
        <p:nvSpPr>
          <p:cNvPr id="9"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a:t>Click to edit Master title style</a:t>
            </a:r>
            <a:endParaRPr lang="en-GB" dirty="0"/>
          </a:p>
        </p:txBody>
      </p:sp>
    </p:spTree>
    <p:extLst>
      <p:ext uri="{BB962C8B-B14F-4D97-AF65-F5344CB8AC3E}">
        <p14:creationId xmlns:p14="http://schemas.microsoft.com/office/powerpoint/2010/main" val="1743682564"/>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reaker 3">
    <p:bg>
      <p:bgPr>
        <a:solidFill>
          <a:srgbClr val="318AAF"/>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346191" y="6272784"/>
            <a:ext cx="4172853" cy="265112"/>
          </a:xfrm>
        </p:spPr>
        <p:txBody>
          <a:bodyPr/>
          <a:lstStyle>
            <a:lvl1pPr algn="r">
              <a:defRPr sz="1200">
                <a:solidFill>
                  <a:schemeClr val="bg1"/>
                </a:solidFill>
              </a:defRPr>
            </a:lvl1pPr>
          </a:lstStyle>
          <a:p>
            <a:pPr lvl="0"/>
            <a:r>
              <a:rPr lang="en-US"/>
              <a:t>Click to edit Master text styles</a:t>
            </a:r>
          </a:p>
        </p:txBody>
      </p:sp>
      <p:cxnSp>
        <p:nvCxnSpPr>
          <p:cNvPr id="11" name="Straight Connector 10"/>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16" name="Straight Connector 15"/>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54776" y="5736336"/>
            <a:ext cx="1042604" cy="669004"/>
          </a:xfrm>
          <a:prstGeom prst="rect">
            <a:avLst/>
          </a:prstGeom>
        </p:spPr>
      </p:pic>
      <p:sp>
        <p:nvSpPr>
          <p:cNvPr id="8" name="Text Placeholder 7">
            <a:extLst>
              <a:ext uri="{FF2B5EF4-FFF2-40B4-BE49-F238E27FC236}">
                <a16:creationId xmlns:a16="http://schemas.microsoft.com/office/drawing/2014/main" id="{9AD59823-A0C5-48BA-9287-8A1416907EB3}"/>
              </a:ext>
            </a:extLst>
          </p:cNvPr>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dirty="0"/>
              <a:t>Click to edit Master text styles</a:t>
            </a:r>
          </a:p>
        </p:txBody>
      </p:sp>
      <p:sp>
        <p:nvSpPr>
          <p:cNvPr id="12" name="Title 6">
            <a:extLst>
              <a:ext uri="{FF2B5EF4-FFF2-40B4-BE49-F238E27FC236}">
                <a16:creationId xmlns:a16="http://schemas.microsoft.com/office/drawing/2014/main" id="{43A8C1ED-68F3-4452-BA7D-B74540DC9417}"/>
              </a:ext>
            </a:extLst>
          </p:cNvPr>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dirty="0"/>
              <a:t>Click to edit Master title style</a:t>
            </a:r>
            <a:endParaRPr lang="en-GB" dirty="0"/>
          </a:p>
        </p:txBody>
      </p:sp>
    </p:spTree>
    <p:extLst>
      <p:ext uri="{BB962C8B-B14F-4D97-AF65-F5344CB8AC3E}">
        <p14:creationId xmlns:p14="http://schemas.microsoft.com/office/powerpoint/2010/main" val="4134341078"/>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nd slide">
    <p:bg>
      <p:bgPr>
        <a:solidFill>
          <a:schemeClr val="tx1"/>
        </a:solidFill>
        <a:effectLst/>
      </p:bgPr>
    </p:bg>
    <p:spTree>
      <p:nvGrpSpPr>
        <p:cNvPr id="1" name=""/>
        <p:cNvGrpSpPr/>
        <p:nvPr/>
      </p:nvGrpSpPr>
      <p:grpSpPr>
        <a:xfrm>
          <a:off x="0" y="0"/>
          <a:ext cx="0" cy="0"/>
          <a:chOff x="0" y="0"/>
          <a:chExt cx="0" cy="0"/>
        </a:xfrm>
      </p:grpSpPr>
      <p:cxnSp>
        <p:nvCxnSpPr>
          <p:cNvPr id="8" name="Straight Connector 7"/>
          <p:cNvCxnSpPr/>
          <p:nvPr userDrawn="1"/>
        </p:nvCxnSpPr>
        <p:spPr bwMode="auto">
          <a:xfrm>
            <a:off x="377953" y="6428168"/>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9" name="Straight Connector 8"/>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pic>
        <p:nvPicPr>
          <p:cNvPr id="4" name="Picture 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5" y="6501320"/>
            <a:ext cx="1144234" cy="234760"/>
          </a:xfrm>
          <a:prstGeom prst="rect">
            <a:avLst/>
          </a:prstGeom>
        </p:spPr>
      </p:pic>
      <p:sp>
        <p:nvSpPr>
          <p:cNvPr id="7" name="Text Placeholder 7"/>
          <p:cNvSpPr>
            <a:spLocks noGrp="1"/>
          </p:cNvSpPr>
          <p:nvPr>
            <p:ph type="body" sz="quarter" idx="10"/>
          </p:nvPr>
        </p:nvSpPr>
        <p:spPr>
          <a:xfrm>
            <a:off x="377953" y="1313176"/>
            <a:ext cx="9141092" cy="1470025"/>
          </a:xfrm>
        </p:spPr>
        <p:txBody>
          <a:bodyPr/>
          <a:lstStyle>
            <a:lvl1pPr marL="0" indent="0">
              <a:spcBef>
                <a:spcPts val="650"/>
              </a:spcBef>
              <a:spcAft>
                <a:spcPts val="0"/>
              </a:spcAft>
              <a:buNone/>
              <a:defRPr sz="2400" b="0" i="0">
                <a:solidFill>
                  <a:schemeClr val="bg1"/>
                </a:solidFill>
                <a:latin typeface="Calibri" charset="0"/>
                <a:ea typeface="Calibri" charset="0"/>
                <a:cs typeface="Calibri" charset="0"/>
              </a:defRPr>
            </a:lvl1pPr>
          </a:lstStyle>
          <a:p>
            <a:pPr lvl="0"/>
            <a:r>
              <a:rPr lang="en-US" dirty="0"/>
              <a:t>Click to edit Master text styles</a:t>
            </a:r>
          </a:p>
        </p:txBody>
      </p:sp>
      <p:sp>
        <p:nvSpPr>
          <p:cNvPr id="10" name="Title 6"/>
          <p:cNvSpPr>
            <a:spLocks noGrp="1"/>
          </p:cNvSpPr>
          <p:nvPr>
            <p:ph type="title"/>
          </p:nvPr>
        </p:nvSpPr>
        <p:spPr>
          <a:xfrm>
            <a:off x="377953" y="549276"/>
            <a:ext cx="9141092" cy="631343"/>
          </a:xfrm>
          <a:prstGeom prst="rect">
            <a:avLst/>
          </a:prstGeom>
        </p:spPr>
        <p:txBody>
          <a:bodyPr lIns="0" tIns="0" rIns="0" bIns="0"/>
          <a:lstStyle>
            <a:lvl1pPr>
              <a:defRPr sz="4800" b="0" i="0">
                <a:solidFill>
                  <a:schemeClr val="bg1"/>
                </a:solidFill>
                <a:latin typeface="Times New Roman" charset="0"/>
                <a:ea typeface="Times New Roman" charset="0"/>
                <a:cs typeface="Times New Roman" charset="0"/>
              </a:defRPr>
            </a:lvl1pPr>
          </a:lstStyle>
          <a:p>
            <a:r>
              <a:rPr lang="en-US" dirty="0"/>
              <a:t>Click to edit Master title style</a:t>
            </a:r>
            <a:endParaRPr lang="en-GB" dirty="0"/>
          </a:p>
        </p:txBody>
      </p:sp>
    </p:spTree>
    <p:extLst>
      <p:ext uri="{BB962C8B-B14F-4D97-AF65-F5344CB8AC3E}">
        <p14:creationId xmlns:p14="http://schemas.microsoft.com/office/powerpoint/2010/main" val="3367624861"/>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One column, bullet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8"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2018,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sp>
        <p:nvSpPr>
          <p:cNvPr id="15" name="Content Placeholder 2">
            <a:extLst>
              <a:ext uri="{FF2B5EF4-FFF2-40B4-BE49-F238E27FC236}">
                <a16:creationId xmlns:a16="http://schemas.microsoft.com/office/drawing/2014/main" id="{EDA4B92B-A0D9-48DD-905D-A6AF44B7A83D}"/>
              </a:ext>
            </a:extLst>
          </p:cNvPr>
          <p:cNvSpPr>
            <a:spLocks noGrp="1"/>
          </p:cNvSpPr>
          <p:nvPr>
            <p:ph sz="quarter" idx="13"/>
          </p:nvPr>
        </p:nvSpPr>
        <p:spPr>
          <a:xfrm>
            <a:off x="385496" y="1079500"/>
            <a:ext cx="9141092" cy="5041900"/>
          </a:xfrm>
        </p:spPr>
        <p:txBody>
          <a:bodyPr/>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876006894"/>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wo paragraph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8"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2018,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sp>
        <p:nvSpPr>
          <p:cNvPr id="15" name="Content Placeholder 2">
            <a:extLst>
              <a:ext uri="{FF2B5EF4-FFF2-40B4-BE49-F238E27FC236}">
                <a16:creationId xmlns:a16="http://schemas.microsoft.com/office/drawing/2014/main" id="{EDA4B92B-A0D9-48DD-905D-A6AF44B7A83D}"/>
              </a:ext>
            </a:extLst>
          </p:cNvPr>
          <p:cNvSpPr>
            <a:spLocks noGrp="1"/>
          </p:cNvSpPr>
          <p:nvPr>
            <p:ph sz="quarter" idx="13"/>
          </p:nvPr>
        </p:nvSpPr>
        <p:spPr>
          <a:xfrm>
            <a:off x="385496" y="1079500"/>
            <a:ext cx="9141092" cy="5041900"/>
          </a:xfrm>
        </p:spPr>
        <p:txBody>
          <a:bodyPr numCol="2" spcCol="180000"/>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4246640642"/>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wo separate columns">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15"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2018,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sp>
        <p:nvSpPr>
          <p:cNvPr id="16" name="Content Placeholder 2">
            <a:extLst>
              <a:ext uri="{FF2B5EF4-FFF2-40B4-BE49-F238E27FC236}">
                <a16:creationId xmlns:a16="http://schemas.microsoft.com/office/drawing/2014/main" id="{F0BDCBE5-3270-470F-A7F3-5BCFCE42210B}"/>
              </a:ext>
            </a:extLst>
          </p:cNvPr>
          <p:cNvSpPr>
            <a:spLocks noGrp="1"/>
          </p:cNvSpPr>
          <p:nvPr>
            <p:ph sz="quarter" idx="13"/>
          </p:nvPr>
        </p:nvSpPr>
        <p:spPr>
          <a:xfrm>
            <a:off x="385496" y="1079500"/>
            <a:ext cx="4531736" cy="5041900"/>
          </a:xfrm>
        </p:spPr>
        <p:txBody>
          <a:bodyPr/>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7" name="Content Placeholder 2">
            <a:extLst>
              <a:ext uri="{FF2B5EF4-FFF2-40B4-BE49-F238E27FC236}">
                <a16:creationId xmlns:a16="http://schemas.microsoft.com/office/drawing/2014/main" id="{087D37FB-1433-402D-A270-BA0A50798EC4}"/>
              </a:ext>
            </a:extLst>
          </p:cNvPr>
          <p:cNvSpPr>
            <a:spLocks noGrp="1"/>
          </p:cNvSpPr>
          <p:nvPr>
            <p:ph sz="quarter" idx="14"/>
          </p:nvPr>
        </p:nvSpPr>
        <p:spPr>
          <a:xfrm>
            <a:off x="4985591" y="1079500"/>
            <a:ext cx="4531736" cy="5041900"/>
          </a:xfrm>
        </p:spPr>
        <p:txBody>
          <a:bodyPr/>
          <a:lstStyle>
            <a:lvl1pPr>
              <a:defRPr sz="1400"/>
            </a:lvl1pPr>
            <a:lvl2pPr marL="180975" indent="-176213">
              <a:buClr>
                <a:schemeClr val="tx1"/>
              </a:buClr>
              <a:buFontTx/>
              <a:buChar char="‒"/>
              <a:defRPr sz="1400"/>
            </a:lvl2pPr>
            <a:lvl3pPr marL="358775" indent="-179388">
              <a:buClr>
                <a:schemeClr val="tx1"/>
              </a:buClr>
              <a:buFontTx/>
              <a:buChar char="‒"/>
              <a:defRPr sz="1400"/>
            </a:lvl3pPr>
            <a:lvl4pPr marL="538163" indent="-179388">
              <a:buClr>
                <a:schemeClr val="tx1"/>
              </a:buClr>
              <a:buFontTx/>
              <a:buChar char="‒"/>
              <a:defRPr sz="1400">
                <a:latin typeface="Calibri" panose="020F0502020204030204" pitchFamily="34" charset="0"/>
                <a:cs typeface="Calibri" panose="020F0502020204030204" pitchFamily="34" charset="0"/>
              </a:defRPr>
            </a:lvl4pPr>
            <a:lvl5pPr marL="717550" indent="-179388">
              <a:buClr>
                <a:schemeClr val="tx1"/>
              </a:buClr>
              <a:buFontTx/>
              <a:buChar char="‒"/>
              <a:defRPr sz="140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3966981767"/>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ext Placeholder 10"/>
          <p:cNvSpPr>
            <a:spLocks noGrp="1"/>
          </p:cNvSpPr>
          <p:nvPr>
            <p:ph type="body" sz="quarter" idx="12"/>
          </p:nvPr>
        </p:nvSpPr>
        <p:spPr>
          <a:xfrm>
            <a:off x="385496" y="249410"/>
            <a:ext cx="9131831" cy="304800"/>
          </a:xfrm>
        </p:spPr>
        <p:txBody>
          <a:bodyPr/>
          <a:lstStyle>
            <a:lvl1pPr>
              <a:defRPr sz="2400" b="0" i="0">
                <a:latin typeface="Calibri" charset="0"/>
                <a:ea typeface="Calibri" charset="0"/>
                <a:cs typeface="Calibri" charset="0"/>
              </a:defRPr>
            </a:lvl1pPr>
          </a:lstStyle>
          <a:p>
            <a:pPr lvl="0"/>
            <a:r>
              <a:rPr lang="en-US" dirty="0"/>
              <a:t>Click to edit Master text styles</a:t>
            </a:r>
          </a:p>
        </p:txBody>
      </p:sp>
      <p:sp>
        <p:nvSpPr>
          <p:cNvPr id="9"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 charset="0"/>
                <a:ea typeface="DIN" charset="0"/>
                <a:cs typeface="DIN" charset="0"/>
              </a:defRPr>
            </a:lvl1pPr>
          </a:lstStyle>
          <a:p>
            <a:fld id="{1C8C259C-AC5F-C147-B2D6-0EBE84F5C7BB}" type="slidenum">
              <a:rPr lang="en-GB" altLang="en-US" smtClean="0"/>
              <a:pPr/>
              <a:t>‹#›</a:t>
            </a:fld>
            <a:endParaRPr lang="en-GB" altLang="en-US" dirty="0"/>
          </a:p>
        </p:txBody>
      </p:sp>
      <p:cxnSp>
        <p:nvCxnSpPr>
          <p:cNvPr id="10" name="Straight Connector 9"/>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cxnSp>
        <p:nvCxnSpPr>
          <p:cNvPr id="12" name="Straight Connector 11"/>
          <p:cNvCxnSpPr/>
          <p:nvPr userDrawn="1"/>
        </p:nvCxnSpPr>
        <p:spPr bwMode="auto">
          <a:xfrm>
            <a:off x="385234" y="769576"/>
            <a:ext cx="9141092"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sp>
        <p:nvSpPr>
          <p:cNvPr id="11"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2017,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spTree>
    <p:extLst>
      <p:ext uri="{BB962C8B-B14F-4D97-AF65-F5344CB8AC3E}">
        <p14:creationId xmlns:p14="http://schemas.microsoft.com/office/powerpoint/2010/main" val="2939056323"/>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cxnSp>
        <p:nvCxnSpPr>
          <p:cNvPr id="8" name="Straight Connector 7"/>
          <p:cNvCxnSpPr/>
          <p:nvPr userDrawn="1"/>
        </p:nvCxnSpPr>
        <p:spPr bwMode="auto">
          <a:xfrm>
            <a:off x="377953" y="6537896"/>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cxnSp>
        <p:nvCxnSpPr>
          <p:cNvPr id="9" name="Straight Connector 8"/>
          <p:cNvCxnSpPr/>
          <p:nvPr userDrawn="1"/>
        </p:nvCxnSpPr>
        <p:spPr bwMode="auto">
          <a:xfrm>
            <a:off x="377953" y="446644"/>
            <a:ext cx="9141092" cy="0"/>
          </a:xfrm>
          <a:prstGeom prst="line">
            <a:avLst/>
          </a:prstGeom>
          <a:solidFill>
            <a:schemeClr val="accent1"/>
          </a:solidFill>
          <a:ln w="6350" cap="flat" cmpd="sng" algn="ctr">
            <a:solidFill>
              <a:schemeClr val="bg1"/>
            </a:solidFill>
            <a:prstDash val="solid"/>
            <a:round/>
            <a:headEnd type="none" w="med" len="med"/>
            <a:tailEnd type="none" w="med" len="med"/>
          </a:ln>
          <a:effectLst/>
        </p:spPr>
      </p:cxnSp>
      <p:sp>
        <p:nvSpPr>
          <p:cNvPr id="13" name="Slide Number Placeholder 1"/>
          <p:cNvSpPr>
            <a:spLocks noGrp="1"/>
          </p:cNvSpPr>
          <p:nvPr>
            <p:ph type="sldNum" sz="quarter" idx="11"/>
          </p:nvPr>
        </p:nvSpPr>
        <p:spPr>
          <a:xfrm>
            <a:off x="9015148" y="6469066"/>
            <a:ext cx="503900" cy="211137"/>
          </a:xfrm>
          <a:prstGeom prst="rect">
            <a:avLst/>
          </a:prstGeom>
        </p:spPr>
        <p:txBody>
          <a:bodyPr vert="horz" wrap="square" lIns="0" tIns="0" rIns="0" bIns="0" numCol="1" anchor="ctr" anchorCtr="0" compatLnSpc="1">
            <a:prstTxWarp prst="textNoShape">
              <a:avLst/>
            </a:prstTxWarp>
          </a:bodyPr>
          <a:lstStyle>
            <a:lvl1pPr algn="r">
              <a:defRPr sz="800" b="0" i="0">
                <a:solidFill>
                  <a:srgbClr val="8E9193"/>
                </a:solidFill>
                <a:latin typeface="DIN-Regular" charset="0"/>
                <a:ea typeface="DIN-Regular" charset="0"/>
                <a:cs typeface="DIN-Regular" charset="0"/>
              </a:defRPr>
            </a:lvl1pPr>
          </a:lstStyle>
          <a:p>
            <a:fld id="{1C8C259C-AC5F-C147-B2D6-0EBE84F5C7BB}" type="slidenum">
              <a:rPr lang="en-GB" altLang="en-US" smtClean="0"/>
              <a:pPr/>
              <a:t>‹#›</a:t>
            </a:fld>
            <a:endParaRPr lang="en-GB" altLang="en-US" dirty="0"/>
          </a:p>
        </p:txBody>
      </p:sp>
      <p:cxnSp>
        <p:nvCxnSpPr>
          <p:cNvPr id="16" name="Straight Connector 15"/>
          <p:cNvCxnSpPr/>
          <p:nvPr userDrawn="1"/>
        </p:nvCxnSpPr>
        <p:spPr bwMode="auto">
          <a:xfrm>
            <a:off x="385234" y="6440488"/>
            <a:ext cx="9141092" cy="0"/>
          </a:xfrm>
          <a:prstGeom prst="line">
            <a:avLst/>
          </a:prstGeom>
          <a:solidFill>
            <a:schemeClr val="accent1"/>
          </a:solidFill>
          <a:ln w="6350" cap="flat" cmpd="sng" algn="ctr">
            <a:solidFill>
              <a:schemeClr val="tx1"/>
            </a:solidFill>
            <a:prstDash val="solid"/>
            <a:round/>
            <a:headEnd type="none" w="med" len="med"/>
            <a:tailEnd type="none" w="med" len="med"/>
          </a:ln>
          <a:effectLst/>
        </p:spPr>
      </p:cxnSp>
      <p:pic>
        <p:nvPicPr>
          <p:cNvPr id="20" name="Picture 1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76233" y="6501321"/>
            <a:ext cx="1144237" cy="234760"/>
          </a:xfrm>
          <a:prstGeom prst="rect">
            <a:avLst/>
          </a:prstGeom>
        </p:spPr>
      </p:pic>
      <p:sp>
        <p:nvSpPr>
          <p:cNvPr id="10" name="Text Box 18"/>
          <p:cNvSpPr txBox="1">
            <a:spLocks noChangeArrowheads="1"/>
          </p:cNvSpPr>
          <p:nvPr userDrawn="1"/>
        </p:nvSpPr>
        <p:spPr bwMode="auto">
          <a:xfrm>
            <a:off x="3859530" y="6513078"/>
            <a:ext cx="5102120" cy="123111"/>
          </a:xfrm>
          <a:prstGeom prst="rect">
            <a:avLst/>
          </a:prstGeom>
          <a:noFill/>
          <a:ln w="9525">
            <a:noFill/>
            <a:miter lim="800000"/>
            <a:headEnd/>
            <a:tailEnd/>
          </a:ln>
          <a:effectLst/>
        </p:spPr>
        <p:txBody>
          <a:bodyPr wrap="square" lIns="0" tIns="0" rIns="0" bIns="0" anchor="ctr">
            <a:spAutoFit/>
          </a:bodyPr>
          <a:lstStyle>
            <a:lvl1pPr eaLnBrk="0" hangingPunct="0">
              <a:defRPr sz="2400">
                <a:solidFill>
                  <a:schemeClr val="tx1"/>
                </a:solidFill>
                <a:latin typeface="Arial" charset="0"/>
                <a:ea typeface="Geneva" charset="0"/>
              </a:defRPr>
            </a:lvl1pPr>
            <a:lvl2pPr marL="742950" indent="-285750" eaLnBrk="0" hangingPunct="0">
              <a:defRPr sz="2400">
                <a:solidFill>
                  <a:schemeClr val="tx1"/>
                </a:solidFill>
                <a:latin typeface="Arial" charset="0"/>
                <a:ea typeface="Geneva" charset="0"/>
              </a:defRPr>
            </a:lvl2pPr>
            <a:lvl3pPr marL="1143000" indent="-228600" eaLnBrk="0" hangingPunct="0">
              <a:defRPr sz="2400">
                <a:solidFill>
                  <a:schemeClr val="tx1"/>
                </a:solidFill>
                <a:latin typeface="Arial" charset="0"/>
                <a:ea typeface="Geneva" charset="0"/>
              </a:defRPr>
            </a:lvl3pPr>
            <a:lvl4pPr marL="1600200" indent="-228600" eaLnBrk="0" hangingPunct="0">
              <a:defRPr sz="2400">
                <a:solidFill>
                  <a:schemeClr val="tx1"/>
                </a:solidFill>
                <a:latin typeface="Arial" charset="0"/>
                <a:ea typeface="Geneva" charset="0"/>
              </a:defRPr>
            </a:lvl4pPr>
            <a:lvl5pPr marL="2057400" indent="-228600" eaLnBrk="0" hangingPunct="0">
              <a:defRPr sz="2400">
                <a:solidFill>
                  <a:schemeClr val="tx1"/>
                </a:solidFill>
                <a:latin typeface="Arial" charset="0"/>
                <a:ea typeface="Geneva" charset="0"/>
              </a:defRPr>
            </a:lvl5pPr>
            <a:lvl6pPr marL="2514600" indent="-228600" defTabSz="457200" eaLnBrk="0" fontAlgn="base" hangingPunct="0">
              <a:spcBef>
                <a:spcPct val="0"/>
              </a:spcBef>
              <a:spcAft>
                <a:spcPct val="0"/>
              </a:spcAft>
              <a:defRPr sz="2400">
                <a:solidFill>
                  <a:schemeClr val="tx1"/>
                </a:solidFill>
                <a:latin typeface="Arial" charset="0"/>
                <a:ea typeface="Geneva" charset="0"/>
              </a:defRPr>
            </a:lvl6pPr>
            <a:lvl7pPr marL="2971800" indent="-228600" defTabSz="457200" eaLnBrk="0" fontAlgn="base" hangingPunct="0">
              <a:spcBef>
                <a:spcPct val="0"/>
              </a:spcBef>
              <a:spcAft>
                <a:spcPct val="0"/>
              </a:spcAft>
              <a:defRPr sz="2400">
                <a:solidFill>
                  <a:schemeClr val="tx1"/>
                </a:solidFill>
                <a:latin typeface="Arial" charset="0"/>
                <a:ea typeface="Geneva" charset="0"/>
              </a:defRPr>
            </a:lvl7pPr>
            <a:lvl8pPr marL="3429000" indent="-228600" defTabSz="457200" eaLnBrk="0" fontAlgn="base" hangingPunct="0">
              <a:spcBef>
                <a:spcPct val="0"/>
              </a:spcBef>
              <a:spcAft>
                <a:spcPct val="0"/>
              </a:spcAft>
              <a:defRPr sz="2400">
                <a:solidFill>
                  <a:schemeClr val="tx1"/>
                </a:solidFill>
                <a:latin typeface="Arial" charset="0"/>
                <a:ea typeface="Geneva" charset="0"/>
              </a:defRPr>
            </a:lvl8pPr>
            <a:lvl9pPr marL="3886200" indent="-228600" defTabSz="457200" eaLnBrk="0" fontAlgn="base" hangingPunct="0">
              <a:spcBef>
                <a:spcPct val="0"/>
              </a:spcBef>
              <a:spcAft>
                <a:spcPct val="0"/>
              </a:spcAft>
              <a:defRPr sz="2400">
                <a:solidFill>
                  <a:schemeClr val="tx1"/>
                </a:solidFill>
                <a:latin typeface="Arial" charset="0"/>
                <a:ea typeface="Geneva" charset="0"/>
              </a:defRPr>
            </a:lvl9pPr>
          </a:lstStyle>
          <a:p>
            <a:pPr algn="r" eaLnBrk="1" hangingPunct="1"/>
            <a:r>
              <a:rPr lang="en-GB" altLang="en-US" sz="800" dirty="0">
                <a:solidFill>
                  <a:srgbClr val="C7BD8C"/>
                </a:solidFill>
                <a:latin typeface="DIN" charset="0"/>
                <a:ea typeface="DIN" charset="0"/>
                <a:cs typeface="DIN" charset="0"/>
              </a:rPr>
              <a:t>© </a:t>
            </a:r>
            <a:r>
              <a:rPr lang="en-GB" altLang="en-US" sz="800" dirty="0">
                <a:solidFill>
                  <a:srgbClr val="7F7F7F"/>
                </a:solidFill>
                <a:latin typeface="DIN" charset="0"/>
                <a:ea typeface="DIN" charset="0"/>
                <a:cs typeface="DIN" charset="0"/>
              </a:rPr>
              <a:t>Copyright 2018, Truly Deeply. Not to be used, copied or reproduced without express written permission.</a:t>
            </a:r>
            <a:endParaRPr lang="en-GB" altLang="en-US" sz="800" dirty="0">
              <a:solidFill>
                <a:srgbClr val="C7BD8C"/>
              </a:solidFill>
              <a:latin typeface="DIN" charset="0"/>
              <a:ea typeface="DIN" charset="0"/>
              <a:cs typeface="DIN" charset="0"/>
            </a:endParaRPr>
          </a:p>
        </p:txBody>
      </p:sp>
    </p:spTree>
    <p:extLst>
      <p:ext uri="{BB962C8B-B14F-4D97-AF65-F5344CB8AC3E}">
        <p14:creationId xmlns:p14="http://schemas.microsoft.com/office/powerpoint/2010/main" val="436287717"/>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No forma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464481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386955" y="1092200"/>
            <a:ext cx="9130373"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p>
            <a:pPr lvl="0"/>
            <a:r>
              <a:rPr lang="en-GB" altLang="en-US" noProof="0" dirty="0"/>
              <a:t>Click to edit Master text styles</a:t>
            </a:r>
          </a:p>
          <a:p>
            <a:pPr lvl="1"/>
            <a:r>
              <a:rPr lang="en-GB" altLang="en-US" noProof="0" dirty="0"/>
              <a:t>Second level</a:t>
            </a:r>
          </a:p>
          <a:p>
            <a:pPr lvl="2"/>
            <a:r>
              <a:rPr lang="en-GB" altLang="en-US" noProof="0" dirty="0"/>
              <a:t>Third level</a:t>
            </a:r>
          </a:p>
        </p:txBody>
      </p:sp>
    </p:spTree>
  </p:cSld>
  <p:clrMap bg1="lt1" tx1="dk1" bg2="lt2" tx2="dk2" accent1="accent1" accent2="accent2" accent3="accent3" accent4="accent4" accent5="accent5" accent6="accent6" hlink="hlink" folHlink="folHlink"/>
  <p:sldLayoutIdLst>
    <p:sldLayoutId id="2147483692" r:id="rId1"/>
    <p:sldLayoutId id="2147483711" r:id="rId2"/>
    <p:sldLayoutId id="2147483712" r:id="rId3"/>
    <p:sldLayoutId id="2147483713" r:id="rId4"/>
    <p:sldLayoutId id="2147483693" r:id="rId5"/>
    <p:sldLayoutId id="2147483697" r:id="rId6"/>
    <p:sldLayoutId id="2147483718" r:id="rId7"/>
    <p:sldLayoutId id="2147483714" r:id="rId8"/>
    <p:sldLayoutId id="2147483716" r:id="rId9"/>
    <p:sldLayoutId id="2147483709" r:id="rId10"/>
    <p:sldLayoutId id="2147483717" r:id="rId11"/>
  </p:sldLayoutIdLst>
  <p:transition/>
  <p:hf hdr="0" ftr="0" dt="0"/>
  <p:txStyles>
    <p:title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p:titleStyle>
    <p:bodyStyle>
      <a:lvl1pPr marL="0" indent="0" algn="l" rtl="0" eaLnBrk="1" fontAlgn="base" hangingPunct="1">
        <a:spcBef>
          <a:spcPct val="0"/>
        </a:spcBef>
        <a:spcAft>
          <a:spcPts val="600"/>
        </a:spcAft>
        <a:buFont typeface="Lucida Grande" charset="0"/>
        <a:buNone/>
        <a:defRPr sz="1600" b="0" i="0">
          <a:solidFill>
            <a:srgbClr val="2F3B43"/>
          </a:solidFill>
          <a:latin typeface="Calibri" charset="0"/>
          <a:ea typeface="Calibri" charset="0"/>
          <a:cs typeface="Calibri"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Calibri" charset="0"/>
          <a:ea typeface="Calibri" charset="0"/>
          <a:cs typeface="Calibri"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p:bodyStyle>
    <p:otherStyle>
      <a:defPPr>
        <a:defRPr lang="en-US"/>
      </a:defPPr>
      <a:lvl1pPr marL="0" algn="l" defTabSz="495285" rtl="0" eaLnBrk="1" latinLnBrk="0" hangingPunct="1">
        <a:defRPr sz="1950" kern="1200">
          <a:solidFill>
            <a:schemeClr val="tx1"/>
          </a:solidFill>
          <a:latin typeface="+mn-lt"/>
          <a:ea typeface="+mn-ea"/>
          <a:cs typeface="+mn-cs"/>
        </a:defRPr>
      </a:lvl1pPr>
      <a:lvl2pPr marL="495285" algn="l" defTabSz="495285" rtl="0" eaLnBrk="1" latinLnBrk="0" hangingPunct="1">
        <a:defRPr sz="1950" kern="1200">
          <a:solidFill>
            <a:schemeClr val="tx1"/>
          </a:solidFill>
          <a:latin typeface="+mn-lt"/>
          <a:ea typeface="+mn-ea"/>
          <a:cs typeface="+mn-cs"/>
        </a:defRPr>
      </a:lvl2pPr>
      <a:lvl3pPr marL="990570" algn="l" defTabSz="495285" rtl="0" eaLnBrk="1" latinLnBrk="0" hangingPunct="1">
        <a:defRPr sz="1950" kern="1200">
          <a:solidFill>
            <a:schemeClr val="tx1"/>
          </a:solidFill>
          <a:latin typeface="+mn-lt"/>
          <a:ea typeface="+mn-ea"/>
          <a:cs typeface="+mn-cs"/>
        </a:defRPr>
      </a:lvl3pPr>
      <a:lvl4pPr marL="1485854" algn="l" defTabSz="495285" rtl="0" eaLnBrk="1" latinLnBrk="0" hangingPunct="1">
        <a:defRPr sz="1950" kern="1200">
          <a:solidFill>
            <a:schemeClr val="tx1"/>
          </a:solidFill>
          <a:latin typeface="+mn-lt"/>
          <a:ea typeface="+mn-ea"/>
          <a:cs typeface="+mn-cs"/>
        </a:defRPr>
      </a:lvl4pPr>
      <a:lvl5pPr marL="1981139" algn="l" defTabSz="495285" rtl="0" eaLnBrk="1" latinLnBrk="0" hangingPunct="1">
        <a:defRPr sz="1950" kern="1200">
          <a:solidFill>
            <a:schemeClr val="tx1"/>
          </a:solidFill>
          <a:latin typeface="+mn-lt"/>
          <a:ea typeface="+mn-ea"/>
          <a:cs typeface="+mn-cs"/>
        </a:defRPr>
      </a:lvl5pPr>
      <a:lvl6pPr marL="2476424" algn="l" defTabSz="495285" rtl="0" eaLnBrk="1" latinLnBrk="0" hangingPunct="1">
        <a:defRPr sz="1950" kern="1200">
          <a:solidFill>
            <a:schemeClr val="tx1"/>
          </a:solidFill>
          <a:latin typeface="+mn-lt"/>
          <a:ea typeface="+mn-ea"/>
          <a:cs typeface="+mn-cs"/>
        </a:defRPr>
      </a:lvl6pPr>
      <a:lvl7pPr marL="2971709" algn="l" defTabSz="495285" rtl="0" eaLnBrk="1" latinLnBrk="0" hangingPunct="1">
        <a:defRPr sz="1950" kern="1200">
          <a:solidFill>
            <a:schemeClr val="tx1"/>
          </a:solidFill>
          <a:latin typeface="+mn-lt"/>
          <a:ea typeface="+mn-ea"/>
          <a:cs typeface="+mn-cs"/>
        </a:defRPr>
      </a:lvl7pPr>
      <a:lvl8pPr marL="3466993" algn="l" defTabSz="495285" rtl="0" eaLnBrk="1" latinLnBrk="0" hangingPunct="1">
        <a:defRPr sz="1950" kern="1200">
          <a:solidFill>
            <a:schemeClr val="tx1"/>
          </a:solidFill>
          <a:latin typeface="+mn-lt"/>
          <a:ea typeface="+mn-ea"/>
          <a:cs typeface="+mn-cs"/>
        </a:defRPr>
      </a:lvl8pPr>
      <a:lvl9pPr marL="3962278" algn="l" defTabSz="495285" rtl="0" eaLnBrk="1" latinLnBrk="0" hangingPunct="1">
        <a:defRPr sz="19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386955" y="1092200"/>
            <a:ext cx="9130373"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p>
            <a:pPr lvl="0"/>
            <a:r>
              <a:rPr lang="en-GB" altLang="en-US" noProof="0" dirty="0"/>
              <a:t>Click to edit Master text styles</a:t>
            </a:r>
          </a:p>
          <a:p>
            <a:pPr lvl="1"/>
            <a:r>
              <a:rPr lang="en-GB" altLang="en-US" noProof="0" dirty="0"/>
              <a:t>Second level</a:t>
            </a:r>
          </a:p>
          <a:p>
            <a:pPr lvl="2"/>
            <a:r>
              <a:rPr lang="en-GB" altLang="en-US" noProof="0" dirty="0"/>
              <a:t>Third level</a:t>
            </a:r>
          </a:p>
        </p:txBody>
      </p:sp>
    </p:spTree>
    <p:extLst>
      <p:ext uri="{BB962C8B-B14F-4D97-AF65-F5344CB8AC3E}">
        <p14:creationId xmlns:p14="http://schemas.microsoft.com/office/powerpoint/2010/main" val="1041813454"/>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ransition/>
  <p:hf hdr="0" ftr="0" dt="0"/>
  <p:txStyles>
    <p:title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p:titleStyle>
    <p:bodyStyle>
      <a:lvl1pPr marL="0" indent="0" algn="l" rtl="0" eaLnBrk="1" fontAlgn="base" hangingPunct="1">
        <a:spcBef>
          <a:spcPct val="0"/>
        </a:spcBef>
        <a:spcAft>
          <a:spcPts val="600"/>
        </a:spcAft>
        <a:buFont typeface="Lucida Grande" charset="0"/>
        <a:buNone/>
        <a:defRPr sz="1600" b="0" i="0">
          <a:solidFill>
            <a:srgbClr val="2F3B43"/>
          </a:solidFill>
          <a:latin typeface="Calibri" charset="0"/>
          <a:ea typeface="Calibri" charset="0"/>
          <a:cs typeface="Calibri"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Calibri" charset="0"/>
          <a:ea typeface="Calibri" charset="0"/>
          <a:cs typeface="Calibri"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p:bodyStyle>
    <p:otherStyle>
      <a:defPPr>
        <a:defRPr lang="en-US"/>
      </a:defPPr>
      <a:lvl1pPr marL="0" algn="l" defTabSz="495285" rtl="0" eaLnBrk="1" latinLnBrk="0" hangingPunct="1">
        <a:defRPr sz="1950" kern="1200">
          <a:solidFill>
            <a:schemeClr val="tx1"/>
          </a:solidFill>
          <a:latin typeface="+mn-lt"/>
          <a:ea typeface="+mn-ea"/>
          <a:cs typeface="+mn-cs"/>
        </a:defRPr>
      </a:lvl1pPr>
      <a:lvl2pPr marL="495285" algn="l" defTabSz="495285" rtl="0" eaLnBrk="1" latinLnBrk="0" hangingPunct="1">
        <a:defRPr sz="1950" kern="1200">
          <a:solidFill>
            <a:schemeClr val="tx1"/>
          </a:solidFill>
          <a:latin typeface="+mn-lt"/>
          <a:ea typeface="+mn-ea"/>
          <a:cs typeface="+mn-cs"/>
        </a:defRPr>
      </a:lvl2pPr>
      <a:lvl3pPr marL="990570" algn="l" defTabSz="495285" rtl="0" eaLnBrk="1" latinLnBrk="0" hangingPunct="1">
        <a:defRPr sz="1950" kern="1200">
          <a:solidFill>
            <a:schemeClr val="tx1"/>
          </a:solidFill>
          <a:latin typeface="+mn-lt"/>
          <a:ea typeface="+mn-ea"/>
          <a:cs typeface="+mn-cs"/>
        </a:defRPr>
      </a:lvl3pPr>
      <a:lvl4pPr marL="1485854" algn="l" defTabSz="495285" rtl="0" eaLnBrk="1" latinLnBrk="0" hangingPunct="1">
        <a:defRPr sz="1950" kern="1200">
          <a:solidFill>
            <a:schemeClr val="tx1"/>
          </a:solidFill>
          <a:latin typeface="+mn-lt"/>
          <a:ea typeface="+mn-ea"/>
          <a:cs typeface="+mn-cs"/>
        </a:defRPr>
      </a:lvl4pPr>
      <a:lvl5pPr marL="1981139" algn="l" defTabSz="495285" rtl="0" eaLnBrk="1" latinLnBrk="0" hangingPunct="1">
        <a:defRPr sz="1950" kern="1200">
          <a:solidFill>
            <a:schemeClr val="tx1"/>
          </a:solidFill>
          <a:latin typeface="+mn-lt"/>
          <a:ea typeface="+mn-ea"/>
          <a:cs typeface="+mn-cs"/>
        </a:defRPr>
      </a:lvl5pPr>
      <a:lvl6pPr marL="2476424" algn="l" defTabSz="495285" rtl="0" eaLnBrk="1" latinLnBrk="0" hangingPunct="1">
        <a:defRPr sz="1950" kern="1200">
          <a:solidFill>
            <a:schemeClr val="tx1"/>
          </a:solidFill>
          <a:latin typeface="+mn-lt"/>
          <a:ea typeface="+mn-ea"/>
          <a:cs typeface="+mn-cs"/>
        </a:defRPr>
      </a:lvl6pPr>
      <a:lvl7pPr marL="2971709" algn="l" defTabSz="495285" rtl="0" eaLnBrk="1" latinLnBrk="0" hangingPunct="1">
        <a:defRPr sz="1950" kern="1200">
          <a:solidFill>
            <a:schemeClr val="tx1"/>
          </a:solidFill>
          <a:latin typeface="+mn-lt"/>
          <a:ea typeface="+mn-ea"/>
          <a:cs typeface="+mn-cs"/>
        </a:defRPr>
      </a:lvl7pPr>
      <a:lvl8pPr marL="3466993" algn="l" defTabSz="495285" rtl="0" eaLnBrk="1" latinLnBrk="0" hangingPunct="1">
        <a:defRPr sz="1950" kern="1200">
          <a:solidFill>
            <a:schemeClr val="tx1"/>
          </a:solidFill>
          <a:latin typeface="+mn-lt"/>
          <a:ea typeface="+mn-ea"/>
          <a:cs typeface="+mn-cs"/>
        </a:defRPr>
      </a:lvl8pPr>
      <a:lvl9pPr marL="3962278" algn="l" defTabSz="495285" rtl="0" eaLnBrk="1" latinLnBrk="0" hangingPunct="1">
        <a:defRPr sz="19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386955" y="1092200"/>
            <a:ext cx="9130373"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p>
            <a:pPr lvl="0"/>
            <a:r>
              <a:rPr lang="en-GB" altLang="en-US" noProof="0" dirty="0"/>
              <a:t>Click to edit Master text styles</a:t>
            </a:r>
          </a:p>
          <a:p>
            <a:pPr lvl="1"/>
            <a:r>
              <a:rPr lang="en-GB" altLang="en-US" noProof="0" dirty="0"/>
              <a:t>Second level</a:t>
            </a:r>
          </a:p>
          <a:p>
            <a:pPr lvl="2"/>
            <a:r>
              <a:rPr lang="en-GB" altLang="en-US" noProof="0" dirty="0"/>
              <a:t>Third level</a:t>
            </a:r>
          </a:p>
        </p:txBody>
      </p:sp>
    </p:spTree>
    <p:extLst>
      <p:ext uri="{BB962C8B-B14F-4D97-AF65-F5344CB8AC3E}">
        <p14:creationId xmlns:p14="http://schemas.microsoft.com/office/powerpoint/2010/main" val="699259152"/>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ransition/>
  <p:hf hdr="0" ftr="0" dt="0"/>
  <p:txStyles>
    <p:title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p:titleStyle>
    <p:bodyStyle>
      <a:lvl1pPr marL="0" indent="0" algn="l" rtl="0" eaLnBrk="1" fontAlgn="base" hangingPunct="1">
        <a:spcBef>
          <a:spcPct val="0"/>
        </a:spcBef>
        <a:spcAft>
          <a:spcPts val="600"/>
        </a:spcAft>
        <a:buFont typeface="Lucida Grande" charset="0"/>
        <a:buNone/>
        <a:defRPr sz="1600" b="0" i="0">
          <a:solidFill>
            <a:srgbClr val="2F3B43"/>
          </a:solidFill>
          <a:latin typeface="Calibri" charset="0"/>
          <a:ea typeface="Calibri" charset="0"/>
          <a:cs typeface="Calibri"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Calibri" charset="0"/>
          <a:ea typeface="Calibri" charset="0"/>
          <a:cs typeface="Calibri"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p:bodyStyle>
    <p:otherStyle>
      <a:defPPr>
        <a:defRPr lang="en-US"/>
      </a:defPPr>
      <a:lvl1pPr marL="0" algn="l" defTabSz="495285" rtl="0" eaLnBrk="1" latinLnBrk="0" hangingPunct="1">
        <a:defRPr sz="1950" kern="1200">
          <a:solidFill>
            <a:schemeClr val="tx1"/>
          </a:solidFill>
          <a:latin typeface="+mn-lt"/>
          <a:ea typeface="+mn-ea"/>
          <a:cs typeface="+mn-cs"/>
        </a:defRPr>
      </a:lvl1pPr>
      <a:lvl2pPr marL="495285" algn="l" defTabSz="495285" rtl="0" eaLnBrk="1" latinLnBrk="0" hangingPunct="1">
        <a:defRPr sz="1950" kern="1200">
          <a:solidFill>
            <a:schemeClr val="tx1"/>
          </a:solidFill>
          <a:latin typeface="+mn-lt"/>
          <a:ea typeface="+mn-ea"/>
          <a:cs typeface="+mn-cs"/>
        </a:defRPr>
      </a:lvl2pPr>
      <a:lvl3pPr marL="990570" algn="l" defTabSz="495285" rtl="0" eaLnBrk="1" latinLnBrk="0" hangingPunct="1">
        <a:defRPr sz="1950" kern="1200">
          <a:solidFill>
            <a:schemeClr val="tx1"/>
          </a:solidFill>
          <a:latin typeface="+mn-lt"/>
          <a:ea typeface="+mn-ea"/>
          <a:cs typeface="+mn-cs"/>
        </a:defRPr>
      </a:lvl3pPr>
      <a:lvl4pPr marL="1485854" algn="l" defTabSz="495285" rtl="0" eaLnBrk="1" latinLnBrk="0" hangingPunct="1">
        <a:defRPr sz="1950" kern="1200">
          <a:solidFill>
            <a:schemeClr val="tx1"/>
          </a:solidFill>
          <a:latin typeface="+mn-lt"/>
          <a:ea typeface="+mn-ea"/>
          <a:cs typeface="+mn-cs"/>
        </a:defRPr>
      </a:lvl4pPr>
      <a:lvl5pPr marL="1981139" algn="l" defTabSz="495285" rtl="0" eaLnBrk="1" latinLnBrk="0" hangingPunct="1">
        <a:defRPr sz="1950" kern="1200">
          <a:solidFill>
            <a:schemeClr val="tx1"/>
          </a:solidFill>
          <a:latin typeface="+mn-lt"/>
          <a:ea typeface="+mn-ea"/>
          <a:cs typeface="+mn-cs"/>
        </a:defRPr>
      </a:lvl5pPr>
      <a:lvl6pPr marL="2476424" algn="l" defTabSz="495285" rtl="0" eaLnBrk="1" latinLnBrk="0" hangingPunct="1">
        <a:defRPr sz="1950" kern="1200">
          <a:solidFill>
            <a:schemeClr val="tx1"/>
          </a:solidFill>
          <a:latin typeface="+mn-lt"/>
          <a:ea typeface="+mn-ea"/>
          <a:cs typeface="+mn-cs"/>
        </a:defRPr>
      </a:lvl6pPr>
      <a:lvl7pPr marL="2971709" algn="l" defTabSz="495285" rtl="0" eaLnBrk="1" latinLnBrk="0" hangingPunct="1">
        <a:defRPr sz="1950" kern="1200">
          <a:solidFill>
            <a:schemeClr val="tx1"/>
          </a:solidFill>
          <a:latin typeface="+mn-lt"/>
          <a:ea typeface="+mn-ea"/>
          <a:cs typeface="+mn-cs"/>
        </a:defRPr>
      </a:lvl7pPr>
      <a:lvl8pPr marL="3466993" algn="l" defTabSz="495285" rtl="0" eaLnBrk="1" latinLnBrk="0" hangingPunct="1">
        <a:defRPr sz="1950" kern="1200">
          <a:solidFill>
            <a:schemeClr val="tx1"/>
          </a:solidFill>
          <a:latin typeface="+mn-lt"/>
          <a:ea typeface="+mn-ea"/>
          <a:cs typeface="+mn-cs"/>
        </a:defRPr>
      </a:lvl8pPr>
      <a:lvl9pPr marL="3962278" algn="l" defTabSz="495285" rtl="0" eaLnBrk="1" latinLnBrk="0" hangingPunct="1">
        <a:defRPr sz="19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386955" y="1092200"/>
            <a:ext cx="9130373"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p>
            <a:pPr lvl="0"/>
            <a:r>
              <a:rPr lang="en-GB" altLang="en-US" noProof="0" dirty="0"/>
              <a:t>Click to edit Master text styles</a:t>
            </a:r>
          </a:p>
          <a:p>
            <a:pPr lvl="1"/>
            <a:r>
              <a:rPr lang="en-GB" altLang="en-US" noProof="0" dirty="0"/>
              <a:t>Second level</a:t>
            </a:r>
          </a:p>
          <a:p>
            <a:pPr lvl="2"/>
            <a:r>
              <a:rPr lang="en-GB" altLang="en-US" noProof="0" dirty="0"/>
              <a:t>Third level</a:t>
            </a:r>
          </a:p>
        </p:txBody>
      </p:sp>
    </p:spTree>
    <p:extLst>
      <p:ext uri="{BB962C8B-B14F-4D97-AF65-F5344CB8AC3E}">
        <p14:creationId xmlns:p14="http://schemas.microsoft.com/office/powerpoint/2010/main" val="1507531288"/>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ransition/>
  <p:hf hdr="0" ftr="0" dt="0"/>
  <p:txStyles>
    <p:title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p:titleStyle>
    <p:bodyStyle>
      <a:lvl1pPr marL="0" indent="0" algn="l" rtl="0" eaLnBrk="1" fontAlgn="base" hangingPunct="1">
        <a:spcBef>
          <a:spcPct val="0"/>
        </a:spcBef>
        <a:spcAft>
          <a:spcPts val="600"/>
        </a:spcAft>
        <a:buFont typeface="Lucida Grande" charset="0"/>
        <a:buNone/>
        <a:defRPr sz="1600" b="0" i="0">
          <a:solidFill>
            <a:srgbClr val="2F3B43"/>
          </a:solidFill>
          <a:latin typeface="Calibri" charset="0"/>
          <a:ea typeface="Calibri" charset="0"/>
          <a:cs typeface="Calibri"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Calibri" charset="0"/>
          <a:ea typeface="Calibri" charset="0"/>
          <a:cs typeface="Calibri"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p:bodyStyle>
    <p:otherStyle>
      <a:defPPr>
        <a:defRPr lang="en-US"/>
      </a:defPPr>
      <a:lvl1pPr marL="0" algn="l" defTabSz="495285" rtl="0" eaLnBrk="1" latinLnBrk="0" hangingPunct="1">
        <a:defRPr sz="1950" kern="1200">
          <a:solidFill>
            <a:schemeClr val="tx1"/>
          </a:solidFill>
          <a:latin typeface="+mn-lt"/>
          <a:ea typeface="+mn-ea"/>
          <a:cs typeface="+mn-cs"/>
        </a:defRPr>
      </a:lvl1pPr>
      <a:lvl2pPr marL="495285" algn="l" defTabSz="495285" rtl="0" eaLnBrk="1" latinLnBrk="0" hangingPunct="1">
        <a:defRPr sz="1950" kern="1200">
          <a:solidFill>
            <a:schemeClr val="tx1"/>
          </a:solidFill>
          <a:latin typeface="+mn-lt"/>
          <a:ea typeface="+mn-ea"/>
          <a:cs typeface="+mn-cs"/>
        </a:defRPr>
      </a:lvl2pPr>
      <a:lvl3pPr marL="990570" algn="l" defTabSz="495285" rtl="0" eaLnBrk="1" latinLnBrk="0" hangingPunct="1">
        <a:defRPr sz="1950" kern="1200">
          <a:solidFill>
            <a:schemeClr val="tx1"/>
          </a:solidFill>
          <a:latin typeface="+mn-lt"/>
          <a:ea typeface="+mn-ea"/>
          <a:cs typeface="+mn-cs"/>
        </a:defRPr>
      </a:lvl3pPr>
      <a:lvl4pPr marL="1485854" algn="l" defTabSz="495285" rtl="0" eaLnBrk="1" latinLnBrk="0" hangingPunct="1">
        <a:defRPr sz="1950" kern="1200">
          <a:solidFill>
            <a:schemeClr val="tx1"/>
          </a:solidFill>
          <a:latin typeface="+mn-lt"/>
          <a:ea typeface="+mn-ea"/>
          <a:cs typeface="+mn-cs"/>
        </a:defRPr>
      </a:lvl4pPr>
      <a:lvl5pPr marL="1981139" algn="l" defTabSz="495285" rtl="0" eaLnBrk="1" latinLnBrk="0" hangingPunct="1">
        <a:defRPr sz="1950" kern="1200">
          <a:solidFill>
            <a:schemeClr val="tx1"/>
          </a:solidFill>
          <a:latin typeface="+mn-lt"/>
          <a:ea typeface="+mn-ea"/>
          <a:cs typeface="+mn-cs"/>
        </a:defRPr>
      </a:lvl5pPr>
      <a:lvl6pPr marL="2476424" algn="l" defTabSz="495285" rtl="0" eaLnBrk="1" latinLnBrk="0" hangingPunct="1">
        <a:defRPr sz="1950" kern="1200">
          <a:solidFill>
            <a:schemeClr val="tx1"/>
          </a:solidFill>
          <a:latin typeface="+mn-lt"/>
          <a:ea typeface="+mn-ea"/>
          <a:cs typeface="+mn-cs"/>
        </a:defRPr>
      </a:lvl6pPr>
      <a:lvl7pPr marL="2971709" algn="l" defTabSz="495285" rtl="0" eaLnBrk="1" latinLnBrk="0" hangingPunct="1">
        <a:defRPr sz="1950" kern="1200">
          <a:solidFill>
            <a:schemeClr val="tx1"/>
          </a:solidFill>
          <a:latin typeface="+mn-lt"/>
          <a:ea typeface="+mn-ea"/>
          <a:cs typeface="+mn-cs"/>
        </a:defRPr>
      </a:lvl7pPr>
      <a:lvl8pPr marL="3466993" algn="l" defTabSz="495285" rtl="0" eaLnBrk="1" latinLnBrk="0" hangingPunct="1">
        <a:defRPr sz="1950" kern="1200">
          <a:solidFill>
            <a:schemeClr val="tx1"/>
          </a:solidFill>
          <a:latin typeface="+mn-lt"/>
          <a:ea typeface="+mn-ea"/>
          <a:cs typeface="+mn-cs"/>
        </a:defRPr>
      </a:lvl8pPr>
      <a:lvl9pPr marL="3962278" algn="l" defTabSz="495285" rtl="0" eaLnBrk="1" latinLnBrk="0" hangingPunct="1">
        <a:defRPr sz="19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6.xml"/><Relationship Id="rId5" Type="http://schemas.openxmlformats.org/officeDocument/2006/relationships/chart" Target="../charts/chart4.xml"/><Relationship Id="rId4" Type="http://schemas.openxmlformats.org/officeDocument/2006/relationships/chart" Target="../charts/chart3.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6.xml"/><Relationship Id="rId6" Type="http://schemas.openxmlformats.org/officeDocument/2006/relationships/chart" Target="../charts/chart11.xml"/><Relationship Id="rId5" Type="http://schemas.openxmlformats.org/officeDocument/2006/relationships/chart" Target="../charts/chart10.xml"/><Relationship Id="rId4" Type="http://schemas.openxmlformats.org/officeDocument/2006/relationships/chart" Target="../charts/char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0.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1.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chart" Target="../charts/chart14.xml"/><Relationship Id="rId1" Type="http://schemas.openxmlformats.org/officeDocument/2006/relationships/slideLayout" Target="../slideLayouts/slideLayout30.xml"/><Relationship Id="rId5" Type="http://schemas.openxmlformats.org/officeDocument/2006/relationships/chart" Target="../charts/chart17.xml"/><Relationship Id="rId4" Type="http://schemas.openxmlformats.org/officeDocument/2006/relationships/chart" Target="../charts/char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3" Type="http://schemas.openxmlformats.org/officeDocument/2006/relationships/chart" Target="../charts/chart19.xml"/><Relationship Id="rId2" Type="http://schemas.openxmlformats.org/officeDocument/2006/relationships/chart" Target="../charts/chart18.xml"/><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3" Type="http://schemas.openxmlformats.org/officeDocument/2006/relationships/chart" Target="../charts/chart21.xml"/><Relationship Id="rId2" Type="http://schemas.openxmlformats.org/officeDocument/2006/relationships/chart" Target="../charts/chart20.xml"/><Relationship Id="rId1" Type="http://schemas.openxmlformats.org/officeDocument/2006/relationships/slideLayout" Target="../slideLayouts/slideLayout30.xml"/><Relationship Id="rId5" Type="http://schemas.openxmlformats.org/officeDocument/2006/relationships/chart" Target="../charts/chart23.xml"/><Relationship Id="rId4" Type="http://schemas.openxmlformats.org/officeDocument/2006/relationships/chart" Target="../charts/chart2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GB" sz="2200" b="1" dirty="0">
                <a:latin typeface="Times New Roman" panose="02020603050405020304" pitchFamily="18" charset="0"/>
                <a:cs typeface="Times New Roman" panose="02020603050405020304" pitchFamily="18" charset="0"/>
              </a:rPr>
              <a:t>Review of stakeholder perceptions of AHPRA and the National Boards</a:t>
            </a:r>
            <a:br>
              <a:rPr lang="en-GB" dirty="0"/>
            </a:br>
            <a:r>
              <a:rPr lang="en-GB" dirty="0">
                <a:solidFill>
                  <a:prstClr val="white"/>
                </a:solidFill>
              </a:rPr>
              <a:t>A Social Research Project</a:t>
            </a:r>
          </a:p>
          <a:p>
            <a:pPr lvl="0"/>
            <a:r>
              <a:rPr lang="en-GB" sz="1800" dirty="0">
                <a:solidFill>
                  <a:prstClr val="white"/>
                </a:solidFill>
              </a:rPr>
              <a:t>November 2018</a:t>
            </a:r>
          </a:p>
          <a:p>
            <a:endParaRPr lang="en-GB" dirty="0"/>
          </a:p>
        </p:txBody>
      </p:sp>
      <p:sp>
        <p:nvSpPr>
          <p:cNvPr id="2" name="Title 1"/>
          <p:cNvSpPr>
            <a:spLocks noGrp="1"/>
          </p:cNvSpPr>
          <p:nvPr>
            <p:ph type="title"/>
          </p:nvPr>
        </p:nvSpPr>
        <p:spPr/>
        <p:txBody>
          <a:bodyPr/>
          <a:lstStyle/>
          <a:p>
            <a:r>
              <a:rPr lang="en-GB" dirty="0"/>
              <a:t>AHPRA</a:t>
            </a:r>
          </a:p>
        </p:txBody>
      </p:sp>
      <p:pic>
        <p:nvPicPr>
          <p:cNvPr id="1028" name="Picture 4" descr="Image result for ahpra logo png">
            <a:extLst>
              <a:ext uri="{FF2B5EF4-FFF2-40B4-BE49-F238E27FC236}">
                <a16:creationId xmlns:a16="http://schemas.microsoft.com/office/drawing/2014/main" id="{F83CF3B4-82FA-4050-B79A-58449B9C6189}"/>
              </a:ext>
            </a:extLst>
          </p:cNvPr>
          <p:cNvPicPr>
            <a:picLocks noChangeAspect="1" noChangeArrowheads="1"/>
          </p:cNvPicPr>
          <p:nvPr/>
        </p:nvPicPr>
        <p:blipFill rotWithShape="1">
          <a:blip r:embed="rId2">
            <a:biLevel thresh="25000"/>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val="0"/>
              </a:ext>
            </a:extLst>
          </a:blip>
          <a:srcRect r="16095"/>
          <a:stretch/>
        </p:blipFill>
        <p:spPr bwMode="auto">
          <a:xfrm>
            <a:off x="8567750" y="5695793"/>
            <a:ext cx="1056084" cy="679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9091612"/>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US" dirty="0"/>
              <a:t>An overview of the methodology </a:t>
            </a:r>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2</a:t>
            </a:fld>
            <a:endParaRPr lang="en-GB" altLang="en-US" dirty="0"/>
          </a:p>
        </p:txBody>
      </p:sp>
      <p:graphicFrame>
        <p:nvGraphicFramePr>
          <p:cNvPr id="26" name="Diagram 25"/>
          <p:cNvGraphicFramePr/>
          <p:nvPr>
            <p:extLst>
              <p:ext uri="{D42A27DB-BD31-4B8C-83A1-F6EECF244321}">
                <p14:modId xmlns:p14="http://schemas.microsoft.com/office/powerpoint/2010/main" val="138516265"/>
              </p:ext>
            </p:extLst>
          </p:nvPr>
        </p:nvGraphicFramePr>
        <p:xfrm>
          <a:off x="381000" y="1070794"/>
          <a:ext cx="9144000" cy="5058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7" name="Group 6"/>
          <p:cNvGrpSpPr/>
          <p:nvPr/>
        </p:nvGrpSpPr>
        <p:grpSpPr>
          <a:xfrm>
            <a:off x="986567" y="5214466"/>
            <a:ext cx="8091152" cy="738015"/>
            <a:chOff x="850658" y="2810228"/>
            <a:chExt cx="8091152" cy="738015"/>
          </a:xfrm>
        </p:grpSpPr>
        <p:sp>
          <p:nvSpPr>
            <p:cNvPr id="8" name="Rectangle 7"/>
            <p:cNvSpPr/>
            <p:nvPr/>
          </p:nvSpPr>
          <p:spPr>
            <a:xfrm>
              <a:off x="850658" y="2810228"/>
              <a:ext cx="8008022" cy="738015"/>
            </a:xfrm>
            <a:prstGeom prst="rect">
              <a:avLst/>
            </a:prstGeom>
            <a:no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9" name="Rectangle 8"/>
            <p:cNvSpPr/>
            <p:nvPr/>
          </p:nvSpPr>
          <p:spPr>
            <a:xfrm>
              <a:off x="933788" y="2810228"/>
              <a:ext cx="8008022" cy="73801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8968" tIns="35560" rIns="35560" bIns="35560" numCol="1" spcCol="1270" anchor="ctr" anchorCtr="0">
              <a:noAutofit/>
            </a:bodyPr>
            <a:lstStyle/>
            <a:p>
              <a:pPr lvl="0" algn="l" defTabSz="622300">
                <a:lnSpc>
                  <a:spcPct val="90000"/>
                </a:lnSpc>
                <a:spcBef>
                  <a:spcPct val="0"/>
                </a:spcBef>
                <a:spcAft>
                  <a:spcPct val="35000"/>
                </a:spcAft>
              </a:pPr>
              <a:r>
                <a:rPr lang="en-AU" sz="1400" b="1" kern="1200" dirty="0">
                  <a:solidFill>
                    <a:schemeClr val="accent1"/>
                  </a:solidFill>
                  <a:latin typeface="Calibri" panose="020F0502020204030204" pitchFamily="34" charset="0"/>
                  <a:cs typeface="Calibri" panose="020F0502020204030204" pitchFamily="34" charset="0"/>
                </a:rPr>
                <a:t>Stage 4</a:t>
              </a:r>
              <a:r>
                <a:rPr lang="en-AU" sz="1400" b="0" kern="1200" dirty="0">
                  <a:solidFill>
                    <a:schemeClr val="accent1"/>
                  </a:solidFill>
                  <a:latin typeface="Calibri" panose="020F0502020204030204" pitchFamily="34" charset="0"/>
                  <a:cs typeface="Calibri" panose="020F0502020204030204" pitchFamily="34" charset="0"/>
                </a:rPr>
                <a:t> </a:t>
              </a:r>
              <a:r>
                <a:rPr lang="en-AU" sz="1400" b="0" kern="1200" dirty="0">
                  <a:solidFill>
                    <a:srgbClr val="333333"/>
                  </a:solidFill>
                  <a:latin typeface="Calibri" panose="020F0502020204030204" pitchFamily="34" charset="0"/>
                  <a:cs typeface="Calibri" panose="020F0502020204030204" pitchFamily="34" charset="0"/>
                </a:rPr>
                <a:t>consisted of an online survey with a representative sample of the Australian general public.</a:t>
              </a:r>
            </a:p>
            <a:p>
              <a:pPr lvl="0" algn="l" defTabSz="622300">
                <a:lnSpc>
                  <a:spcPct val="90000"/>
                </a:lnSpc>
                <a:spcBef>
                  <a:spcPct val="0"/>
                </a:spcBef>
                <a:spcAft>
                  <a:spcPct val="35000"/>
                </a:spcAft>
              </a:pPr>
              <a:r>
                <a:rPr lang="en-AU" sz="1400" b="0" kern="1200" dirty="0">
                  <a:solidFill>
                    <a:srgbClr val="333333"/>
                  </a:solidFill>
                  <a:latin typeface="Calibri" panose="020F0502020204030204" pitchFamily="34" charset="0"/>
                  <a:cs typeface="Calibri" panose="020F0502020204030204" pitchFamily="34" charset="0"/>
                </a:rPr>
                <a:t>This survey was conducted between September 17 – 25, 2018.</a:t>
              </a:r>
            </a:p>
          </p:txBody>
        </p:sp>
      </p:grpSp>
    </p:spTree>
    <p:extLst>
      <p:ext uri="{BB962C8B-B14F-4D97-AF65-F5344CB8AC3E}">
        <p14:creationId xmlns:p14="http://schemas.microsoft.com/office/powerpoint/2010/main" val="2313996095"/>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18"/>
          <p:cNvSpPr/>
          <p:nvPr/>
        </p:nvSpPr>
        <p:spPr bwMode="auto">
          <a:xfrm>
            <a:off x="631609" y="3395746"/>
            <a:ext cx="8366120" cy="3006834"/>
          </a:xfrm>
          <a:prstGeom prst="ellipse">
            <a:avLst/>
          </a:prstGeom>
          <a:solidFill>
            <a:srgbClr val="A2B3BE"/>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400" eaLnBrk="0" hangingPunct="0"/>
            <a:endParaRPr lang="en-US" sz="2400" dirty="0">
              <a:solidFill>
                <a:srgbClr val="2F3B43"/>
              </a:solidFill>
              <a:latin typeface="Calibri" panose="020F0502020204030204" pitchFamily="34" charset="0"/>
              <a:ea typeface="ＭＳ Ｐゴシック" charset="-128"/>
              <a:cs typeface="Calibri" panose="020F0502020204030204" pitchFamily="34" charset="0"/>
            </a:endParaRPr>
          </a:p>
        </p:txBody>
      </p:sp>
      <p:sp>
        <p:nvSpPr>
          <p:cNvPr id="17" name="Oval 16"/>
          <p:cNvSpPr/>
          <p:nvPr/>
        </p:nvSpPr>
        <p:spPr bwMode="auto">
          <a:xfrm>
            <a:off x="1530035" y="3319812"/>
            <a:ext cx="7467693" cy="2632210"/>
          </a:xfrm>
          <a:prstGeom prst="ellipse">
            <a:avLst/>
          </a:prstGeom>
          <a:solidFill>
            <a:srgbClr val="A2B3BE"/>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400" eaLnBrk="0" hangingPunct="0"/>
            <a:endParaRPr lang="en-US" sz="2400" dirty="0">
              <a:solidFill>
                <a:srgbClr val="2F3B43"/>
              </a:solidFill>
              <a:latin typeface="Calibri" panose="020F0502020204030204" pitchFamily="34" charset="0"/>
              <a:ea typeface="ＭＳ Ｐゴシック" charset="-128"/>
              <a:cs typeface="Calibri" panose="020F0502020204030204" pitchFamily="34" charset="0"/>
            </a:endParaRPr>
          </a:p>
        </p:txBody>
      </p:sp>
      <p:sp>
        <p:nvSpPr>
          <p:cNvPr id="15" name="Oval 14"/>
          <p:cNvSpPr/>
          <p:nvPr/>
        </p:nvSpPr>
        <p:spPr bwMode="auto">
          <a:xfrm>
            <a:off x="2897109" y="3461597"/>
            <a:ext cx="6100620" cy="2348640"/>
          </a:xfrm>
          <a:prstGeom prst="ellipse">
            <a:avLst/>
          </a:prstGeom>
          <a:solidFill>
            <a:srgbClr val="A2B3BE"/>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400" eaLnBrk="0" hangingPunct="0"/>
            <a:endParaRPr lang="en-US" sz="2400" dirty="0">
              <a:solidFill>
                <a:srgbClr val="2F3B43"/>
              </a:solidFill>
              <a:latin typeface="Calibri" panose="020F0502020204030204" pitchFamily="34" charset="0"/>
              <a:ea typeface="ＭＳ Ｐゴシック" charset="-128"/>
              <a:cs typeface="Calibri" panose="020F0502020204030204" pitchFamily="34" charset="0"/>
            </a:endParaRPr>
          </a:p>
        </p:txBody>
      </p:sp>
      <p:sp>
        <p:nvSpPr>
          <p:cNvPr id="5" name="Text Placeholder 4"/>
          <p:cNvSpPr>
            <a:spLocks noGrp="1"/>
          </p:cNvSpPr>
          <p:nvPr>
            <p:ph type="body" sz="quarter" idx="12"/>
          </p:nvPr>
        </p:nvSpPr>
        <p:spPr>
          <a:xfrm>
            <a:off x="350950" y="275528"/>
            <a:ext cx="7996541" cy="445494"/>
          </a:xfrm>
        </p:spPr>
        <p:txBody>
          <a:bodyPr/>
          <a:lstStyle/>
          <a:p>
            <a:r>
              <a:rPr lang="en-US" dirty="0"/>
              <a:t>A range of stakeholders have been consulted </a:t>
            </a:r>
          </a:p>
        </p:txBody>
      </p:sp>
      <p:sp>
        <p:nvSpPr>
          <p:cNvPr id="6" name="Oval 5"/>
          <p:cNvSpPr/>
          <p:nvPr/>
        </p:nvSpPr>
        <p:spPr bwMode="auto">
          <a:xfrm>
            <a:off x="3983526" y="3603382"/>
            <a:ext cx="5014204" cy="2065070"/>
          </a:xfrm>
          <a:prstGeom prst="ellipse">
            <a:avLst/>
          </a:prstGeom>
          <a:solidFill>
            <a:schemeClr val="tx1">
              <a:lumMod val="40000"/>
              <a:lumOff val="60000"/>
            </a:schemeClr>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400" eaLnBrk="0" hangingPunct="0"/>
            <a:endParaRPr lang="en-US" sz="2400" dirty="0">
              <a:solidFill>
                <a:srgbClr val="2F3B43"/>
              </a:solidFill>
              <a:latin typeface="Calibri" panose="020F0502020204030204" pitchFamily="34" charset="0"/>
              <a:ea typeface="ＭＳ Ｐゴシック" charset="-128"/>
              <a:cs typeface="Calibri" panose="020F0502020204030204" pitchFamily="34" charset="0"/>
            </a:endParaRPr>
          </a:p>
        </p:txBody>
      </p:sp>
      <p:sp>
        <p:nvSpPr>
          <p:cNvPr id="14" name="TextBox 13"/>
          <p:cNvSpPr txBox="1"/>
          <p:nvPr/>
        </p:nvSpPr>
        <p:spPr>
          <a:xfrm>
            <a:off x="3422211" y="1398749"/>
            <a:ext cx="1394233" cy="2200602"/>
          </a:xfrm>
          <a:prstGeom prst="rect">
            <a:avLst/>
          </a:prstGeom>
          <a:noFill/>
        </p:spPr>
        <p:txBody>
          <a:bodyPr wrap="square" rtlCol="0">
            <a:spAutoFit/>
          </a:bodyPr>
          <a:lstStyle/>
          <a:p>
            <a:r>
              <a:rPr lang="en-US" sz="1100" dirty="0">
                <a:solidFill>
                  <a:srgbClr val="2F3B43"/>
                </a:solidFill>
                <a:latin typeface="Calibri" panose="020F0502020204030204" pitchFamily="34" charset="0"/>
                <a:cs typeface="Calibri" panose="020F0502020204030204" pitchFamily="34" charset="0"/>
              </a:rPr>
              <a:t>Government health providers </a:t>
            </a:r>
            <a:r>
              <a:rPr lang="en-US" sz="900" dirty="0">
                <a:solidFill>
                  <a:srgbClr val="2F3B43"/>
                </a:solidFill>
                <a:latin typeface="Calibri" panose="020F0502020204030204" pitchFamily="34" charset="0"/>
                <a:cs typeface="Calibri" panose="020F0502020204030204" pitchFamily="34" charset="0"/>
              </a:rPr>
              <a:t>(Deputy Secretaries).</a:t>
            </a:r>
          </a:p>
          <a:p>
            <a:endParaRPr lang="en-US" sz="200" dirty="0">
              <a:solidFill>
                <a:srgbClr val="2F3B43"/>
              </a:solidFill>
              <a:latin typeface="Calibri" panose="020F0502020204030204" pitchFamily="34" charset="0"/>
              <a:cs typeface="Calibri" panose="020F0502020204030204" pitchFamily="34" charset="0"/>
            </a:endParaRPr>
          </a:p>
          <a:p>
            <a:r>
              <a:rPr lang="en-US" sz="1100" dirty="0">
                <a:solidFill>
                  <a:srgbClr val="2F3B43"/>
                </a:solidFill>
                <a:latin typeface="Calibri" panose="020F0502020204030204" pitchFamily="34" charset="0"/>
                <a:cs typeface="Calibri" panose="020F0502020204030204" pitchFamily="34" charset="0"/>
              </a:rPr>
              <a:t>Major health employers </a:t>
            </a:r>
            <a:r>
              <a:rPr lang="en-US" sz="900" dirty="0">
                <a:solidFill>
                  <a:srgbClr val="2F3B43"/>
                </a:solidFill>
                <a:latin typeface="Calibri" panose="020F0502020204030204" pitchFamily="34" charset="0"/>
                <a:cs typeface="Calibri" panose="020F0502020204030204" pitchFamily="34" charset="0"/>
              </a:rPr>
              <a:t>(CEOs and/or policy directors).</a:t>
            </a:r>
          </a:p>
          <a:p>
            <a:endParaRPr lang="en-US" sz="200" dirty="0">
              <a:solidFill>
                <a:srgbClr val="2F3B43"/>
              </a:solidFill>
              <a:latin typeface="Calibri" panose="020F0502020204030204" pitchFamily="34" charset="0"/>
              <a:cs typeface="Calibri" panose="020F0502020204030204" pitchFamily="34" charset="0"/>
            </a:endParaRPr>
          </a:p>
          <a:p>
            <a:r>
              <a:rPr lang="en-US" sz="1100" dirty="0">
                <a:solidFill>
                  <a:srgbClr val="2F3B43"/>
                </a:solidFill>
                <a:latin typeface="Calibri" panose="020F0502020204030204" pitchFamily="34" charset="0"/>
                <a:cs typeface="Calibri" panose="020F0502020204030204" pitchFamily="34" charset="0"/>
              </a:rPr>
              <a:t>Co-regulator </a:t>
            </a:r>
            <a:r>
              <a:rPr lang="en-AU" sz="1100" dirty="0">
                <a:solidFill>
                  <a:srgbClr val="2F3B43"/>
                </a:solidFill>
                <a:latin typeface="Calibri" panose="020F0502020204030204" pitchFamily="34" charset="0"/>
                <a:cs typeface="Calibri" panose="020F0502020204030204" pitchFamily="34" charset="0"/>
              </a:rPr>
              <a:t>partners and health complaints entities </a:t>
            </a:r>
            <a:r>
              <a:rPr lang="en-AU" sz="900" dirty="0">
                <a:solidFill>
                  <a:srgbClr val="2F3B43"/>
                </a:solidFill>
                <a:latin typeface="Calibri" panose="020F0502020204030204" pitchFamily="34" charset="0"/>
                <a:cs typeface="Calibri" panose="020F0502020204030204" pitchFamily="34" charset="0"/>
              </a:rPr>
              <a:t> (leaders, commissioners, ombudsmen, organisational leaders)</a:t>
            </a:r>
          </a:p>
          <a:p>
            <a:endParaRPr lang="en-US" sz="1100" dirty="0">
              <a:solidFill>
                <a:srgbClr val="2F3B43"/>
              </a:solidFill>
              <a:latin typeface="Calibri" panose="020F0502020204030204" pitchFamily="34" charset="0"/>
              <a:cs typeface="Calibri" panose="020F0502020204030204" pitchFamily="34" charset="0"/>
            </a:endParaRPr>
          </a:p>
        </p:txBody>
      </p:sp>
      <p:sp>
        <p:nvSpPr>
          <p:cNvPr id="16" name="TextBox 15"/>
          <p:cNvSpPr txBox="1"/>
          <p:nvPr/>
        </p:nvSpPr>
        <p:spPr>
          <a:xfrm>
            <a:off x="4654735" y="1398749"/>
            <a:ext cx="1108622" cy="1508105"/>
          </a:xfrm>
          <a:prstGeom prst="rect">
            <a:avLst/>
          </a:prstGeom>
          <a:noFill/>
        </p:spPr>
        <p:txBody>
          <a:bodyPr wrap="square" rtlCol="0">
            <a:spAutoFit/>
          </a:bodyPr>
          <a:lstStyle/>
          <a:p>
            <a:r>
              <a:rPr lang="en-US" sz="1100" dirty="0">
                <a:solidFill>
                  <a:srgbClr val="2F3B43"/>
                </a:solidFill>
                <a:latin typeface="Calibri" panose="020F0502020204030204" pitchFamily="34" charset="0"/>
                <a:cs typeface="Calibri" panose="020F0502020204030204" pitchFamily="34" charset="0"/>
              </a:rPr>
              <a:t>CRG and PRG.  </a:t>
            </a:r>
          </a:p>
          <a:p>
            <a:endParaRPr lang="en-US" sz="200" dirty="0">
              <a:solidFill>
                <a:srgbClr val="2F3B43"/>
              </a:solidFill>
              <a:latin typeface="Calibri" panose="020F0502020204030204" pitchFamily="34" charset="0"/>
              <a:cs typeface="Calibri" panose="020F0502020204030204" pitchFamily="34" charset="0"/>
            </a:endParaRPr>
          </a:p>
          <a:p>
            <a:r>
              <a:rPr lang="en-US" sz="1100" dirty="0">
                <a:solidFill>
                  <a:srgbClr val="2F3B43"/>
                </a:solidFill>
                <a:latin typeface="Calibri" panose="020F0502020204030204" pitchFamily="34" charset="0"/>
                <a:cs typeface="Calibri" panose="020F0502020204030204" pitchFamily="34" charset="0"/>
              </a:rPr>
              <a:t>Aboriginal and Torres Strait Islander Health Strategy group.</a:t>
            </a:r>
          </a:p>
          <a:p>
            <a:endParaRPr lang="en-US" sz="200" dirty="0">
              <a:solidFill>
                <a:srgbClr val="2F3B43"/>
              </a:solidFill>
              <a:latin typeface="Calibri" panose="020F0502020204030204" pitchFamily="34" charset="0"/>
              <a:cs typeface="Calibri" panose="020F0502020204030204" pitchFamily="34" charset="0"/>
            </a:endParaRPr>
          </a:p>
          <a:p>
            <a:r>
              <a:rPr lang="en-US" sz="1100" dirty="0">
                <a:solidFill>
                  <a:srgbClr val="2F3B43"/>
                </a:solidFill>
                <a:latin typeface="Calibri" panose="020F0502020204030204" pitchFamily="34" charset="0"/>
                <a:cs typeface="Calibri" panose="020F0502020204030204" pitchFamily="34" charset="0"/>
              </a:rPr>
              <a:t>CALD community representatives.</a:t>
            </a:r>
          </a:p>
        </p:txBody>
      </p:sp>
      <p:sp>
        <p:nvSpPr>
          <p:cNvPr id="18" name="TextBox 17"/>
          <p:cNvSpPr txBox="1"/>
          <p:nvPr/>
        </p:nvSpPr>
        <p:spPr>
          <a:xfrm>
            <a:off x="2335837" y="1398749"/>
            <a:ext cx="938934" cy="600164"/>
          </a:xfrm>
          <a:prstGeom prst="rect">
            <a:avLst/>
          </a:prstGeom>
          <a:noFill/>
        </p:spPr>
        <p:txBody>
          <a:bodyPr wrap="square" rtlCol="0">
            <a:spAutoFit/>
          </a:bodyPr>
          <a:lstStyle/>
          <a:p>
            <a:r>
              <a:rPr lang="en-US" sz="1100" dirty="0">
                <a:solidFill>
                  <a:srgbClr val="2F3B43"/>
                </a:solidFill>
                <a:latin typeface="Calibri" panose="020F0502020204030204" pitchFamily="34" charset="0"/>
                <a:cs typeface="Calibri" panose="020F0502020204030204" pitchFamily="34" charset="0"/>
              </a:rPr>
              <a:t>Registered health practitioners</a:t>
            </a:r>
          </a:p>
        </p:txBody>
      </p:sp>
      <p:sp>
        <p:nvSpPr>
          <p:cNvPr id="20" name="TextBox 19"/>
          <p:cNvSpPr txBox="1"/>
          <p:nvPr/>
        </p:nvSpPr>
        <p:spPr>
          <a:xfrm>
            <a:off x="1276581" y="1398749"/>
            <a:ext cx="1125624" cy="430887"/>
          </a:xfrm>
          <a:prstGeom prst="rect">
            <a:avLst/>
          </a:prstGeom>
          <a:noFill/>
        </p:spPr>
        <p:txBody>
          <a:bodyPr wrap="square" rtlCol="0">
            <a:spAutoFit/>
          </a:bodyPr>
          <a:lstStyle/>
          <a:p>
            <a:r>
              <a:rPr lang="en-US" sz="1100" dirty="0">
                <a:solidFill>
                  <a:srgbClr val="2F3B43"/>
                </a:solidFill>
                <a:latin typeface="Calibri" panose="020F0502020204030204" pitchFamily="34" charset="0"/>
                <a:cs typeface="Calibri" panose="020F0502020204030204" pitchFamily="34" charset="0"/>
              </a:rPr>
              <a:t>The general public </a:t>
            </a:r>
          </a:p>
        </p:txBody>
      </p:sp>
      <p:sp>
        <p:nvSpPr>
          <p:cNvPr id="24" name="Slide Number Placeholder 2"/>
          <p:cNvSpPr>
            <a:spLocks noGrp="1"/>
          </p:cNvSpPr>
          <p:nvPr>
            <p:ph type="sldNum" sz="quarter" idx="11"/>
          </p:nvPr>
        </p:nvSpPr>
        <p:spPr>
          <a:xfrm>
            <a:off x="9015148" y="6469066"/>
            <a:ext cx="503900" cy="211137"/>
          </a:xfrm>
        </p:spPr>
        <p:txBody>
          <a:bodyPr/>
          <a:lstStyle/>
          <a:p>
            <a:fld id="{1C8C259C-AC5F-C147-B2D6-0EBE84F5C7BB}" type="slidenum">
              <a:rPr lang="en-GB" altLang="en-US" smtClean="0"/>
              <a:pPr/>
              <a:t>3</a:t>
            </a:fld>
            <a:endParaRPr lang="en-GB" altLang="en-US" dirty="0"/>
          </a:p>
        </p:txBody>
      </p:sp>
      <p:cxnSp>
        <p:nvCxnSpPr>
          <p:cNvPr id="3" name="Straight Connector 2">
            <a:extLst>
              <a:ext uri="{FF2B5EF4-FFF2-40B4-BE49-F238E27FC236}">
                <a16:creationId xmlns:a16="http://schemas.microsoft.com/office/drawing/2014/main" id="{42D71716-4F15-9748-B505-8D136A2BF7B7}"/>
              </a:ext>
            </a:extLst>
          </p:cNvPr>
          <p:cNvCxnSpPr/>
          <p:nvPr/>
        </p:nvCxnSpPr>
        <p:spPr bwMode="auto">
          <a:xfrm flipV="1">
            <a:off x="182880" y="1422177"/>
            <a:ext cx="5718591" cy="229678"/>
          </a:xfrm>
          <a:prstGeom prst="line">
            <a:avLst/>
          </a:prstGeom>
          <a:solidFill>
            <a:schemeClr val="accent1"/>
          </a:solidFill>
          <a:ln w="9525" cap="flat" cmpd="sng" algn="ctr">
            <a:noFill/>
            <a:prstDash val="solid"/>
            <a:round/>
            <a:headEnd type="none" w="med" len="med"/>
            <a:tailEnd type="none" w="med" len="med"/>
          </a:ln>
          <a:effectLst/>
        </p:spPr>
      </p:cxnSp>
      <p:sp>
        <p:nvSpPr>
          <p:cNvPr id="26" name="Oval 25"/>
          <p:cNvSpPr/>
          <p:nvPr/>
        </p:nvSpPr>
        <p:spPr bwMode="auto">
          <a:xfrm>
            <a:off x="5006568" y="3784868"/>
            <a:ext cx="3991162" cy="1702100"/>
          </a:xfrm>
          <a:prstGeom prst="ellipse">
            <a:avLst/>
          </a:prstGeom>
          <a:solidFill>
            <a:schemeClr val="bg1">
              <a:lumMod val="85000"/>
            </a:schemeClr>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400" eaLnBrk="0" hangingPunct="0"/>
            <a:endParaRPr lang="en-US" sz="2400" dirty="0">
              <a:solidFill>
                <a:srgbClr val="2F3B43"/>
              </a:solidFill>
              <a:latin typeface="Calibri" panose="020F0502020204030204" pitchFamily="34" charset="0"/>
              <a:ea typeface="ＭＳ Ｐゴシック" charset="-128"/>
              <a:cs typeface="Calibri" panose="020F0502020204030204" pitchFamily="34" charset="0"/>
            </a:endParaRPr>
          </a:p>
        </p:txBody>
      </p:sp>
      <p:sp>
        <p:nvSpPr>
          <p:cNvPr id="7" name="Oval 6"/>
          <p:cNvSpPr/>
          <p:nvPr/>
        </p:nvSpPr>
        <p:spPr bwMode="auto">
          <a:xfrm>
            <a:off x="6120144" y="3972023"/>
            <a:ext cx="2877586" cy="1327788"/>
          </a:xfrm>
          <a:prstGeom prst="ellipse">
            <a:avLst/>
          </a:prstGeom>
          <a:solidFill>
            <a:srgbClr val="E8B2B5"/>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400" eaLnBrk="0" hangingPunct="0"/>
            <a:endParaRPr lang="en-US" sz="2400" dirty="0">
              <a:solidFill>
                <a:srgbClr val="2F3B43"/>
              </a:solidFill>
              <a:latin typeface="Calibri" panose="020F0502020204030204" pitchFamily="34" charset="0"/>
              <a:ea typeface="ＭＳ Ｐゴシック" charset="-128"/>
              <a:cs typeface="Calibri" panose="020F0502020204030204" pitchFamily="34" charset="0"/>
            </a:endParaRPr>
          </a:p>
        </p:txBody>
      </p:sp>
      <p:sp>
        <p:nvSpPr>
          <p:cNvPr id="8" name="Oval 7"/>
          <p:cNvSpPr/>
          <p:nvPr/>
        </p:nvSpPr>
        <p:spPr bwMode="auto">
          <a:xfrm>
            <a:off x="6916848" y="4131332"/>
            <a:ext cx="2080881" cy="1009170"/>
          </a:xfrm>
          <a:prstGeom prst="ellipse">
            <a:avLst/>
          </a:prstGeom>
          <a:solidFill>
            <a:schemeClr val="accent1">
              <a:lumMod val="40000"/>
              <a:lumOff val="60000"/>
            </a:schemeClr>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400" eaLnBrk="0" hangingPunct="0"/>
            <a:endParaRPr lang="en-US" sz="2400" dirty="0">
              <a:solidFill>
                <a:srgbClr val="2F3B43"/>
              </a:solidFill>
              <a:latin typeface="Calibri" panose="020F0502020204030204" pitchFamily="34" charset="0"/>
              <a:ea typeface="ＭＳ Ｐゴシック" charset="-128"/>
              <a:cs typeface="Calibri" panose="020F0502020204030204" pitchFamily="34" charset="0"/>
            </a:endParaRPr>
          </a:p>
        </p:txBody>
      </p:sp>
      <p:sp>
        <p:nvSpPr>
          <p:cNvPr id="10" name="TextBox 9"/>
          <p:cNvSpPr txBox="1"/>
          <p:nvPr/>
        </p:nvSpPr>
        <p:spPr>
          <a:xfrm>
            <a:off x="7962841" y="1398749"/>
            <a:ext cx="1066162" cy="1615827"/>
          </a:xfrm>
          <a:prstGeom prst="rect">
            <a:avLst/>
          </a:prstGeom>
          <a:noFill/>
        </p:spPr>
        <p:txBody>
          <a:bodyPr wrap="square" rtlCol="0">
            <a:spAutoFit/>
          </a:bodyPr>
          <a:lstStyle/>
          <a:p>
            <a:r>
              <a:rPr lang="en-US" sz="1100" dirty="0">
                <a:solidFill>
                  <a:srgbClr val="2F3B43"/>
                </a:solidFill>
                <a:latin typeface="Calibri" panose="020F0502020204030204" pitchFamily="34" charset="0"/>
                <a:cs typeface="Calibri" panose="020F0502020204030204" pitchFamily="34" charset="0"/>
              </a:rPr>
              <a:t>Chairs of National Boards</a:t>
            </a:r>
          </a:p>
          <a:p>
            <a:endParaRPr lang="en-US" sz="1100" dirty="0">
              <a:solidFill>
                <a:srgbClr val="2F3B43"/>
              </a:solidFill>
              <a:latin typeface="Calibri" panose="020F0502020204030204" pitchFamily="34" charset="0"/>
              <a:cs typeface="Calibri" panose="020F0502020204030204" pitchFamily="34" charset="0"/>
            </a:endParaRPr>
          </a:p>
          <a:p>
            <a:r>
              <a:rPr lang="en-US" sz="1100" dirty="0">
                <a:solidFill>
                  <a:srgbClr val="2F3B43"/>
                </a:solidFill>
                <a:latin typeface="Calibri" panose="020F0502020204030204" pitchFamily="34" charset="0"/>
                <a:cs typeface="Calibri" panose="020F0502020204030204" pitchFamily="34" charset="0"/>
              </a:rPr>
              <a:t>Agency Management Committee representative</a:t>
            </a:r>
          </a:p>
          <a:p>
            <a:endParaRPr lang="en-US" sz="1100" dirty="0">
              <a:solidFill>
                <a:srgbClr val="2F3B43"/>
              </a:solidFill>
              <a:latin typeface="Calibri" panose="020F0502020204030204" pitchFamily="34" charset="0"/>
              <a:cs typeface="Calibri" panose="020F0502020204030204" pitchFamily="34" charset="0"/>
            </a:endParaRPr>
          </a:p>
        </p:txBody>
      </p:sp>
      <p:sp>
        <p:nvSpPr>
          <p:cNvPr id="11" name="TextBox 10"/>
          <p:cNvSpPr txBox="1"/>
          <p:nvPr/>
        </p:nvSpPr>
        <p:spPr>
          <a:xfrm>
            <a:off x="6756343" y="1398749"/>
            <a:ext cx="1085331" cy="600164"/>
          </a:xfrm>
          <a:prstGeom prst="rect">
            <a:avLst/>
          </a:prstGeom>
          <a:noFill/>
        </p:spPr>
        <p:txBody>
          <a:bodyPr wrap="square" rtlCol="0">
            <a:spAutoFit/>
          </a:bodyPr>
          <a:lstStyle/>
          <a:p>
            <a:r>
              <a:rPr lang="en-US" sz="1100" dirty="0">
                <a:solidFill>
                  <a:srgbClr val="2F3B43"/>
                </a:solidFill>
                <a:latin typeface="Calibri" panose="020F0502020204030204" pitchFamily="34" charset="0"/>
                <a:cs typeface="Calibri" panose="020F0502020204030204" pitchFamily="34" charset="0"/>
              </a:rPr>
              <a:t>National Board  Executive Officers </a:t>
            </a:r>
          </a:p>
        </p:txBody>
      </p:sp>
      <p:sp>
        <p:nvSpPr>
          <p:cNvPr id="27" name="TextBox 26"/>
          <p:cNvSpPr txBox="1"/>
          <p:nvPr/>
        </p:nvSpPr>
        <p:spPr>
          <a:xfrm>
            <a:off x="5688076" y="1398749"/>
            <a:ext cx="1079117" cy="600164"/>
          </a:xfrm>
          <a:prstGeom prst="rect">
            <a:avLst/>
          </a:prstGeom>
          <a:noFill/>
        </p:spPr>
        <p:txBody>
          <a:bodyPr wrap="square" rtlCol="0">
            <a:spAutoFit/>
          </a:bodyPr>
          <a:lstStyle/>
          <a:p>
            <a:r>
              <a:rPr lang="en-US" sz="1100" dirty="0">
                <a:solidFill>
                  <a:srgbClr val="2F3B43"/>
                </a:solidFill>
                <a:latin typeface="Calibri" panose="020F0502020204030204" pitchFamily="34" charset="0"/>
                <a:cs typeface="Calibri" panose="020F0502020204030204" pitchFamily="34" charset="0"/>
              </a:rPr>
              <a:t>Accreditation liaison representatives</a:t>
            </a:r>
          </a:p>
        </p:txBody>
      </p:sp>
      <p:sp>
        <p:nvSpPr>
          <p:cNvPr id="28" name="Text Placeholder 6"/>
          <p:cNvSpPr txBox="1">
            <a:spLocks/>
          </p:cNvSpPr>
          <p:nvPr/>
        </p:nvSpPr>
        <p:spPr bwMode="auto">
          <a:xfrm>
            <a:off x="385496" y="847736"/>
            <a:ext cx="9131831"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2400" b="0" i="0">
                <a:solidFill>
                  <a:srgbClr val="2F3B43"/>
                </a:solidFill>
                <a:latin typeface="Calibri" charset="0"/>
                <a:ea typeface="Calibri" charset="0"/>
                <a:cs typeface="Calibri"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Calibri" charset="0"/>
                <a:ea typeface="Calibri" charset="0"/>
                <a:cs typeface="Calibri"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r>
              <a:rPr lang="en-GB" sz="1500" dirty="0"/>
              <a:t>Throughout this report, ‘internal stakeholders’ is used to refer to Chairs of National Boards and AHPRA Executive Officers, while, ‘external stakeholders’ is generally applied to infer other stakeholder groups </a:t>
            </a:r>
          </a:p>
        </p:txBody>
      </p:sp>
      <p:sp>
        <p:nvSpPr>
          <p:cNvPr id="2" name="Arrow: Left-Right 1">
            <a:extLst>
              <a:ext uri="{FF2B5EF4-FFF2-40B4-BE49-F238E27FC236}">
                <a16:creationId xmlns:a16="http://schemas.microsoft.com/office/drawing/2014/main" id="{CA01867F-826F-47AB-A8E8-43F7CE703CD2}"/>
              </a:ext>
            </a:extLst>
          </p:cNvPr>
          <p:cNvSpPr/>
          <p:nvPr/>
        </p:nvSpPr>
        <p:spPr bwMode="auto">
          <a:xfrm>
            <a:off x="769545" y="4349069"/>
            <a:ext cx="8093798" cy="736013"/>
          </a:xfrm>
          <a:prstGeom prst="lef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914400" eaLnBrk="0" hangingPunct="0">
              <a:tabLst>
                <a:tab pos="7623175" algn="r"/>
              </a:tabLst>
            </a:pPr>
            <a:r>
              <a:rPr lang="en-US" sz="1100" b="1" dirty="0">
                <a:solidFill>
                  <a:srgbClr val="2F3B43"/>
                </a:solidFill>
                <a:latin typeface="Calibri" panose="020F0502020204030204" pitchFamily="34" charset="0"/>
                <a:ea typeface="ＭＳ Ｐゴシック" charset="-128"/>
                <a:cs typeface="Calibri" panose="020F0502020204030204" pitchFamily="34" charset="0"/>
              </a:rPr>
              <a:t>EXTERNAL STAKEHOLDERS 	INTERNAL STAKEHOLDERS</a:t>
            </a:r>
          </a:p>
          <a:p>
            <a:pPr defTabSz="914400" eaLnBrk="0" hangingPunct="0">
              <a:tabLst>
                <a:tab pos="7623175" algn="r"/>
              </a:tabLst>
            </a:pPr>
            <a:r>
              <a:rPr lang="en-US" sz="1000" b="1" i="1" dirty="0">
                <a:solidFill>
                  <a:srgbClr val="2F3B43"/>
                </a:solidFill>
                <a:latin typeface="Calibri" panose="020F0502020204030204" pitchFamily="34" charset="0"/>
                <a:ea typeface="ＭＳ Ｐゴシック" charset="-128"/>
                <a:cs typeface="Calibri" panose="020F0502020204030204" pitchFamily="34" charset="0"/>
              </a:rPr>
              <a:t>(consulted quantitatively through online surveys)</a:t>
            </a:r>
            <a:r>
              <a:rPr lang="en-US" sz="1100" b="1" dirty="0">
                <a:solidFill>
                  <a:srgbClr val="2F3B43"/>
                </a:solidFill>
                <a:latin typeface="Calibri" panose="020F0502020204030204" pitchFamily="34" charset="0"/>
                <a:ea typeface="ＭＳ Ｐゴシック" charset="-128"/>
                <a:cs typeface="Calibri" panose="020F0502020204030204" pitchFamily="34" charset="0"/>
              </a:rPr>
              <a:t>	</a:t>
            </a:r>
            <a:r>
              <a:rPr lang="en-US" sz="1000" b="1" i="1" dirty="0">
                <a:solidFill>
                  <a:srgbClr val="2F3B43"/>
                </a:solidFill>
                <a:latin typeface="Calibri" panose="020F0502020204030204" pitchFamily="34" charset="0"/>
                <a:ea typeface="ＭＳ Ｐゴシック" charset="-128"/>
                <a:cs typeface="Calibri" panose="020F0502020204030204" pitchFamily="34" charset="0"/>
              </a:rPr>
              <a:t>(consulted qualitatively through depth interviews and focus groups)</a:t>
            </a:r>
            <a:endParaRPr lang="en-AU" sz="1000" b="1" i="1" dirty="0">
              <a:solidFill>
                <a:srgbClr val="2F3B43"/>
              </a:solidFill>
              <a:latin typeface="Calibri" panose="020F0502020204030204" pitchFamily="34" charset="0"/>
              <a:ea typeface="ＭＳ Ｐゴシック" charset="-128"/>
              <a:cs typeface="Calibri" panose="020F0502020204030204" pitchFamily="34" charset="0"/>
            </a:endParaRPr>
          </a:p>
        </p:txBody>
      </p:sp>
      <p:sp>
        <p:nvSpPr>
          <p:cNvPr id="13" name="Oval 12">
            <a:extLst>
              <a:ext uri="{FF2B5EF4-FFF2-40B4-BE49-F238E27FC236}">
                <a16:creationId xmlns:a16="http://schemas.microsoft.com/office/drawing/2014/main" id="{4E9BC75B-E71C-407E-B343-394FAAB4EDF8}"/>
              </a:ext>
            </a:extLst>
          </p:cNvPr>
          <p:cNvSpPr/>
          <p:nvPr/>
        </p:nvSpPr>
        <p:spPr bwMode="auto">
          <a:xfrm>
            <a:off x="1276540" y="4264182"/>
            <a:ext cx="108642" cy="108642"/>
          </a:xfrm>
          <a:prstGeom prst="ellipse">
            <a:avLst/>
          </a:pr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defTabSz="914400" eaLnBrk="0" hangingPunct="0"/>
            <a:endParaRPr lang="en-AU" sz="2400" dirty="0">
              <a:solidFill>
                <a:prstClr val="white"/>
              </a:solidFill>
              <a:latin typeface="Calibri" panose="020F0502020204030204" pitchFamily="34" charset="0"/>
              <a:ea typeface="ＭＳ Ｐゴシック" charset="-128"/>
              <a:cs typeface="Calibri" panose="020F0502020204030204" pitchFamily="34" charset="0"/>
            </a:endParaRPr>
          </a:p>
        </p:txBody>
      </p:sp>
      <p:sp>
        <p:nvSpPr>
          <p:cNvPr id="29" name="Oval 28">
            <a:extLst>
              <a:ext uri="{FF2B5EF4-FFF2-40B4-BE49-F238E27FC236}">
                <a16:creationId xmlns:a16="http://schemas.microsoft.com/office/drawing/2014/main" id="{051E3958-2DB5-43AA-A673-A718C08403CE}"/>
              </a:ext>
            </a:extLst>
          </p:cNvPr>
          <p:cNvSpPr/>
          <p:nvPr/>
        </p:nvSpPr>
        <p:spPr bwMode="auto">
          <a:xfrm>
            <a:off x="2290528" y="4264182"/>
            <a:ext cx="108642" cy="108642"/>
          </a:xfrm>
          <a:prstGeom prst="ellipse">
            <a:avLst/>
          </a:pr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defTabSz="914400" eaLnBrk="0" hangingPunct="0"/>
            <a:endParaRPr lang="en-AU" sz="2400" dirty="0">
              <a:solidFill>
                <a:prstClr val="white"/>
              </a:solidFill>
              <a:latin typeface="Calibri" panose="020F0502020204030204" pitchFamily="34" charset="0"/>
              <a:ea typeface="ＭＳ Ｐゴシック" charset="-128"/>
              <a:cs typeface="Calibri" panose="020F0502020204030204" pitchFamily="34" charset="0"/>
            </a:endParaRPr>
          </a:p>
        </p:txBody>
      </p:sp>
      <p:sp>
        <p:nvSpPr>
          <p:cNvPr id="30" name="Oval 29">
            <a:extLst>
              <a:ext uri="{FF2B5EF4-FFF2-40B4-BE49-F238E27FC236}">
                <a16:creationId xmlns:a16="http://schemas.microsoft.com/office/drawing/2014/main" id="{AC27D047-E83B-4AA1-AD2A-B962606A30D6}"/>
              </a:ext>
            </a:extLst>
          </p:cNvPr>
          <p:cNvSpPr/>
          <p:nvPr/>
        </p:nvSpPr>
        <p:spPr bwMode="auto">
          <a:xfrm>
            <a:off x="3367891" y="4264182"/>
            <a:ext cx="108642" cy="108642"/>
          </a:xfrm>
          <a:prstGeom prst="ellipse">
            <a:avLst/>
          </a:pr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defTabSz="914400" eaLnBrk="0" hangingPunct="0"/>
            <a:endParaRPr lang="en-AU" sz="2400" dirty="0">
              <a:solidFill>
                <a:prstClr val="white"/>
              </a:solidFill>
              <a:latin typeface="Calibri" panose="020F0502020204030204" pitchFamily="34" charset="0"/>
              <a:ea typeface="ＭＳ Ｐゴシック" charset="-128"/>
              <a:cs typeface="Calibri" panose="020F0502020204030204" pitchFamily="34" charset="0"/>
            </a:endParaRPr>
          </a:p>
        </p:txBody>
      </p:sp>
      <p:sp>
        <p:nvSpPr>
          <p:cNvPr id="31" name="Oval 30">
            <a:extLst>
              <a:ext uri="{FF2B5EF4-FFF2-40B4-BE49-F238E27FC236}">
                <a16:creationId xmlns:a16="http://schemas.microsoft.com/office/drawing/2014/main" id="{12BA6ABF-26F9-4BCB-91FE-370C9758B446}"/>
              </a:ext>
            </a:extLst>
          </p:cNvPr>
          <p:cNvSpPr/>
          <p:nvPr/>
        </p:nvSpPr>
        <p:spPr bwMode="auto">
          <a:xfrm>
            <a:off x="4562947" y="4264182"/>
            <a:ext cx="108642" cy="108642"/>
          </a:xfrm>
          <a:prstGeom prst="ellipse">
            <a:avLst/>
          </a:pr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defTabSz="914400" eaLnBrk="0" hangingPunct="0"/>
            <a:endParaRPr lang="en-AU" sz="2400" dirty="0">
              <a:solidFill>
                <a:prstClr val="white"/>
              </a:solidFill>
              <a:latin typeface="Calibri" panose="020F0502020204030204" pitchFamily="34" charset="0"/>
              <a:ea typeface="ＭＳ Ｐゴシック" charset="-128"/>
              <a:cs typeface="Calibri" panose="020F0502020204030204" pitchFamily="34" charset="0"/>
            </a:endParaRPr>
          </a:p>
        </p:txBody>
      </p:sp>
      <p:sp>
        <p:nvSpPr>
          <p:cNvPr id="32" name="Oval 31">
            <a:extLst>
              <a:ext uri="{FF2B5EF4-FFF2-40B4-BE49-F238E27FC236}">
                <a16:creationId xmlns:a16="http://schemas.microsoft.com/office/drawing/2014/main" id="{C0CC49A1-E19A-4430-9AA8-88E8E62BFE72}"/>
              </a:ext>
            </a:extLst>
          </p:cNvPr>
          <p:cNvSpPr/>
          <p:nvPr/>
        </p:nvSpPr>
        <p:spPr bwMode="auto">
          <a:xfrm>
            <a:off x="5667471" y="4264182"/>
            <a:ext cx="108642" cy="108642"/>
          </a:xfrm>
          <a:prstGeom prst="ellipse">
            <a:avLst/>
          </a:prstGeom>
          <a:solidFill>
            <a:schemeClr val="accent5">
              <a:lumMod val="75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defTabSz="914400" eaLnBrk="0" hangingPunct="0"/>
            <a:endParaRPr lang="en-AU" sz="2400" dirty="0">
              <a:solidFill>
                <a:prstClr val="white"/>
              </a:solidFill>
              <a:latin typeface="Calibri" panose="020F0502020204030204" pitchFamily="34" charset="0"/>
              <a:ea typeface="ＭＳ Ｐゴシック" charset="-128"/>
              <a:cs typeface="Calibri" panose="020F0502020204030204" pitchFamily="34" charset="0"/>
            </a:endParaRPr>
          </a:p>
        </p:txBody>
      </p:sp>
      <p:sp>
        <p:nvSpPr>
          <p:cNvPr id="33" name="Oval 32">
            <a:extLst>
              <a:ext uri="{FF2B5EF4-FFF2-40B4-BE49-F238E27FC236}">
                <a16:creationId xmlns:a16="http://schemas.microsoft.com/office/drawing/2014/main" id="{7D1DEFCB-7FB4-4EE4-84BD-87651C63A680}"/>
              </a:ext>
            </a:extLst>
          </p:cNvPr>
          <p:cNvSpPr/>
          <p:nvPr/>
        </p:nvSpPr>
        <p:spPr bwMode="auto">
          <a:xfrm>
            <a:off x="6672406" y="4264182"/>
            <a:ext cx="108642" cy="108642"/>
          </a:xfrm>
          <a:prstGeom prst="ellipse">
            <a:avLst/>
          </a:prstGeom>
          <a:solidFill>
            <a:schemeClr val="accent1"/>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defTabSz="914400" eaLnBrk="0" hangingPunct="0"/>
            <a:endParaRPr lang="en-AU" sz="2400" dirty="0">
              <a:solidFill>
                <a:prstClr val="white"/>
              </a:solidFill>
              <a:latin typeface="Calibri" panose="020F0502020204030204" pitchFamily="34" charset="0"/>
              <a:ea typeface="ＭＳ Ｐゴシック" charset="-128"/>
              <a:cs typeface="Calibri" panose="020F0502020204030204" pitchFamily="34" charset="0"/>
            </a:endParaRPr>
          </a:p>
        </p:txBody>
      </p:sp>
      <p:sp>
        <p:nvSpPr>
          <p:cNvPr id="34" name="Oval 33">
            <a:extLst>
              <a:ext uri="{FF2B5EF4-FFF2-40B4-BE49-F238E27FC236}">
                <a16:creationId xmlns:a16="http://schemas.microsoft.com/office/drawing/2014/main" id="{A7B2C140-5088-445D-B091-4A774FB0E3C2}"/>
              </a:ext>
            </a:extLst>
          </p:cNvPr>
          <p:cNvSpPr/>
          <p:nvPr/>
        </p:nvSpPr>
        <p:spPr bwMode="auto">
          <a:xfrm>
            <a:off x="7903677" y="4264182"/>
            <a:ext cx="108642" cy="108642"/>
          </a:xfrm>
          <a:prstGeom prst="ellipse">
            <a:avLst/>
          </a:prstGeom>
          <a:solidFill>
            <a:schemeClr val="accent1"/>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defTabSz="914400" eaLnBrk="0" hangingPunct="0"/>
            <a:endParaRPr lang="en-AU" sz="2400" dirty="0">
              <a:solidFill>
                <a:prstClr val="white"/>
              </a:solidFill>
              <a:latin typeface="Calibri" panose="020F0502020204030204" pitchFamily="34" charset="0"/>
              <a:ea typeface="ＭＳ Ｐゴシック" charset="-128"/>
              <a:cs typeface="Calibri" panose="020F0502020204030204" pitchFamily="34" charset="0"/>
            </a:endParaRPr>
          </a:p>
        </p:txBody>
      </p:sp>
      <p:cxnSp>
        <p:nvCxnSpPr>
          <p:cNvPr id="35" name="Straight Connector 34">
            <a:extLst>
              <a:ext uri="{FF2B5EF4-FFF2-40B4-BE49-F238E27FC236}">
                <a16:creationId xmlns:a16="http://schemas.microsoft.com/office/drawing/2014/main" id="{7F69D092-46A9-4D50-AF56-F01BB352AF7A}"/>
              </a:ext>
            </a:extLst>
          </p:cNvPr>
          <p:cNvCxnSpPr>
            <a:cxnSpLocks/>
          </p:cNvCxnSpPr>
          <p:nvPr/>
        </p:nvCxnSpPr>
        <p:spPr bwMode="auto">
          <a:xfrm>
            <a:off x="1330902" y="2743200"/>
            <a:ext cx="0" cy="1448555"/>
          </a:xfrm>
          <a:prstGeom prst="line">
            <a:avLst/>
          </a:prstGeom>
          <a:solidFill>
            <a:schemeClr val="accent1"/>
          </a:solidFill>
          <a:ln w="9525" cap="flat" cmpd="sng" algn="ctr">
            <a:solidFill>
              <a:schemeClr val="tx1">
                <a:lumMod val="20000"/>
                <a:lumOff val="80000"/>
              </a:schemeClr>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62524AE3-FF96-4DCF-925C-766C78A1678F}"/>
              </a:ext>
            </a:extLst>
          </p:cNvPr>
          <p:cNvCxnSpPr>
            <a:cxnSpLocks/>
          </p:cNvCxnSpPr>
          <p:nvPr/>
        </p:nvCxnSpPr>
        <p:spPr bwMode="auto">
          <a:xfrm>
            <a:off x="2335837" y="2743200"/>
            <a:ext cx="0" cy="1448555"/>
          </a:xfrm>
          <a:prstGeom prst="line">
            <a:avLst/>
          </a:prstGeom>
          <a:solidFill>
            <a:schemeClr val="accent1"/>
          </a:solidFill>
          <a:ln w="9525" cap="flat" cmpd="sng" algn="ctr">
            <a:solidFill>
              <a:schemeClr val="tx1">
                <a:lumMod val="20000"/>
                <a:lumOff val="80000"/>
              </a:schemeClr>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5670E46B-731A-4523-B0BE-6CD7AC14E30F}"/>
              </a:ext>
            </a:extLst>
          </p:cNvPr>
          <p:cNvCxnSpPr>
            <a:cxnSpLocks/>
          </p:cNvCxnSpPr>
          <p:nvPr/>
        </p:nvCxnSpPr>
        <p:spPr bwMode="auto">
          <a:xfrm>
            <a:off x="3422253" y="2743200"/>
            <a:ext cx="0" cy="1448555"/>
          </a:xfrm>
          <a:prstGeom prst="line">
            <a:avLst/>
          </a:prstGeom>
          <a:solidFill>
            <a:schemeClr val="accent1"/>
          </a:solidFill>
          <a:ln w="9525" cap="flat" cmpd="sng" algn="ctr">
            <a:solidFill>
              <a:schemeClr val="tx1">
                <a:lumMod val="20000"/>
                <a:lumOff val="80000"/>
              </a:schemeClr>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F066D79E-1A28-48F9-9A33-BEC54BD3EAEB}"/>
              </a:ext>
            </a:extLst>
          </p:cNvPr>
          <p:cNvCxnSpPr>
            <a:cxnSpLocks/>
          </p:cNvCxnSpPr>
          <p:nvPr/>
        </p:nvCxnSpPr>
        <p:spPr bwMode="auto">
          <a:xfrm>
            <a:off x="4626364" y="2743200"/>
            <a:ext cx="0" cy="1448555"/>
          </a:xfrm>
          <a:prstGeom prst="line">
            <a:avLst/>
          </a:prstGeom>
          <a:solidFill>
            <a:schemeClr val="accent1"/>
          </a:solidFill>
          <a:ln w="9525" cap="flat" cmpd="sng" algn="ctr">
            <a:solidFill>
              <a:schemeClr val="tx1">
                <a:lumMod val="20000"/>
                <a:lumOff val="80000"/>
              </a:schemeClr>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2C195C20-11AA-4420-897B-DCBF9EA82F74}"/>
              </a:ext>
            </a:extLst>
          </p:cNvPr>
          <p:cNvCxnSpPr>
            <a:cxnSpLocks/>
          </p:cNvCxnSpPr>
          <p:nvPr/>
        </p:nvCxnSpPr>
        <p:spPr bwMode="auto">
          <a:xfrm>
            <a:off x="5701931" y="2743200"/>
            <a:ext cx="0" cy="1448555"/>
          </a:xfrm>
          <a:prstGeom prst="line">
            <a:avLst/>
          </a:prstGeom>
          <a:solidFill>
            <a:schemeClr val="accent1"/>
          </a:solidFill>
          <a:ln w="9525" cap="flat" cmpd="sng" algn="ctr">
            <a:solidFill>
              <a:schemeClr val="accent5">
                <a:lumMod val="60000"/>
                <a:lumOff val="40000"/>
              </a:schemeClr>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27DCB7D1-0D82-4C32-A508-F0C6E0FA924C}"/>
              </a:ext>
            </a:extLst>
          </p:cNvPr>
          <p:cNvCxnSpPr>
            <a:cxnSpLocks/>
          </p:cNvCxnSpPr>
          <p:nvPr/>
        </p:nvCxnSpPr>
        <p:spPr bwMode="auto">
          <a:xfrm>
            <a:off x="6700924" y="2743200"/>
            <a:ext cx="0" cy="1448555"/>
          </a:xfrm>
          <a:prstGeom prst="line">
            <a:avLst/>
          </a:prstGeom>
          <a:solidFill>
            <a:schemeClr val="accent1"/>
          </a:solidFill>
          <a:ln w="9525" cap="flat" cmpd="sng" algn="ctr">
            <a:solidFill>
              <a:schemeClr val="accent1">
                <a:lumMod val="20000"/>
                <a:lumOff val="80000"/>
              </a:schemeClr>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9B0776CB-6EF3-4544-BA5A-2B3371D8B813}"/>
              </a:ext>
            </a:extLst>
          </p:cNvPr>
          <p:cNvCxnSpPr>
            <a:cxnSpLocks/>
          </p:cNvCxnSpPr>
          <p:nvPr/>
        </p:nvCxnSpPr>
        <p:spPr bwMode="auto">
          <a:xfrm>
            <a:off x="7948986" y="2743200"/>
            <a:ext cx="0" cy="1448555"/>
          </a:xfrm>
          <a:prstGeom prst="line">
            <a:avLst/>
          </a:prstGeom>
          <a:solidFill>
            <a:schemeClr val="accent1"/>
          </a:solidFill>
          <a:ln w="9525" cap="flat" cmpd="sng" algn="ctr">
            <a:solidFill>
              <a:schemeClr val="accent1">
                <a:lumMod val="20000"/>
                <a:lumOff val="80000"/>
              </a:schemeClr>
            </a:solidFill>
            <a:prstDash val="solid"/>
            <a:round/>
            <a:headEnd type="none" w="med" len="med"/>
            <a:tailEnd type="none" w="med" len="med"/>
          </a:ln>
          <a:effectLst/>
        </p:spPr>
      </p:cxnSp>
    </p:spTree>
    <p:extLst>
      <p:ext uri="{BB962C8B-B14F-4D97-AF65-F5344CB8AC3E}">
        <p14:creationId xmlns:p14="http://schemas.microsoft.com/office/powerpoint/2010/main" val="273146083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AEA4786-8EC3-4B57-A013-C4D5D9293799}"/>
              </a:ext>
            </a:extLst>
          </p:cNvPr>
          <p:cNvSpPr/>
          <p:nvPr/>
        </p:nvSpPr>
        <p:spPr bwMode="auto">
          <a:xfrm>
            <a:off x="5078994" y="1087438"/>
            <a:ext cx="4447594" cy="50419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sp>
        <p:nvSpPr>
          <p:cNvPr id="11" name="Oval 10">
            <a:extLst>
              <a:ext uri="{FF2B5EF4-FFF2-40B4-BE49-F238E27FC236}">
                <a16:creationId xmlns:a16="http://schemas.microsoft.com/office/drawing/2014/main" id="{A972A8FE-1387-4715-AFA2-CF445F64A4D5}"/>
              </a:ext>
            </a:extLst>
          </p:cNvPr>
          <p:cNvSpPr/>
          <p:nvPr/>
        </p:nvSpPr>
        <p:spPr bwMode="auto">
          <a:xfrm>
            <a:off x="6361231" y="2666828"/>
            <a:ext cx="1883121" cy="1883121"/>
          </a:xfrm>
          <a:prstGeom prst="ellipse">
            <a:avLst/>
          </a:prstGeom>
          <a:solidFill>
            <a:schemeClr val="tx1">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sp>
        <p:nvSpPr>
          <p:cNvPr id="7" name="Text Placeholder 6"/>
          <p:cNvSpPr>
            <a:spLocks noGrp="1"/>
          </p:cNvSpPr>
          <p:nvPr>
            <p:ph type="body" sz="quarter" idx="12"/>
          </p:nvPr>
        </p:nvSpPr>
        <p:spPr/>
        <p:txBody>
          <a:bodyPr/>
          <a:lstStyle/>
          <a:p>
            <a:r>
              <a:rPr lang="en-AU" dirty="0"/>
              <a:t>Qualitative approach</a:t>
            </a:r>
          </a:p>
        </p:txBody>
      </p:sp>
      <p:sp>
        <p:nvSpPr>
          <p:cNvPr id="9" name="Slide Number Placeholder 2"/>
          <p:cNvSpPr>
            <a:spLocks noGrp="1"/>
          </p:cNvSpPr>
          <p:nvPr>
            <p:ph type="sldNum" sz="quarter" idx="11"/>
          </p:nvPr>
        </p:nvSpPr>
        <p:spPr/>
        <p:txBody>
          <a:bodyPr/>
          <a:lstStyle/>
          <a:p>
            <a:fld id="{1C8C259C-AC5F-C147-B2D6-0EBE84F5C7BB}" type="slidenum">
              <a:rPr lang="en-GB" altLang="en-US" smtClean="0"/>
              <a:pPr/>
              <a:t>4</a:t>
            </a:fld>
            <a:endParaRPr lang="en-GB" altLang="en-US" dirty="0"/>
          </a:p>
        </p:txBody>
      </p:sp>
      <p:sp>
        <p:nvSpPr>
          <p:cNvPr id="6" name="Content Placeholder 5"/>
          <p:cNvSpPr>
            <a:spLocks noGrp="1"/>
          </p:cNvSpPr>
          <p:nvPr>
            <p:ph sz="quarter" idx="13"/>
          </p:nvPr>
        </p:nvSpPr>
        <p:spPr/>
        <p:txBody>
          <a:bodyPr/>
          <a:lstStyle/>
          <a:p>
            <a:pPr lvl="1"/>
            <a:r>
              <a:rPr lang="en-AU" dirty="0"/>
              <a:t>The participants for the in-depth interviews were identified by the Project Team within AHPRA and represented a combination of both internal and external stakeholders. </a:t>
            </a:r>
          </a:p>
          <a:p>
            <a:pPr lvl="1"/>
            <a:r>
              <a:rPr lang="en-AU" dirty="0"/>
              <a:t>Contact with the stakeholders was initially made by the AHPRA Communications Team and an email was sent to stakeholders to seek assistance and encourage involvement. The email provided background to the project and introduced Truly Deeply. Stakeholders were then contacted directly by Truly Deeply to arrange interviews. </a:t>
            </a:r>
          </a:p>
          <a:p>
            <a:pPr lvl="1"/>
            <a:r>
              <a:rPr lang="en-AU" dirty="0"/>
              <a:t>To accommodate the availability of participants, the majority of interviews were conducted over the phone and typically lasted around 30 minutes. The Appendix to this report identifies the titles of the interviewed stakeholders. </a:t>
            </a:r>
          </a:p>
          <a:p>
            <a:pPr lvl="1"/>
            <a:r>
              <a:rPr lang="en-AU" dirty="0"/>
              <a:t>The face to face interviews (with Board Chairs’) as well as the focus groups were conducted in meeting rooms at the AHPRA head office in Bourke St, Melbourne. </a:t>
            </a:r>
          </a:p>
        </p:txBody>
      </p:sp>
      <p:pic>
        <p:nvPicPr>
          <p:cNvPr id="2052" name="Picture 4">
            <a:extLst>
              <a:ext uri="{FF2B5EF4-FFF2-40B4-BE49-F238E27FC236}">
                <a16:creationId xmlns:a16="http://schemas.microsoft.com/office/drawing/2014/main" id="{3908690D-9984-4A48-BF1E-7E0959A3159E}"/>
              </a:ext>
              <a:ext uri="{C183D7F6-B498-43B3-948B-1728B52AA6E4}">
                <adec:decorative xmlns:adec="http://schemas.microsoft.com/office/drawing/2017/decorative" val="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0015" y="3025613"/>
            <a:ext cx="1165554" cy="1165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6388211"/>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C023CCD-9466-4516-B27D-0D2BE793491E}"/>
              </a:ext>
            </a:extLst>
          </p:cNvPr>
          <p:cNvSpPr/>
          <p:nvPr/>
        </p:nvSpPr>
        <p:spPr bwMode="auto">
          <a:xfrm>
            <a:off x="5078994" y="2797520"/>
            <a:ext cx="4447594" cy="3331817"/>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sp>
        <p:nvSpPr>
          <p:cNvPr id="12" name="Oval 11">
            <a:extLst>
              <a:ext uri="{FF2B5EF4-FFF2-40B4-BE49-F238E27FC236}">
                <a16:creationId xmlns:a16="http://schemas.microsoft.com/office/drawing/2014/main" id="{B07C2450-215F-4B01-BCBA-7FFD98B93B53}"/>
              </a:ext>
            </a:extLst>
          </p:cNvPr>
          <p:cNvSpPr/>
          <p:nvPr/>
        </p:nvSpPr>
        <p:spPr bwMode="auto">
          <a:xfrm>
            <a:off x="6361231" y="3521868"/>
            <a:ext cx="1883121" cy="1883121"/>
          </a:xfrm>
          <a:prstGeom prst="ellipse">
            <a:avLst/>
          </a:prstGeom>
          <a:solidFill>
            <a:schemeClr val="tx1">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sp>
        <p:nvSpPr>
          <p:cNvPr id="7" name="Text Placeholder 6" descr="Quantitative approach&#10;"/>
          <p:cNvSpPr>
            <a:spLocks noGrp="1"/>
          </p:cNvSpPr>
          <p:nvPr>
            <p:ph type="body" sz="quarter" idx="12"/>
          </p:nvPr>
        </p:nvSpPr>
        <p:spPr/>
        <p:txBody>
          <a:bodyPr/>
          <a:lstStyle/>
          <a:p>
            <a:r>
              <a:rPr lang="en-AU" dirty="0"/>
              <a:t>Quantitative approach</a:t>
            </a:r>
          </a:p>
        </p:txBody>
      </p:sp>
      <p:sp>
        <p:nvSpPr>
          <p:cNvPr id="8" name="Slide Number Placeholder 2"/>
          <p:cNvSpPr>
            <a:spLocks noGrp="1"/>
          </p:cNvSpPr>
          <p:nvPr>
            <p:ph type="sldNum" sz="quarter" idx="11"/>
          </p:nvPr>
        </p:nvSpPr>
        <p:spPr/>
        <p:txBody>
          <a:bodyPr/>
          <a:lstStyle/>
          <a:p>
            <a:fld id="{1C8C259C-AC5F-C147-B2D6-0EBE84F5C7BB}" type="slidenum">
              <a:rPr lang="en-GB" altLang="en-US" smtClean="0"/>
              <a:pPr/>
              <a:t>5</a:t>
            </a:fld>
            <a:endParaRPr lang="en-GB" altLang="en-US" dirty="0"/>
          </a:p>
        </p:txBody>
      </p:sp>
      <p:sp>
        <p:nvSpPr>
          <p:cNvPr id="6" name="Content Placeholder 5"/>
          <p:cNvSpPr>
            <a:spLocks noGrp="1"/>
          </p:cNvSpPr>
          <p:nvPr>
            <p:ph sz="quarter" idx="13"/>
          </p:nvPr>
        </p:nvSpPr>
        <p:spPr>
          <a:xfrm>
            <a:off x="385495" y="1079500"/>
            <a:ext cx="4439423" cy="5041900"/>
          </a:xfrm>
        </p:spPr>
        <p:txBody>
          <a:bodyPr/>
          <a:lstStyle/>
          <a:p>
            <a:pPr lvl="1"/>
            <a:r>
              <a:rPr lang="en-AU" dirty="0"/>
              <a:t>Online surveys were conducted with practitioners as well as the broader community following the qualitative investigation.</a:t>
            </a:r>
          </a:p>
          <a:p>
            <a:pPr lvl="1"/>
            <a:r>
              <a:rPr lang="en-AU" dirty="0"/>
              <a:t>Truly Deeply developed the questionnaires in consultation with AHPRA. </a:t>
            </a:r>
          </a:p>
          <a:p>
            <a:pPr lvl="1"/>
            <a:r>
              <a:rPr lang="en-AU" dirty="0"/>
              <a:t>The questionnaires were developed to allow initial findings in the qualitative approach to be further explored and validated. Additional pre-codes and lists of words and statements were included in the survey following feedback from interviews and discussion with stakeholders.</a:t>
            </a:r>
          </a:p>
          <a:p>
            <a:pPr lvl="1"/>
            <a:r>
              <a:rPr lang="en-AU" dirty="0"/>
              <a:t>Respondents to the Community Survey were sourced using an external panel provider.  Quotas were placed on the sample for gender, age and location to ensure a nationally representative sample was achieved.</a:t>
            </a:r>
          </a:p>
          <a:p>
            <a:pPr lvl="1"/>
            <a:r>
              <a:rPr lang="en-AU" dirty="0"/>
              <a:t>Participants in the Practitioner Survey were sourced by AHPRA (using software that allowed the survey to be deployed to a random sample of practitioners in each profession). </a:t>
            </a:r>
          </a:p>
          <a:p>
            <a:pPr lvl="1"/>
            <a:r>
              <a:rPr lang="en-AU" dirty="0"/>
              <a:t>Once the surveys were closed, statistical analysis was conducted by Truly Deeply to summarise and compare the quantitative findings. </a:t>
            </a:r>
          </a:p>
        </p:txBody>
      </p:sp>
      <p:graphicFrame>
        <p:nvGraphicFramePr>
          <p:cNvPr id="5" name="Content Placeholder 2" descr="Quantitative approach&#10;&#10;Fieldwrork dates&#10;Responese&#10;Email invitations&#10;Response rate">
            <a:extLst>
              <a:ext uri="{FF2B5EF4-FFF2-40B4-BE49-F238E27FC236}">
                <a16:creationId xmlns:a16="http://schemas.microsoft.com/office/drawing/2014/main" id="{42DE2DA0-500C-4877-A9A5-2B4430D56003}"/>
              </a:ext>
            </a:extLst>
          </p:cNvPr>
          <p:cNvGraphicFramePr>
            <a:graphicFrameLocks/>
          </p:cNvGraphicFramePr>
          <p:nvPr>
            <p:extLst>
              <p:ext uri="{D42A27DB-BD31-4B8C-83A1-F6EECF244321}">
                <p14:modId xmlns:p14="http://schemas.microsoft.com/office/powerpoint/2010/main" val="3781027474"/>
              </p:ext>
            </p:extLst>
          </p:nvPr>
        </p:nvGraphicFramePr>
        <p:xfrm>
          <a:off x="5078993" y="1079500"/>
          <a:ext cx="4438333" cy="1633615"/>
        </p:xfrm>
        <a:graphic>
          <a:graphicData uri="http://schemas.openxmlformats.org/drawingml/2006/table">
            <a:tbl>
              <a:tblPr firstRow="1" bandRow="1"/>
              <a:tblGrid>
                <a:gridCol w="1568691">
                  <a:extLst>
                    <a:ext uri="{9D8B030D-6E8A-4147-A177-3AD203B41FA5}">
                      <a16:colId xmlns:a16="http://schemas.microsoft.com/office/drawing/2014/main" val="20000"/>
                    </a:ext>
                  </a:extLst>
                </a:gridCol>
                <a:gridCol w="1434821">
                  <a:extLst>
                    <a:ext uri="{9D8B030D-6E8A-4147-A177-3AD203B41FA5}">
                      <a16:colId xmlns:a16="http://schemas.microsoft.com/office/drawing/2014/main" val="20001"/>
                    </a:ext>
                  </a:extLst>
                </a:gridCol>
                <a:gridCol w="1434821">
                  <a:extLst>
                    <a:ext uri="{9D8B030D-6E8A-4147-A177-3AD203B41FA5}">
                      <a16:colId xmlns:a16="http://schemas.microsoft.com/office/drawing/2014/main" val="20002"/>
                    </a:ext>
                  </a:extLst>
                </a:gridCol>
              </a:tblGrid>
              <a:tr h="337982">
                <a:tc>
                  <a:txBody>
                    <a:bodyPr/>
                    <a:lstStyle>
                      <a:lvl1pPr marL="0" algn="l" defTabSz="495285" rtl="0" eaLnBrk="1" latinLnBrk="0" hangingPunct="1">
                        <a:defRPr sz="1950" b="1" kern="1200">
                          <a:solidFill>
                            <a:schemeClr val="lt1"/>
                          </a:solidFill>
                          <a:latin typeface="Arial"/>
                        </a:defRPr>
                      </a:lvl1pPr>
                      <a:lvl2pPr marL="495285" algn="l" defTabSz="495285" rtl="0" eaLnBrk="1" latinLnBrk="0" hangingPunct="1">
                        <a:defRPr sz="1950" b="1" kern="1200">
                          <a:solidFill>
                            <a:schemeClr val="lt1"/>
                          </a:solidFill>
                          <a:latin typeface="Arial"/>
                        </a:defRPr>
                      </a:lvl2pPr>
                      <a:lvl3pPr marL="990570" algn="l" defTabSz="495285" rtl="0" eaLnBrk="1" latinLnBrk="0" hangingPunct="1">
                        <a:defRPr sz="1950" b="1" kern="1200">
                          <a:solidFill>
                            <a:schemeClr val="lt1"/>
                          </a:solidFill>
                          <a:latin typeface="Arial"/>
                        </a:defRPr>
                      </a:lvl3pPr>
                      <a:lvl4pPr marL="1485854" algn="l" defTabSz="495285" rtl="0" eaLnBrk="1" latinLnBrk="0" hangingPunct="1">
                        <a:defRPr sz="1950" b="1" kern="1200">
                          <a:solidFill>
                            <a:schemeClr val="lt1"/>
                          </a:solidFill>
                          <a:latin typeface="Arial"/>
                        </a:defRPr>
                      </a:lvl4pPr>
                      <a:lvl5pPr marL="1981139" algn="l" defTabSz="495285" rtl="0" eaLnBrk="1" latinLnBrk="0" hangingPunct="1">
                        <a:defRPr sz="1950" b="1" kern="1200">
                          <a:solidFill>
                            <a:schemeClr val="lt1"/>
                          </a:solidFill>
                          <a:latin typeface="Arial"/>
                        </a:defRPr>
                      </a:lvl5pPr>
                      <a:lvl6pPr marL="2476424" algn="l" defTabSz="495285" rtl="0" eaLnBrk="1" latinLnBrk="0" hangingPunct="1">
                        <a:defRPr sz="1950" b="1" kern="1200">
                          <a:solidFill>
                            <a:schemeClr val="lt1"/>
                          </a:solidFill>
                          <a:latin typeface="Arial"/>
                        </a:defRPr>
                      </a:lvl6pPr>
                      <a:lvl7pPr marL="2971709" algn="l" defTabSz="495285" rtl="0" eaLnBrk="1" latinLnBrk="0" hangingPunct="1">
                        <a:defRPr sz="1950" b="1" kern="1200">
                          <a:solidFill>
                            <a:schemeClr val="lt1"/>
                          </a:solidFill>
                          <a:latin typeface="Arial"/>
                        </a:defRPr>
                      </a:lvl7pPr>
                      <a:lvl8pPr marL="3466993" algn="l" defTabSz="495285" rtl="0" eaLnBrk="1" latinLnBrk="0" hangingPunct="1">
                        <a:defRPr sz="1950" b="1" kern="1200">
                          <a:solidFill>
                            <a:schemeClr val="lt1"/>
                          </a:solidFill>
                          <a:latin typeface="Arial"/>
                        </a:defRPr>
                      </a:lvl8pPr>
                      <a:lvl9pPr marL="3962278" algn="l" defTabSz="495285" rtl="0" eaLnBrk="1" latinLnBrk="0" hangingPunct="1">
                        <a:defRPr sz="1950" b="1" kern="1200">
                          <a:solidFill>
                            <a:schemeClr val="lt1"/>
                          </a:solidFill>
                          <a:latin typeface="Arial"/>
                        </a:defRPr>
                      </a:lvl9pPr>
                    </a:lstStyle>
                    <a:p>
                      <a:endParaRPr lang="en-AU" sz="1200" dirty="0">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mpd="sng">
                      <a:solidFill>
                        <a:srgbClr val="FFFFFF"/>
                      </a:solidFill>
                    </a:lnR>
                    <a:lnT w="12700" cap="flat" cmpd="sng" algn="ctr">
                      <a:noFill/>
                      <a:prstDash val="solid"/>
                      <a:round/>
                      <a:headEnd type="none" w="med" len="med"/>
                      <a:tailEnd type="none" w="med" len="med"/>
                    </a:lnT>
                    <a:lnB w="38100" cmpd="sng">
                      <a:solidFill>
                        <a:srgbClr val="FFFFFF"/>
                      </a:solidFill>
                    </a:lnB>
                    <a:lnTlToBr w="12700" cmpd="sng">
                      <a:noFill/>
                      <a:prstDash val="solid"/>
                    </a:lnTlToBr>
                    <a:lnBlToTr w="12700" cmpd="sng">
                      <a:noFill/>
                      <a:prstDash val="solid"/>
                    </a:lnBlToTr>
                    <a:solidFill>
                      <a:schemeClr val="accent1"/>
                    </a:solidFill>
                  </a:tcPr>
                </a:tc>
                <a:tc>
                  <a:txBody>
                    <a:bodyPr/>
                    <a:lstStyle>
                      <a:lvl1pPr marL="0" algn="l" defTabSz="495285" rtl="0" eaLnBrk="1" latinLnBrk="0" hangingPunct="1">
                        <a:defRPr sz="1950" b="1" kern="1200">
                          <a:solidFill>
                            <a:schemeClr val="lt1"/>
                          </a:solidFill>
                          <a:latin typeface="Arial"/>
                        </a:defRPr>
                      </a:lvl1pPr>
                      <a:lvl2pPr marL="495285" algn="l" defTabSz="495285" rtl="0" eaLnBrk="1" latinLnBrk="0" hangingPunct="1">
                        <a:defRPr sz="1950" b="1" kern="1200">
                          <a:solidFill>
                            <a:schemeClr val="lt1"/>
                          </a:solidFill>
                          <a:latin typeface="Arial"/>
                        </a:defRPr>
                      </a:lvl2pPr>
                      <a:lvl3pPr marL="990570" algn="l" defTabSz="495285" rtl="0" eaLnBrk="1" latinLnBrk="0" hangingPunct="1">
                        <a:defRPr sz="1950" b="1" kern="1200">
                          <a:solidFill>
                            <a:schemeClr val="lt1"/>
                          </a:solidFill>
                          <a:latin typeface="Arial"/>
                        </a:defRPr>
                      </a:lvl3pPr>
                      <a:lvl4pPr marL="1485854" algn="l" defTabSz="495285" rtl="0" eaLnBrk="1" latinLnBrk="0" hangingPunct="1">
                        <a:defRPr sz="1950" b="1" kern="1200">
                          <a:solidFill>
                            <a:schemeClr val="lt1"/>
                          </a:solidFill>
                          <a:latin typeface="Arial"/>
                        </a:defRPr>
                      </a:lvl4pPr>
                      <a:lvl5pPr marL="1981139" algn="l" defTabSz="495285" rtl="0" eaLnBrk="1" latinLnBrk="0" hangingPunct="1">
                        <a:defRPr sz="1950" b="1" kern="1200">
                          <a:solidFill>
                            <a:schemeClr val="lt1"/>
                          </a:solidFill>
                          <a:latin typeface="Arial"/>
                        </a:defRPr>
                      </a:lvl5pPr>
                      <a:lvl6pPr marL="2476424" algn="l" defTabSz="495285" rtl="0" eaLnBrk="1" latinLnBrk="0" hangingPunct="1">
                        <a:defRPr sz="1950" b="1" kern="1200">
                          <a:solidFill>
                            <a:schemeClr val="lt1"/>
                          </a:solidFill>
                          <a:latin typeface="Arial"/>
                        </a:defRPr>
                      </a:lvl6pPr>
                      <a:lvl7pPr marL="2971709" algn="l" defTabSz="495285" rtl="0" eaLnBrk="1" latinLnBrk="0" hangingPunct="1">
                        <a:defRPr sz="1950" b="1" kern="1200">
                          <a:solidFill>
                            <a:schemeClr val="lt1"/>
                          </a:solidFill>
                          <a:latin typeface="Arial"/>
                        </a:defRPr>
                      </a:lvl7pPr>
                      <a:lvl8pPr marL="3466993" algn="l" defTabSz="495285" rtl="0" eaLnBrk="1" latinLnBrk="0" hangingPunct="1">
                        <a:defRPr sz="1950" b="1" kern="1200">
                          <a:solidFill>
                            <a:schemeClr val="lt1"/>
                          </a:solidFill>
                          <a:latin typeface="Arial"/>
                        </a:defRPr>
                      </a:lvl8pPr>
                      <a:lvl9pPr marL="3962278" algn="l" defTabSz="495285" rtl="0" eaLnBrk="1" latinLnBrk="0" hangingPunct="1">
                        <a:defRPr sz="1950" b="1" kern="1200">
                          <a:solidFill>
                            <a:schemeClr val="lt1"/>
                          </a:solidFill>
                          <a:latin typeface="Arial"/>
                        </a:defRPr>
                      </a:lvl9pPr>
                    </a:lstStyle>
                    <a:p>
                      <a:pPr algn="ctr"/>
                      <a:r>
                        <a:rPr lang="en-AU" sz="1200" baseline="0" dirty="0">
                          <a:latin typeface="Calibri" panose="020F0502020204030204" pitchFamily="34" charset="0"/>
                          <a:cs typeface="Calibri" panose="020F0502020204030204" pitchFamily="34" charset="0"/>
                        </a:rPr>
                        <a:t>Community Survey</a:t>
                      </a:r>
                      <a:endParaRPr lang="en-AU" sz="1200" dirty="0">
                        <a:latin typeface="Calibri" panose="020F0502020204030204" pitchFamily="34" charset="0"/>
                        <a:cs typeface="Calibri" panose="020F0502020204030204" pitchFamily="34" charset="0"/>
                      </a:endParaRPr>
                    </a:p>
                  </a:txBody>
                  <a:tcPr anchor="ctr">
                    <a:lnL w="12700" cmpd="sng">
                      <a:solidFill>
                        <a:srgbClr val="FFFFFF"/>
                      </a:solidFill>
                    </a:lnL>
                    <a:lnR w="12700" cmpd="sng">
                      <a:solidFill>
                        <a:srgbClr val="FFFFFF"/>
                      </a:solidFill>
                    </a:lnR>
                    <a:lnT w="12700" cap="flat" cmpd="sng" algn="ctr">
                      <a:noFill/>
                      <a:prstDash val="solid"/>
                      <a:round/>
                      <a:headEnd type="none" w="med" len="med"/>
                      <a:tailEnd type="none" w="med" len="med"/>
                    </a:lnT>
                    <a:lnB w="38100" cmpd="sng">
                      <a:solidFill>
                        <a:srgbClr val="FFFFFF"/>
                      </a:solidFill>
                    </a:lnB>
                    <a:lnTlToBr w="12700" cmpd="sng">
                      <a:noFill/>
                      <a:prstDash val="solid"/>
                    </a:lnTlToBr>
                    <a:lnBlToTr w="12700" cmpd="sng">
                      <a:noFill/>
                      <a:prstDash val="solid"/>
                    </a:lnBlToTr>
                    <a:solidFill>
                      <a:schemeClr val="accent1"/>
                    </a:solidFill>
                  </a:tcPr>
                </a:tc>
                <a:tc>
                  <a:txBody>
                    <a:bodyPr/>
                    <a:lstStyle>
                      <a:lvl1pPr marL="0" algn="l" defTabSz="495285" rtl="0" eaLnBrk="1" latinLnBrk="0" hangingPunct="1">
                        <a:defRPr sz="1950" b="1" kern="1200">
                          <a:solidFill>
                            <a:schemeClr val="lt1"/>
                          </a:solidFill>
                          <a:latin typeface="Arial"/>
                        </a:defRPr>
                      </a:lvl1pPr>
                      <a:lvl2pPr marL="495285" algn="l" defTabSz="495285" rtl="0" eaLnBrk="1" latinLnBrk="0" hangingPunct="1">
                        <a:defRPr sz="1950" b="1" kern="1200">
                          <a:solidFill>
                            <a:schemeClr val="lt1"/>
                          </a:solidFill>
                          <a:latin typeface="Arial"/>
                        </a:defRPr>
                      </a:lvl2pPr>
                      <a:lvl3pPr marL="990570" algn="l" defTabSz="495285" rtl="0" eaLnBrk="1" latinLnBrk="0" hangingPunct="1">
                        <a:defRPr sz="1950" b="1" kern="1200">
                          <a:solidFill>
                            <a:schemeClr val="lt1"/>
                          </a:solidFill>
                          <a:latin typeface="Arial"/>
                        </a:defRPr>
                      </a:lvl3pPr>
                      <a:lvl4pPr marL="1485854" algn="l" defTabSz="495285" rtl="0" eaLnBrk="1" latinLnBrk="0" hangingPunct="1">
                        <a:defRPr sz="1950" b="1" kern="1200">
                          <a:solidFill>
                            <a:schemeClr val="lt1"/>
                          </a:solidFill>
                          <a:latin typeface="Arial"/>
                        </a:defRPr>
                      </a:lvl4pPr>
                      <a:lvl5pPr marL="1981139" algn="l" defTabSz="495285" rtl="0" eaLnBrk="1" latinLnBrk="0" hangingPunct="1">
                        <a:defRPr sz="1950" b="1" kern="1200">
                          <a:solidFill>
                            <a:schemeClr val="lt1"/>
                          </a:solidFill>
                          <a:latin typeface="Arial"/>
                        </a:defRPr>
                      </a:lvl5pPr>
                      <a:lvl6pPr marL="2476424" algn="l" defTabSz="495285" rtl="0" eaLnBrk="1" latinLnBrk="0" hangingPunct="1">
                        <a:defRPr sz="1950" b="1" kern="1200">
                          <a:solidFill>
                            <a:schemeClr val="lt1"/>
                          </a:solidFill>
                          <a:latin typeface="Arial"/>
                        </a:defRPr>
                      </a:lvl6pPr>
                      <a:lvl7pPr marL="2971709" algn="l" defTabSz="495285" rtl="0" eaLnBrk="1" latinLnBrk="0" hangingPunct="1">
                        <a:defRPr sz="1950" b="1" kern="1200">
                          <a:solidFill>
                            <a:schemeClr val="lt1"/>
                          </a:solidFill>
                          <a:latin typeface="Arial"/>
                        </a:defRPr>
                      </a:lvl7pPr>
                      <a:lvl8pPr marL="3466993" algn="l" defTabSz="495285" rtl="0" eaLnBrk="1" latinLnBrk="0" hangingPunct="1">
                        <a:defRPr sz="1950" b="1" kern="1200">
                          <a:solidFill>
                            <a:schemeClr val="lt1"/>
                          </a:solidFill>
                          <a:latin typeface="Arial"/>
                        </a:defRPr>
                      </a:lvl8pPr>
                      <a:lvl9pPr marL="3962278" algn="l" defTabSz="495285" rtl="0" eaLnBrk="1" latinLnBrk="0" hangingPunct="1">
                        <a:defRPr sz="1950" b="1" kern="1200">
                          <a:solidFill>
                            <a:schemeClr val="lt1"/>
                          </a:solidFill>
                          <a:latin typeface="Arial"/>
                        </a:defRPr>
                      </a:lvl9pPr>
                    </a:lstStyle>
                    <a:p>
                      <a:pPr algn="ctr"/>
                      <a:r>
                        <a:rPr lang="en-AU" sz="1200" dirty="0">
                          <a:latin typeface="Calibri" panose="020F0502020204030204" pitchFamily="34" charset="0"/>
                          <a:cs typeface="Calibri" panose="020F0502020204030204" pitchFamily="34" charset="0"/>
                        </a:rPr>
                        <a:t>Practitioner </a:t>
                      </a:r>
                      <a:r>
                        <a:rPr lang="en-AU" sz="1200" baseline="0" dirty="0">
                          <a:latin typeface="Calibri" panose="020F0502020204030204" pitchFamily="34" charset="0"/>
                          <a:cs typeface="Calibri" panose="020F0502020204030204" pitchFamily="34" charset="0"/>
                        </a:rPr>
                        <a:t>Survey</a:t>
                      </a:r>
                      <a:endParaRPr lang="en-AU" sz="1200" dirty="0">
                        <a:latin typeface="Calibri" panose="020F0502020204030204" pitchFamily="34" charset="0"/>
                        <a:cs typeface="Calibri" panose="020F0502020204030204" pitchFamily="34" charset="0"/>
                      </a:endParaRPr>
                    </a:p>
                  </a:txBody>
                  <a:tcPr anchor="ctr">
                    <a:lnL w="12700" cmpd="sng">
                      <a:solidFill>
                        <a:srgbClr val="FFFFFF"/>
                      </a:solid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0"/>
                  </a:ext>
                </a:extLst>
              </a:tr>
              <a:tr h="319217">
                <a:tc>
                  <a:txBody>
                    <a:bodyPr/>
                    <a:lstStyle>
                      <a:lvl1pPr marL="0" algn="l" defTabSz="495285" rtl="0" eaLnBrk="1" latinLnBrk="0" hangingPunct="1">
                        <a:defRPr sz="1950" kern="1200">
                          <a:solidFill>
                            <a:schemeClr val="dk1"/>
                          </a:solidFill>
                          <a:latin typeface="Arial"/>
                        </a:defRPr>
                      </a:lvl1pPr>
                      <a:lvl2pPr marL="495285" algn="l" defTabSz="495285" rtl="0" eaLnBrk="1" latinLnBrk="0" hangingPunct="1">
                        <a:defRPr sz="1950" kern="1200">
                          <a:solidFill>
                            <a:schemeClr val="dk1"/>
                          </a:solidFill>
                          <a:latin typeface="Arial"/>
                        </a:defRPr>
                      </a:lvl2pPr>
                      <a:lvl3pPr marL="990570" algn="l" defTabSz="495285" rtl="0" eaLnBrk="1" latinLnBrk="0" hangingPunct="1">
                        <a:defRPr sz="1950" kern="1200">
                          <a:solidFill>
                            <a:schemeClr val="dk1"/>
                          </a:solidFill>
                          <a:latin typeface="Arial"/>
                        </a:defRPr>
                      </a:lvl3pPr>
                      <a:lvl4pPr marL="1485854" algn="l" defTabSz="495285" rtl="0" eaLnBrk="1" latinLnBrk="0" hangingPunct="1">
                        <a:defRPr sz="1950" kern="1200">
                          <a:solidFill>
                            <a:schemeClr val="dk1"/>
                          </a:solidFill>
                          <a:latin typeface="Arial"/>
                        </a:defRPr>
                      </a:lvl4pPr>
                      <a:lvl5pPr marL="1981139" algn="l" defTabSz="495285" rtl="0" eaLnBrk="1" latinLnBrk="0" hangingPunct="1">
                        <a:defRPr sz="1950" kern="1200">
                          <a:solidFill>
                            <a:schemeClr val="dk1"/>
                          </a:solidFill>
                          <a:latin typeface="Arial"/>
                        </a:defRPr>
                      </a:lvl5pPr>
                      <a:lvl6pPr marL="2476424" algn="l" defTabSz="495285" rtl="0" eaLnBrk="1" latinLnBrk="0" hangingPunct="1">
                        <a:defRPr sz="1950" kern="1200">
                          <a:solidFill>
                            <a:schemeClr val="dk1"/>
                          </a:solidFill>
                          <a:latin typeface="Arial"/>
                        </a:defRPr>
                      </a:lvl6pPr>
                      <a:lvl7pPr marL="2971709" algn="l" defTabSz="495285" rtl="0" eaLnBrk="1" latinLnBrk="0" hangingPunct="1">
                        <a:defRPr sz="1950" kern="1200">
                          <a:solidFill>
                            <a:schemeClr val="dk1"/>
                          </a:solidFill>
                          <a:latin typeface="Arial"/>
                        </a:defRPr>
                      </a:lvl7pPr>
                      <a:lvl8pPr marL="3466993" algn="l" defTabSz="495285" rtl="0" eaLnBrk="1" latinLnBrk="0" hangingPunct="1">
                        <a:defRPr sz="1950" kern="1200">
                          <a:solidFill>
                            <a:schemeClr val="dk1"/>
                          </a:solidFill>
                          <a:latin typeface="Arial"/>
                        </a:defRPr>
                      </a:lvl8pPr>
                      <a:lvl9pPr marL="3962278" algn="l" defTabSz="495285" rtl="0" eaLnBrk="1" latinLnBrk="0" hangingPunct="1">
                        <a:defRPr sz="1950" kern="1200">
                          <a:solidFill>
                            <a:schemeClr val="dk1"/>
                          </a:solidFill>
                          <a:latin typeface="Arial"/>
                        </a:defRPr>
                      </a:lvl9pPr>
                    </a:lstStyle>
                    <a:p>
                      <a:r>
                        <a:rPr lang="en-AU" sz="1200" b="1" dirty="0">
                          <a:solidFill>
                            <a:schemeClr val="tx1"/>
                          </a:solidFill>
                          <a:latin typeface="Calibri" panose="020F0502020204030204" pitchFamily="34" charset="0"/>
                          <a:cs typeface="Calibri" panose="020F0502020204030204" pitchFamily="34" charset="0"/>
                        </a:rPr>
                        <a:t>Fieldwork dates</a:t>
                      </a:r>
                    </a:p>
                  </a:txBody>
                  <a:tcPr anchor="ctr">
                    <a:lnL w="12700" cap="flat" cmpd="sng" algn="ctr">
                      <a:noFill/>
                      <a:prstDash val="solid"/>
                      <a:round/>
                      <a:headEnd type="none" w="med" len="med"/>
                      <a:tailEnd type="none" w="med" len="med"/>
                    </a:lnL>
                    <a:lnR w="12700" cmpd="sng">
                      <a:solidFill>
                        <a:srgbClr val="FFFFFF"/>
                      </a:solidFill>
                    </a:lnR>
                    <a:lnT w="38100" cmpd="sng">
                      <a:solidFill>
                        <a:srgbClr val="FFFFFF"/>
                      </a:solidFill>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tx1">
                        <a:lumMod val="20000"/>
                        <a:lumOff val="80000"/>
                      </a:schemeClr>
                    </a:solidFill>
                  </a:tcPr>
                </a:tc>
                <a:tc>
                  <a:txBody>
                    <a:bodyPr/>
                    <a:lstStyle>
                      <a:lvl1pPr marL="0" algn="l" defTabSz="495285" rtl="0" eaLnBrk="1" latinLnBrk="0" hangingPunct="1">
                        <a:defRPr sz="1950" kern="1200">
                          <a:solidFill>
                            <a:schemeClr val="dk1"/>
                          </a:solidFill>
                          <a:latin typeface="Arial"/>
                        </a:defRPr>
                      </a:lvl1pPr>
                      <a:lvl2pPr marL="495285" algn="l" defTabSz="495285" rtl="0" eaLnBrk="1" latinLnBrk="0" hangingPunct="1">
                        <a:defRPr sz="1950" kern="1200">
                          <a:solidFill>
                            <a:schemeClr val="dk1"/>
                          </a:solidFill>
                          <a:latin typeface="Arial"/>
                        </a:defRPr>
                      </a:lvl2pPr>
                      <a:lvl3pPr marL="990570" algn="l" defTabSz="495285" rtl="0" eaLnBrk="1" latinLnBrk="0" hangingPunct="1">
                        <a:defRPr sz="1950" kern="1200">
                          <a:solidFill>
                            <a:schemeClr val="dk1"/>
                          </a:solidFill>
                          <a:latin typeface="Arial"/>
                        </a:defRPr>
                      </a:lvl3pPr>
                      <a:lvl4pPr marL="1485854" algn="l" defTabSz="495285" rtl="0" eaLnBrk="1" latinLnBrk="0" hangingPunct="1">
                        <a:defRPr sz="1950" kern="1200">
                          <a:solidFill>
                            <a:schemeClr val="dk1"/>
                          </a:solidFill>
                          <a:latin typeface="Arial"/>
                        </a:defRPr>
                      </a:lvl4pPr>
                      <a:lvl5pPr marL="1981139" algn="l" defTabSz="495285" rtl="0" eaLnBrk="1" latinLnBrk="0" hangingPunct="1">
                        <a:defRPr sz="1950" kern="1200">
                          <a:solidFill>
                            <a:schemeClr val="dk1"/>
                          </a:solidFill>
                          <a:latin typeface="Arial"/>
                        </a:defRPr>
                      </a:lvl5pPr>
                      <a:lvl6pPr marL="2476424" algn="l" defTabSz="495285" rtl="0" eaLnBrk="1" latinLnBrk="0" hangingPunct="1">
                        <a:defRPr sz="1950" kern="1200">
                          <a:solidFill>
                            <a:schemeClr val="dk1"/>
                          </a:solidFill>
                          <a:latin typeface="Arial"/>
                        </a:defRPr>
                      </a:lvl6pPr>
                      <a:lvl7pPr marL="2971709" algn="l" defTabSz="495285" rtl="0" eaLnBrk="1" latinLnBrk="0" hangingPunct="1">
                        <a:defRPr sz="1950" kern="1200">
                          <a:solidFill>
                            <a:schemeClr val="dk1"/>
                          </a:solidFill>
                          <a:latin typeface="Arial"/>
                        </a:defRPr>
                      </a:lvl7pPr>
                      <a:lvl8pPr marL="3466993" algn="l" defTabSz="495285" rtl="0" eaLnBrk="1" latinLnBrk="0" hangingPunct="1">
                        <a:defRPr sz="1950" kern="1200">
                          <a:solidFill>
                            <a:schemeClr val="dk1"/>
                          </a:solidFill>
                          <a:latin typeface="Arial"/>
                        </a:defRPr>
                      </a:lvl8pPr>
                      <a:lvl9pPr marL="3962278" algn="l" defTabSz="495285" rtl="0" eaLnBrk="1" latinLnBrk="0" hangingPunct="1">
                        <a:defRPr sz="1950" kern="1200">
                          <a:solidFill>
                            <a:schemeClr val="dk1"/>
                          </a:solidFill>
                          <a:latin typeface="Arial"/>
                        </a:defRPr>
                      </a:lvl9pPr>
                    </a:lstStyle>
                    <a:p>
                      <a:pPr algn="ctr"/>
                      <a:r>
                        <a:rPr lang="en-AU" sz="1200" dirty="0">
                          <a:solidFill>
                            <a:schemeClr val="tx1"/>
                          </a:solidFill>
                          <a:latin typeface="Calibri" panose="020F0502020204030204" pitchFamily="34" charset="0"/>
                          <a:cs typeface="Calibri" panose="020F0502020204030204" pitchFamily="34" charset="0"/>
                        </a:rPr>
                        <a:t>September 19 - 25</a:t>
                      </a:r>
                    </a:p>
                  </a:txBody>
                  <a:tcPr anchor="ctr">
                    <a:lnL w="12700" cmpd="sng">
                      <a:solidFill>
                        <a:srgbClr val="FFFFFF"/>
                      </a:solidFill>
                    </a:lnL>
                    <a:lnR w="12700" cap="flat" cmpd="sng" algn="ctr">
                      <a:solidFill>
                        <a:srgbClr val="FFFFFF"/>
                      </a:solidFill>
                      <a:prstDash val="solid"/>
                      <a:round/>
                      <a:headEnd type="none" w="med" len="med"/>
                      <a:tailEnd type="none" w="med" len="med"/>
                    </a:lnR>
                    <a:lnT w="38100" cmpd="sng">
                      <a:solidFill>
                        <a:srgbClr val="FFFFFF"/>
                      </a:solidFill>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0D9DE">
                        <a:alpha val="58824"/>
                      </a:srgbClr>
                    </a:solidFill>
                  </a:tcPr>
                </a:tc>
                <a:tc>
                  <a:txBody>
                    <a:bodyPr/>
                    <a:lstStyle/>
                    <a:p>
                      <a:pPr algn="ctr"/>
                      <a:r>
                        <a:rPr lang="en-AU" sz="1200" dirty="0">
                          <a:solidFill>
                            <a:schemeClr val="tx1"/>
                          </a:solidFill>
                          <a:latin typeface="Calibri" panose="020F0502020204030204" pitchFamily="34" charset="0"/>
                          <a:cs typeface="Calibri" panose="020F0502020204030204" pitchFamily="34" charset="0"/>
                        </a:rPr>
                        <a:t>September 19 - 27</a:t>
                      </a:r>
                    </a:p>
                  </a:txBody>
                  <a:tcPr anchor="ctr">
                    <a:lnL w="12700" cap="flat" cmpd="sng" algn="ctr">
                      <a:solidFill>
                        <a:srgbClr val="FFFFFF"/>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0D9DE">
                        <a:alpha val="58824"/>
                      </a:srgbClr>
                    </a:solidFill>
                  </a:tcPr>
                </a:tc>
                <a:extLst>
                  <a:ext uri="{0D108BD9-81ED-4DB2-BD59-A6C34878D82A}">
                    <a16:rowId xmlns:a16="http://schemas.microsoft.com/office/drawing/2014/main" val="10001"/>
                  </a:ext>
                </a:extLst>
              </a:tr>
              <a:tr h="319217">
                <a:tc>
                  <a:txBody>
                    <a:bodyPr/>
                    <a:lstStyle>
                      <a:lvl1pPr marL="0" algn="l" defTabSz="495285" rtl="0" eaLnBrk="1" latinLnBrk="0" hangingPunct="1">
                        <a:defRPr sz="1950" kern="1200">
                          <a:solidFill>
                            <a:schemeClr val="dk1"/>
                          </a:solidFill>
                          <a:latin typeface="Arial"/>
                        </a:defRPr>
                      </a:lvl1pPr>
                      <a:lvl2pPr marL="495285" algn="l" defTabSz="495285" rtl="0" eaLnBrk="1" latinLnBrk="0" hangingPunct="1">
                        <a:defRPr sz="1950" kern="1200">
                          <a:solidFill>
                            <a:schemeClr val="dk1"/>
                          </a:solidFill>
                          <a:latin typeface="Arial"/>
                        </a:defRPr>
                      </a:lvl2pPr>
                      <a:lvl3pPr marL="990570" algn="l" defTabSz="495285" rtl="0" eaLnBrk="1" latinLnBrk="0" hangingPunct="1">
                        <a:defRPr sz="1950" kern="1200">
                          <a:solidFill>
                            <a:schemeClr val="dk1"/>
                          </a:solidFill>
                          <a:latin typeface="Arial"/>
                        </a:defRPr>
                      </a:lvl3pPr>
                      <a:lvl4pPr marL="1485854" algn="l" defTabSz="495285" rtl="0" eaLnBrk="1" latinLnBrk="0" hangingPunct="1">
                        <a:defRPr sz="1950" kern="1200">
                          <a:solidFill>
                            <a:schemeClr val="dk1"/>
                          </a:solidFill>
                          <a:latin typeface="Arial"/>
                        </a:defRPr>
                      </a:lvl4pPr>
                      <a:lvl5pPr marL="1981139" algn="l" defTabSz="495285" rtl="0" eaLnBrk="1" latinLnBrk="0" hangingPunct="1">
                        <a:defRPr sz="1950" kern="1200">
                          <a:solidFill>
                            <a:schemeClr val="dk1"/>
                          </a:solidFill>
                          <a:latin typeface="Arial"/>
                        </a:defRPr>
                      </a:lvl5pPr>
                      <a:lvl6pPr marL="2476424" algn="l" defTabSz="495285" rtl="0" eaLnBrk="1" latinLnBrk="0" hangingPunct="1">
                        <a:defRPr sz="1950" kern="1200">
                          <a:solidFill>
                            <a:schemeClr val="dk1"/>
                          </a:solidFill>
                          <a:latin typeface="Arial"/>
                        </a:defRPr>
                      </a:lvl6pPr>
                      <a:lvl7pPr marL="2971709" algn="l" defTabSz="495285" rtl="0" eaLnBrk="1" latinLnBrk="0" hangingPunct="1">
                        <a:defRPr sz="1950" kern="1200">
                          <a:solidFill>
                            <a:schemeClr val="dk1"/>
                          </a:solidFill>
                          <a:latin typeface="Arial"/>
                        </a:defRPr>
                      </a:lvl7pPr>
                      <a:lvl8pPr marL="3466993" algn="l" defTabSz="495285" rtl="0" eaLnBrk="1" latinLnBrk="0" hangingPunct="1">
                        <a:defRPr sz="1950" kern="1200">
                          <a:solidFill>
                            <a:schemeClr val="dk1"/>
                          </a:solidFill>
                          <a:latin typeface="Arial"/>
                        </a:defRPr>
                      </a:lvl8pPr>
                      <a:lvl9pPr marL="3962278" algn="l" defTabSz="495285" rtl="0" eaLnBrk="1" latinLnBrk="0" hangingPunct="1">
                        <a:defRPr sz="1950" kern="1200">
                          <a:solidFill>
                            <a:schemeClr val="dk1"/>
                          </a:solidFill>
                          <a:latin typeface="Arial"/>
                        </a:defRPr>
                      </a:lvl9pPr>
                    </a:lstStyle>
                    <a:p>
                      <a:r>
                        <a:rPr lang="en-AU" sz="1200" b="1" dirty="0">
                          <a:solidFill>
                            <a:schemeClr val="tx1"/>
                          </a:solidFill>
                          <a:latin typeface="Calibri" panose="020F0502020204030204" pitchFamily="34" charset="0"/>
                          <a:cs typeface="Calibri" panose="020F0502020204030204" pitchFamily="34" charset="0"/>
                        </a:rPr>
                        <a:t>Responses</a:t>
                      </a:r>
                    </a:p>
                  </a:txBody>
                  <a:tcPr anchor="ctr">
                    <a:lnL w="12700" cap="flat" cmpd="sng" algn="ctr">
                      <a:no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solidFill>
                        <a:srgbClr val="FFFFFF"/>
                      </a:solidFill>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tx1">
                        <a:lumMod val="20000"/>
                        <a:lumOff val="80000"/>
                      </a:schemeClr>
                    </a:solidFill>
                  </a:tcPr>
                </a:tc>
                <a:tc>
                  <a:txBody>
                    <a:bodyPr/>
                    <a:lstStyle>
                      <a:lvl1pPr marL="0" algn="l" defTabSz="495285" rtl="0" eaLnBrk="1" latinLnBrk="0" hangingPunct="1">
                        <a:defRPr sz="1950" kern="1200">
                          <a:solidFill>
                            <a:schemeClr val="dk1"/>
                          </a:solidFill>
                          <a:latin typeface="Arial"/>
                        </a:defRPr>
                      </a:lvl1pPr>
                      <a:lvl2pPr marL="495285" algn="l" defTabSz="495285" rtl="0" eaLnBrk="1" latinLnBrk="0" hangingPunct="1">
                        <a:defRPr sz="1950" kern="1200">
                          <a:solidFill>
                            <a:schemeClr val="dk1"/>
                          </a:solidFill>
                          <a:latin typeface="Arial"/>
                        </a:defRPr>
                      </a:lvl2pPr>
                      <a:lvl3pPr marL="990570" algn="l" defTabSz="495285" rtl="0" eaLnBrk="1" latinLnBrk="0" hangingPunct="1">
                        <a:defRPr sz="1950" kern="1200">
                          <a:solidFill>
                            <a:schemeClr val="dk1"/>
                          </a:solidFill>
                          <a:latin typeface="Arial"/>
                        </a:defRPr>
                      </a:lvl3pPr>
                      <a:lvl4pPr marL="1485854" algn="l" defTabSz="495285" rtl="0" eaLnBrk="1" latinLnBrk="0" hangingPunct="1">
                        <a:defRPr sz="1950" kern="1200">
                          <a:solidFill>
                            <a:schemeClr val="dk1"/>
                          </a:solidFill>
                          <a:latin typeface="Arial"/>
                        </a:defRPr>
                      </a:lvl4pPr>
                      <a:lvl5pPr marL="1981139" algn="l" defTabSz="495285" rtl="0" eaLnBrk="1" latinLnBrk="0" hangingPunct="1">
                        <a:defRPr sz="1950" kern="1200">
                          <a:solidFill>
                            <a:schemeClr val="dk1"/>
                          </a:solidFill>
                          <a:latin typeface="Arial"/>
                        </a:defRPr>
                      </a:lvl5pPr>
                      <a:lvl6pPr marL="2476424" algn="l" defTabSz="495285" rtl="0" eaLnBrk="1" latinLnBrk="0" hangingPunct="1">
                        <a:defRPr sz="1950" kern="1200">
                          <a:solidFill>
                            <a:schemeClr val="dk1"/>
                          </a:solidFill>
                          <a:latin typeface="Arial"/>
                        </a:defRPr>
                      </a:lvl6pPr>
                      <a:lvl7pPr marL="2971709" algn="l" defTabSz="495285" rtl="0" eaLnBrk="1" latinLnBrk="0" hangingPunct="1">
                        <a:defRPr sz="1950" kern="1200">
                          <a:solidFill>
                            <a:schemeClr val="dk1"/>
                          </a:solidFill>
                          <a:latin typeface="Arial"/>
                        </a:defRPr>
                      </a:lvl7pPr>
                      <a:lvl8pPr marL="3466993" algn="l" defTabSz="495285" rtl="0" eaLnBrk="1" latinLnBrk="0" hangingPunct="1">
                        <a:defRPr sz="1950" kern="1200">
                          <a:solidFill>
                            <a:schemeClr val="dk1"/>
                          </a:solidFill>
                          <a:latin typeface="Arial"/>
                        </a:defRPr>
                      </a:lvl8pPr>
                      <a:lvl9pPr marL="3962278" algn="l" defTabSz="495285" rtl="0" eaLnBrk="1" latinLnBrk="0" hangingPunct="1">
                        <a:defRPr sz="1950" kern="1200">
                          <a:solidFill>
                            <a:schemeClr val="dk1"/>
                          </a:solidFill>
                          <a:latin typeface="Arial"/>
                        </a:defRPr>
                      </a:lvl9pPr>
                    </a:lstStyle>
                    <a:p>
                      <a:pPr algn="ctr"/>
                      <a:r>
                        <a:rPr lang="en-AU" sz="1200" b="0" dirty="0">
                          <a:solidFill>
                            <a:schemeClr val="tx1"/>
                          </a:solidFill>
                          <a:latin typeface="Calibri" panose="020F0502020204030204" pitchFamily="34" charset="0"/>
                          <a:cs typeface="Calibri" panose="020F0502020204030204" pitchFamily="34" charset="0"/>
                        </a:rPr>
                        <a:t>1,020</a:t>
                      </a:r>
                    </a:p>
                  </a:txBody>
                  <a:tcPr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solidFill>
                        <a:srgbClr val="FFFFFF"/>
                      </a:solidFill>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0D9DE">
                        <a:alpha val="58824"/>
                      </a:srgbClr>
                    </a:solidFill>
                  </a:tcPr>
                </a:tc>
                <a:tc>
                  <a:txBody>
                    <a:bodyPr/>
                    <a:lstStyle>
                      <a:lvl1pPr marL="0" algn="l" defTabSz="495285" rtl="0" eaLnBrk="1" latinLnBrk="0" hangingPunct="1">
                        <a:defRPr sz="1950" kern="1200">
                          <a:solidFill>
                            <a:schemeClr val="dk1"/>
                          </a:solidFill>
                          <a:latin typeface="Arial"/>
                        </a:defRPr>
                      </a:lvl1pPr>
                      <a:lvl2pPr marL="495285" algn="l" defTabSz="495285" rtl="0" eaLnBrk="1" latinLnBrk="0" hangingPunct="1">
                        <a:defRPr sz="1950" kern="1200">
                          <a:solidFill>
                            <a:schemeClr val="dk1"/>
                          </a:solidFill>
                          <a:latin typeface="Arial"/>
                        </a:defRPr>
                      </a:lvl2pPr>
                      <a:lvl3pPr marL="990570" algn="l" defTabSz="495285" rtl="0" eaLnBrk="1" latinLnBrk="0" hangingPunct="1">
                        <a:defRPr sz="1950" kern="1200">
                          <a:solidFill>
                            <a:schemeClr val="dk1"/>
                          </a:solidFill>
                          <a:latin typeface="Arial"/>
                        </a:defRPr>
                      </a:lvl3pPr>
                      <a:lvl4pPr marL="1485854" algn="l" defTabSz="495285" rtl="0" eaLnBrk="1" latinLnBrk="0" hangingPunct="1">
                        <a:defRPr sz="1950" kern="1200">
                          <a:solidFill>
                            <a:schemeClr val="dk1"/>
                          </a:solidFill>
                          <a:latin typeface="Arial"/>
                        </a:defRPr>
                      </a:lvl4pPr>
                      <a:lvl5pPr marL="1981139" algn="l" defTabSz="495285" rtl="0" eaLnBrk="1" latinLnBrk="0" hangingPunct="1">
                        <a:defRPr sz="1950" kern="1200">
                          <a:solidFill>
                            <a:schemeClr val="dk1"/>
                          </a:solidFill>
                          <a:latin typeface="Arial"/>
                        </a:defRPr>
                      </a:lvl5pPr>
                      <a:lvl6pPr marL="2476424" algn="l" defTabSz="495285" rtl="0" eaLnBrk="1" latinLnBrk="0" hangingPunct="1">
                        <a:defRPr sz="1950" kern="1200">
                          <a:solidFill>
                            <a:schemeClr val="dk1"/>
                          </a:solidFill>
                          <a:latin typeface="Arial"/>
                        </a:defRPr>
                      </a:lvl6pPr>
                      <a:lvl7pPr marL="2971709" algn="l" defTabSz="495285" rtl="0" eaLnBrk="1" latinLnBrk="0" hangingPunct="1">
                        <a:defRPr sz="1950" kern="1200">
                          <a:solidFill>
                            <a:schemeClr val="dk1"/>
                          </a:solidFill>
                          <a:latin typeface="Arial"/>
                        </a:defRPr>
                      </a:lvl7pPr>
                      <a:lvl8pPr marL="3466993" algn="l" defTabSz="495285" rtl="0" eaLnBrk="1" latinLnBrk="0" hangingPunct="1">
                        <a:defRPr sz="1950" kern="1200">
                          <a:solidFill>
                            <a:schemeClr val="dk1"/>
                          </a:solidFill>
                          <a:latin typeface="Arial"/>
                        </a:defRPr>
                      </a:lvl8pPr>
                      <a:lvl9pPr marL="3962278" algn="l" defTabSz="495285" rtl="0" eaLnBrk="1" latinLnBrk="0" hangingPunct="1">
                        <a:defRPr sz="1950" kern="1200">
                          <a:solidFill>
                            <a:schemeClr val="dk1"/>
                          </a:solidFill>
                          <a:latin typeface="Arial"/>
                        </a:defRPr>
                      </a:lvl9pPr>
                    </a:lstStyle>
                    <a:p>
                      <a:pPr algn="ctr"/>
                      <a:r>
                        <a:rPr lang="en-AU" sz="1200" b="0" dirty="0">
                          <a:solidFill>
                            <a:schemeClr val="tx1"/>
                          </a:solidFill>
                          <a:latin typeface="Calibri" panose="020F0502020204030204" pitchFamily="34" charset="0"/>
                          <a:cs typeface="Calibri" panose="020F0502020204030204" pitchFamily="34" charset="0"/>
                        </a:rPr>
                        <a:t>5,694</a:t>
                      </a:r>
                    </a:p>
                  </a:txBody>
                  <a:tcPr anchor="ctr">
                    <a:lnL w="12700" cap="flat" cmpd="sng" algn="ctr">
                      <a:solidFill>
                        <a:srgbClr val="FFFFFF"/>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0D9DE">
                        <a:alpha val="58824"/>
                      </a:srgbClr>
                    </a:solidFill>
                  </a:tcPr>
                </a:tc>
                <a:extLst>
                  <a:ext uri="{0D108BD9-81ED-4DB2-BD59-A6C34878D82A}">
                    <a16:rowId xmlns:a16="http://schemas.microsoft.com/office/drawing/2014/main" val="10003"/>
                  </a:ext>
                </a:extLst>
              </a:tr>
              <a:tr h="319217">
                <a:tc>
                  <a:txBody>
                    <a:bodyPr/>
                    <a:lstStyle>
                      <a:lvl1pPr marL="0" algn="l" defTabSz="495285" rtl="0" eaLnBrk="1" latinLnBrk="0" hangingPunct="1">
                        <a:defRPr sz="1950" kern="1200">
                          <a:solidFill>
                            <a:schemeClr val="dk1"/>
                          </a:solidFill>
                          <a:latin typeface="Arial"/>
                        </a:defRPr>
                      </a:lvl1pPr>
                      <a:lvl2pPr marL="495285" algn="l" defTabSz="495285" rtl="0" eaLnBrk="1" latinLnBrk="0" hangingPunct="1">
                        <a:defRPr sz="1950" kern="1200">
                          <a:solidFill>
                            <a:schemeClr val="dk1"/>
                          </a:solidFill>
                          <a:latin typeface="Arial"/>
                        </a:defRPr>
                      </a:lvl2pPr>
                      <a:lvl3pPr marL="990570" algn="l" defTabSz="495285" rtl="0" eaLnBrk="1" latinLnBrk="0" hangingPunct="1">
                        <a:defRPr sz="1950" kern="1200">
                          <a:solidFill>
                            <a:schemeClr val="dk1"/>
                          </a:solidFill>
                          <a:latin typeface="Arial"/>
                        </a:defRPr>
                      </a:lvl3pPr>
                      <a:lvl4pPr marL="1485854" algn="l" defTabSz="495285" rtl="0" eaLnBrk="1" latinLnBrk="0" hangingPunct="1">
                        <a:defRPr sz="1950" kern="1200">
                          <a:solidFill>
                            <a:schemeClr val="dk1"/>
                          </a:solidFill>
                          <a:latin typeface="Arial"/>
                        </a:defRPr>
                      </a:lvl4pPr>
                      <a:lvl5pPr marL="1981139" algn="l" defTabSz="495285" rtl="0" eaLnBrk="1" latinLnBrk="0" hangingPunct="1">
                        <a:defRPr sz="1950" kern="1200">
                          <a:solidFill>
                            <a:schemeClr val="dk1"/>
                          </a:solidFill>
                          <a:latin typeface="Arial"/>
                        </a:defRPr>
                      </a:lvl5pPr>
                      <a:lvl6pPr marL="2476424" algn="l" defTabSz="495285" rtl="0" eaLnBrk="1" latinLnBrk="0" hangingPunct="1">
                        <a:defRPr sz="1950" kern="1200">
                          <a:solidFill>
                            <a:schemeClr val="dk1"/>
                          </a:solidFill>
                          <a:latin typeface="Arial"/>
                        </a:defRPr>
                      </a:lvl6pPr>
                      <a:lvl7pPr marL="2971709" algn="l" defTabSz="495285" rtl="0" eaLnBrk="1" latinLnBrk="0" hangingPunct="1">
                        <a:defRPr sz="1950" kern="1200">
                          <a:solidFill>
                            <a:schemeClr val="dk1"/>
                          </a:solidFill>
                          <a:latin typeface="Arial"/>
                        </a:defRPr>
                      </a:lvl7pPr>
                      <a:lvl8pPr marL="3466993" algn="l" defTabSz="495285" rtl="0" eaLnBrk="1" latinLnBrk="0" hangingPunct="1">
                        <a:defRPr sz="1950" kern="1200">
                          <a:solidFill>
                            <a:schemeClr val="dk1"/>
                          </a:solidFill>
                          <a:latin typeface="Arial"/>
                        </a:defRPr>
                      </a:lvl8pPr>
                      <a:lvl9pPr marL="3962278" algn="l" defTabSz="495285" rtl="0" eaLnBrk="1" latinLnBrk="0" hangingPunct="1">
                        <a:defRPr sz="1950" kern="1200">
                          <a:solidFill>
                            <a:schemeClr val="dk1"/>
                          </a:solidFill>
                          <a:latin typeface="Arial"/>
                        </a:defRPr>
                      </a:lvl9pPr>
                    </a:lstStyle>
                    <a:p>
                      <a:r>
                        <a:rPr lang="en-AU" sz="1200" b="1" dirty="0">
                          <a:solidFill>
                            <a:schemeClr val="tx1"/>
                          </a:solidFill>
                          <a:latin typeface="Calibri" panose="020F0502020204030204" pitchFamily="34" charset="0"/>
                          <a:cs typeface="Calibri" panose="020F0502020204030204" pitchFamily="34" charset="0"/>
                        </a:rPr>
                        <a:t>Email invitations</a:t>
                      </a:r>
                      <a:r>
                        <a:rPr lang="en-AU" sz="1200" b="1" baseline="0" dirty="0">
                          <a:solidFill>
                            <a:schemeClr val="tx1"/>
                          </a:solidFill>
                          <a:latin typeface="Calibri" panose="020F0502020204030204" pitchFamily="34" charset="0"/>
                          <a:cs typeface="Calibri" panose="020F0502020204030204" pitchFamily="34" charset="0"/>
                        </a:rPr>
                        <a:t> sent</a:t>
                      </a:r>
                      <a:endParaRPr lang="en-AU" sz="1200" b="1" dirty="0">
                        <a:solidFill>
                          <a:schemeClr val="tx1"/>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mpd="sng">
                      <a:solidFill>
                        <a:srgbClr val="FFFFFF"/>
                      </a:solidFill>
                    </a:lnR>
                    <a:lnT w="12700" cap="flat" cmpd="sng" algn="ctr">
                      <a:solidFill>
                        <a:srgbClr val="FFFFFF"/>
                      </a:solidFill>
                      <a:prstDash val="solid"/>
                      <a:round/>
                      <a:headEnd type="none" w="med" len="med"/>
                      <a:tailEnd type="none" w="med" len="med"/>
                    </a:lnT>
                    <a:lnB w="12700" cmpd="sng">
                      <a:solidFill>
                        <a:srgbClr val="FFFFFF"/>
                      </a:solidFill>
                    </a:lnB>
                    <a:lnTlToBr w="12700" cmpd="sng">
                      <a:noFill/>
                      <a:prstDash val="solid"/>
                    </a:lnTlToBr>
                    <a:lnBlToTr w="12700" cmpd="sng">
                      <a:noFill/>
                      <a:prstDash val="solid"/>
                    </a:lnBlToTr>
                    <a:solidFill>
                      <a:schemeClr val="tx1">
                        <a:lumMod val="20000"/>
                        <a:lumOff val="80000"/>
                      </a:schemeClr>
                    </a:solidFill>
                  </a:tcPr>
                </a:tc>
                <a:tc>
                  <a:txBody>
                    <a:bodyPr/>
                    <a:lstStyle>
                      <a:lvl1pPr marL="0" algn="l" defTabSz="495285" rtl="0" eaLnBrk="1" latinLnBrk="0" hangingPunct="1">
                        <a:defRPr sz="1950" kern="1200">
                          <a:solidFill>
                            <a:schemeClr val="dk1"/>
                          </a:solidFill>
                          <a:latin typeface="Arial"/>
                        </a:defRPr>
                      </a:lvl1pPr>
                      <a:lvl2pPr marL="495285" algn="l" defTabSz="495285" rtl="0" eaLnBrk="1" latinLnBrk="0" hangingPunct="1">
                        <a:defRPr sz="1950" kern="1200">
                          <a:solidFill>
                            <a:schemeClr val="dk1"/>
                          </a:solidFill>
                          <a:latin typeface="Arial"/>
                        </a:defRPr>
                      </a:lvl2pPr>
                      <a:lvl3pPr marL="990570" algn="l" defTabSz="495285" rtl="0" eaLnBrk="1" latinLnBrk="0" hangingPunct="1">
                        <a:defRPr sz="1950" kern="1200">
                          <a:solidFill>
                            <a:schemeClr val="dk1"/>
                          </a:solidFill>
                          <a:latin typeface="Arial"/>
                        </a:defRPr>
                      </a:lvl3pPr>
                      <a:lvl4pPr marL="1485854" algn="l" defTabSz="495285" rtl="0" eaLnBrk="1" latinLnBrk="0" hangingPunct="1">
                        <a:defRPr sz="1950" kern="1200">
                          <a:solidFill>
                            <a:schemeClr val="dk1"/>
                          </a:solidFill>
                          <a:latin typeface="Arial"/>
                        </a:defRPr>
                      </a:lvl4pPr>
                      <a:lvl5pPr marL="1981139" algn="l" defTabSz="495285" rtl="0" eaLnBrk="1" latinLnBrk="0" hangingPunct="1">
                        <a:defRPr sz="1950" kern="1200">
                          <a:solidFill>
                            <a:schemeClr val="dk1"/>
                          </a:solidFill>
                          <a:latin typeface="Arial"/>
                        </a:defRPr>
                      </a:lvl5pPr>
                      <a:lvl6pPr marL="2476424" algn="l" defTabSz="495285" rtl="0" eaLnBrk="1" latinLnBrk="0" hangingPunct="1">
                        <a:defRPr sz="1950" kern="1200">
                          <a:solidFill>
                            <a:schemeClr val="dk1"/>
                          </a:solidFill>
                          <a:latin typeface="Arial"/>
                        </a:defRPr>
                      </a:lvl6pPr>
                      <a:lvl7pPr marL="2971709" algn="l" defTabSz="495285" rtl="0" eaLnBrk="1" latinLnBrk="0" hangingPunct="1">
                        <a:defRPr sz="1950" kern="1200">
                          <a:solidFill>
                            <a:schemeClr val="dk1"/>
                          </a:solidFill>
                          <a:latin typeface="Arial"/>
                        </a:defRPr>
                      </a:lvl7pPr>
                      <a:lvl8pPr marL="3466993" algn="l" defTabSz="495285" rtl="0" eaLnBrk="1" latinLnBrk="0" hangingPunct="1">
                        <a:defRPr sz="1950" kern="1200">
                          <a:solidFill>
                            <a:schemeClr val="dk1"/>
                          </a:solidFill>
                          <a:latin typeface="Arial"/>
                        </a:defRPr>
                      </a:lvl8pPr>
                      <a:lvl9pPr marL="3962278" algn="l" defTabSz="495285" rtl="0" eaLnBrk="1" latinLnBrk="0" hangingPunct="1">
                        <a:defRPr sz="1950" kern="1200">
                          <a:solidFill>
                            <a:schemeClr val="dk1"/>
                          </a:solidFill>
                          <a:latin typeface="Arial"/>
                        </a:defRPr>
                      </a:lvl9pPr>
                    </a:lstStyle>
                    <a:p>
                      <a:pPr algn="ctr"/>
                      <a:r>
                        <a:rPr lang="en-AU" sz="1200" dirty="0">
                          <a:solidFill>
                            <a:schemeClr val="tx1"/>
                          </a:solidFill>
                          <a:latin typeface="Calibri" panose="020F0502020204030204" pitchFamily="34" charset="0"/>
                          <a:cs typeface="Calibri" panose="020F0502020204030204" pitchFamily="34" charset="0"/>
                        </a:rPr>
                        <a:t>na</a:t>
                      </a:r>
                    </a:p>
                  </a:txBody>
                  <a:tcPr anchor="ctr">
                    <a:lnL w="12700" cmpd="sng">
                      <a:solidFill>
                        <a:srgbClr val="FFFFFF"/>
                      </a:solidFill>
                    </a:lnL>
                    <a:lnR w="12700" cmpd="sng">
                      <a:solidFill>
                        <a:srgbClr val="FFFFFF"/>
                      </a:solidFill>
                    </a:lnR>
                    <a:lnT w="12700" cap="flat" cmpd="sng" algn="ctr">
                      <a:solidFill>
                        <a:srgbClr val="FFFFFF"/>
                      </a:solidFill>
                      <a:prstDash val="solid"/>
                      <a:round/>
                      <a:headEnd type="none" w="med" len="med"/>
                      <a:tailEnd type="none" w="med" len="med"/>
                    </a:lnT>
                    <a:lnB w="12700" cmpd="sng">
                      <a:solidFill>
                        <a:srgbClr val="FFFFFF"/>
                      </a:solidFill>
                    </a:lnB>
                    <a:lnTlToBr w="12700" cmpd="sng">
                      <a:noFill/>
                      <a:prstDash val="solid"/>
                    </a:lnTlToBr>
                    <a:lnBlToTr w="12700" cmpd="sng">
                      <a:noFill/>
                      <a:prstDash val="solid"/>
                    </a:lnBlToTr>
                    <a:solidFill>
                      <a:srgbClr val="D0D9DE">
                        <a:alpha val="58824"/>
                      </a:srgbClr>
                    </a:solidFill>
                  </a:tcPr>
                </a:tc>
                <a:tc>
                  <a:txBody>
                    <a:bodyPr/>
                    <a:lstStyle>
                      <a:lvl1pPr marL="0" algn="l" defTabSz="495285" rtl="0" eaLnBrk="1" latinLnBrk="0" hangingPunct="1">
                        <a:defRPr sz="1950" kern="1200">
                          <a:solidFill>
                            <a:schemeClr val="dk1"/>
                          </a:solidFill>
                          <a:latin typeface="Arial"/>
                        </a:defRPr>
                      </a:lvl1pPr>
                      <a:lvl2pPr marL="495285" algn="l" defTabSz="495285" rtl="0" eaLnBrk="1" latinLnBrk="0" hangingPunct="1">
                        <a:defRPr sz="1950" kern="1200">
                          <a:solidFill>
                            <a:schemeClr val="dk1"/>
                          </a:solidFill>
                          <a:latin typeface="Arial"/>
                        </a:defRPr>
                      </a:lvl2pPr>
                      <a:lvl3pPr marL="990570" algn="l" defTabSz="495285" rtl="0" eaLnBrk="1" latinLnBrk="0" hangingPunct="1">
                        <a:defRPr sz="1950" kern="1200">
                          <a:solidFill>
                            <a:schemeClr val="dk1"/>
                          </a:solidFill>
                          <a:latin typeface="Arial"/>
                        </a:defRPr>
                      </a:lvl3pPr>
                      <a:lvl4pPr marL="1485854" algn="l" defTabSz="495285" rtl="0" eaLnBrk="1" latinLnBrk="0" hangingPunct="1">
                        <a:defRPr sz="1950" kern="1200">
                          <a:solidFill>
                            <a:schemeClr val="dk1"/>
                          </a:solidFill>
                          <a:latin typeface="Arial"/>
                        </a:defRPr>
                      </a:lvl4pPr>
                      <a:lvl5pPr marL="1981139" algn="l" defTabSz="495285" rtl="0" eaLnBrk="1" latinLnBrk="0" hangingPunct="1">
                        <a:defRPr sz="1950" kern="1200">
                          <a:solidFill>
                            <a:schemeClr val="dk1"/>
                          </a:solidFill>
                          <a:latin typeface="Arial"/>
                        </a:defRPr>
                      </a:lvl5pPr>
                      <a:lvl6pPr marL="2476424" algn="l" defTabSz="495285" rtl="0" eaLnBrk="1" latinLnBrk="0" hangingPunct="1">
                        <a:defRPr sz="1950" kern="1200">
                          <a:solidFill>
                            <a:schemeClr val="dk1"/>
                          </a:solidFill>
                          <a:latin typeface="Arial"/>
                        </a:defRPr>
                      </a:lvl6pPr>
                      <a:lvl7pPr marL="2971709" algn="l" defTabSz="495285" rtl="0" eaLnBrk="1" latinLnBrk="0" hangingPunct="1">
                        <a:defRPr sz="1950" kern="1200">
                          <a:solidFill>
                            <a:schemeClr val="dk1"/>
                          </a:solidFill>
                          <a:latin typeface="Arial"/>
                        </a:defRPr>
                      </a:lvl7pPr>
                      <a:lvl8pPr marL="3466993" algn="l" defTabSz="495285" rtl="0" eaLnBrk="1" latinLnBrk="0" hangingPunct="1">
                        <a:defRPr sz="1950" kern="1200">
                          <a:solidFill>
                            <a:schemeClr val="dk1"/>
                          </a:solidFill>
                          <a:latin typeface="Arial"/>
                        </a:defRPr>
                      </a:lvl8pPr>
                      <a:lvl9pPr marL="3962278" algn="l" defTabSz="495285" rtl="0" eaLnBrk="1" latinLnBrk="0" hangingPunct="1">
                        <a:defRPr sz="1950" kern="1200">
                          <a:solidFill>
                            <a:schemeClr val="dk1"/>
                          </a:solidFill>
                          <a:latin typeface="Arial"/>
                        </a:defRPr>
                      </a:lvl9pPr>
                    </a:lstStyle>
                    <a:p>
                      <a:pPr algn="ctr"/>
                      <a:r>
                        <a:rPr lang="en-AU" sz="1200" dirty="0">
                          <a:solidFill>
                            <a:schemeClr val="tx1"/>
                          </a:solidFill>
                          <a:latin typeface="Calibri" panose="020F0502020204030204" pitchFamily="34" charset="0"/>
                          <a:cs typeface="Calibri" panose="020F0502020204030204" pitchFamily="34" charset="0"/>
                        </a:rPr>
                        <a:t>100,257</a:t>
                      </a:r>
                    </a:p>
                  </a:txBody>
                  <a:tcPr anchor="ctr">
                    <a:lnL w="12700" cmpd="sng">
                      <a:solidFill>
                        <a:srgbClr val="FFFFFF"/>
                      </a:solidFill>
                    </a:lnL>
                    <a:lnR w="12700" cap="flat" cmpd="sng" algn="ctr">
                      <a:noFill/>
                      <a:prstDash val="solid"/>
                      <a:round/>
                      <a:headEnd type="none" w="med" len="med"/>
                      <a:tailEnd type="none" w="med" len="med"/>
                    </a:lnR>
                    <a:lnT w="12700" cap="flat" cmpd="sng" algn="ctr">
                      <a:solidFill>
                        <a:srgbClr val="FFFFFF"/>
                      </a:solidFill>
                      <a:prstDash val="solid"/>
                      <a:round/>
                      <a:headEnd type="none" w="med" len="med"/>
                      <a:tailEnd type="none" w="med" len="med"/>
                    </a:lnT>
                    <a:lnB w="12700" cmpd="sng">
                      <a:solidFill>
                        <a:srgbClr val="FFFFFF"/>
                      </a:solidFill>
                    </a:lnB>
                    <a:lnTlToBr w="12700" cmpd="sng">
                      <a:noFill/>
                      <a:prstDash val="solid"/>
                    </a:lnTlToBr>
                    <a:lnBlToTr w="12700" cmpd="sng">
                      <a:noFill/>
                      <a:prstDash val="solid"/>
                    </a:lnBlToTr>
                    <a:solidFill>
                      <a:srgbClr val="D0D9DE">
                        <a:alpha val="58824"/>
                      </a:srgbClr>
                    </a:solidFill>
                  </a:tcPr>
                </a:tc>
                <a:extLst>
                  <a:ext uri="{0D108BD9-81ED-4DB2-BD59-A6C34878D82A}">
                    <a16:rowId xmlns:a16="http://schemas.microsoft.com/office/drawing/2014/main" val="10002"/>
                  </a:ext>
                </a:extLst>
              </a:tr>
              <a:tr h="337982">
                <a:tc>
                  <a:txBody>
                    <a:bodyPr/>
                    <a:lstStyle>
                      <a:lvl1pPr marL="0" algn="l" defTabSz="495285" rtl="0" eaLnBrk="1" latinLnBrk="0" hangingPunct="1">
                        <a:defRPr sz="1950" kern="1200">
                          <a:solidFill>
                            <a:schemeClr val="dk1"/>
                          </a:solidFill>
                          <a:latin typeface="Arial"/>
                        </a:defRPr>
                      </a:lvl1pPr>
                      <a:lvl2pPr marL="495285" algn="l" defTabSz="495285" rtl="0" eaLnBrk="1" latinLnBrk="0" hangingPunct="1">
                        <a:defRPr sz="1950" kern="1200">
                          <a:solidFill>
                            <a:schemeClr val="dk1"/>
                          </a:solidFill>
                          <a:latin typeface="Arial"/>
                        </a:defRPr>
                      </a:lvl2pPr>
                      <a:lvl3pPr marL="990570" algn="l" defTabSz="495285" rtl="0" eaLnBrk="1" latinLnBrk="0" hangingPunct="1">
                        <a:defRPr sz="1950" kern="1200">
                          <a:solidFill>
                            <a:schemeClr val="dk1"/>
                          </a:solidFill>
                          <a:latin typeface="Arial"/>
                        </a:defRPr>
                      </a:lvl3pPr>
                      <a:lvl4pPr marL="1485854" algn="l" defTabSz="495285" rtl="0" eaLnBrk="1" latinLnBrk="0" hangingPunct="1">
                        <a:defRPr sz="1950" kern="1200">
                          <a:solidFill>
                            <a:schemeClr val="dk1"/>
                          </a:solidFill>
                          <a:latin typeface="Arial"/>
                        </a:defRPr>
                      </a:lvl4pPr>
                      <a:lvl5pPr marL="1981139" algn="l" defTabSz="495285" rtl="0" eaLnBrk="1" latinLnBrk="0" hangingPunct="1">
                        <a:defRPr sz="1950" kern="1200">
                          <a:solidFill>
                            <a:schemeClr val="dk1"/>
                          </a:solidFill>
                          <a:latin typeface="Arial"/>
                        </a:defRPr>
                      </a:lvl5pPr>
                      <a:lvl6pPr marL="2476424" algn="l" defTabSz="495285" rtl="0" eaLnBrk="1" latinLnBrk="0" hangingPunct="1">
                        <a:defRPr sz="1950" kern="1200">
                          <a:solidFill>
                            <a:schemeClr val="dk1"/>
                          </a:solidFill>
                          <a:latin typeface="Arial"/>
                        </a:defRPr>
                      </a:lvl6pPr>
                      <a:lvl7pPr marL="2971709" algn="l" defTabSz="495285" rtl="0" eaLnBrk="1" latinLnBrk="0" hangingPunct="1">
                        <a:defRPr sz="1950" kern="1200">
                          <a:solidFill>
                            <a:schemeClr val="dk1"/>
                          </a:solidFill>
                          <a:latin typeface="Arial"/>
                        </a:defRPr>
                      </a:lvl7pPr>
                      <a:lvl8pPr marL="3466993" algn="l" defTabSz="495285" rtl="0" eaLnBrk="1" latinLnBrk="0" hangingPunct="1">
                        <a:defRPr sz="1950" kern="1200">
                          <a:solidFill>
                            <a:schemeClr val="dk1"/>
                          </a:solidFill>
                          <a:latin typeface="Arial"/>
                        </a:defRPr>
                      </a:lvl8pPr>
                      <a:lvl9pPr marL="3962278" algn="l" defTabSz="495285" rtl="0" eaLnBrk="1" latinLnBrk="0" hangingPunct="1">
                        <a:defRPr sz="1950" kern="1200">
                          <a:solidFill>
                            <a:schemeClr val="dk1"/>
                          </a:solidFill>
                          <a:latin typeface="Arial"/>
                        </a:defRPr>
                      </a:lvl9pPr>
                    </a:lstStyle>
                    <a:p>
                      <a:r>
                        <a:rPr lang="en-AU" sz="1200" b="1" dirty="0">
                          <a:solidFill>
                            <a:schemeClr val="tx1"/>
                          </a:solidFill>
                          <a:latin typeface="Calibri" panose="020F0502020204030204" pitchFamily="34" charset="0"/>
                          <a:cs typeface="Calibri" panose="020F0502020204030204" pitchFamily="34" charset="0"/>
                        </a:rPr>
                        <a:t>Response rate</a:t>
                      </a:r>
                    </a:p>
                  </a:txBody>
                  <a:tcPr anchor="ctr">
                    <a:lnL w="12700" cap="flat" cmpd="sng" algn="ctr">
                      <a:no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20000"/>
                        <a:lumOff val="80000"/>
                      </a:schemeClr>
                    </a:solidFill>
                  </a:tcPr>
                </a:tc>
                <a:tc>
                  <a:txBody>
                    <a:bodyPr/>
                    <a:lstStyle>
                      <a:lvl1pPr marL="0" algn="l" defTabSz="495285" rtl="0" eaLnBrk="1" latinLnBrk="0" hangingPunct="1">
                        <a:defRPr sz="1950" kern="1200">
                          <a:solidFill>
                            <a:schemeClr val="dk1"/>
                          </a:solidFill>
                          <a:latin typeface="Arial"/>
                        </a:defRPr>
                      </a:lvl1pPr>
                      <a:lvl2pPr marL="495285" algn="l" defTabSz="495285" rtl="0" eaLnBrk="1" latinLnBrk="0" hangingPunct="1">
                        <a:defRPr sz="1950" kern="1200">
                          <a:solidFill>
                            <a:schemeClr val="dk1"/>
                          </a:solidFill>
                          <a:latin typeface="Arial"/>
                        </a:defRPr>
                      </a:lvl2pPr>
                      <a:lvl3pPr marL="990570" algn="l" defTabSz="495285" rtl="0" eaLnBrk="1" latinLnBrk="0" hangingPunct="1">
                        <a:defRPr sz="1950" kern="1200">
                          <a:solidFill>
                            <a:schemeClr val="dk1"/>
                          </a:solidFill>
                          <a:latin typeface="Arial"/>
                        </a:defRPr>
                      </a:lvl3pPr>
                      <a:lvl4pPr marL="1485854" algn="l" defTabSz="495285" rtl="0" eaLnBrk="1" latinLnBrk="0" hangingPunct="1">
                        <a:defRPr sz="1950" kern="1200">
                          <a:solidFill>
                            <a:schemeClr val="dk1"/>
                          </a:solidFill>
                          <a:latin typeface="Arial"/>
                        </a:defRPr>
                      </a:lvl4pPr>
                      <a:lvl5pPr marL="1981139" algn="l" defTabSz="495285" rtl="0" eaLnBrk="1" latinLnBrk="0" hangingPunct="1">
                        <a:defRPr sz="1950" kern="1200">
                          <a:solidFill>
                            <a:schemeClr val="dk1"/>
                          </a:solidFill>
                          <a:latin typeface="Arial"/>
                        </a:defRPr>
                      </a:lvl5pPr>
                      <a:lvl6pPr marL="2476424" algn="l" defTabSz="495285" rtl="0" eaLnBrk="1" latinLnBrk="0" hangingPunct="1">
                        <a:defRPr sz="1950" kern="1200">
                          <a:solidFill>
                            <a:schemeClr val="dk1"/>
                          </a:solidFill>
                          <a:latin typeface="Arial"/>
                        </a:defRPr>
                      </a:lvl6pPr>
                      <a:lvl7pPr marL="2971709" algn="l" defTabSz="495285" rtl="0" eaLnBrk="1" latinLnBrk="0" hangingPunct="1">
                        <a:defRPr sz="1950" kern="1200">
                          <a:solidFill>
                            <a:schemeClr val="dk1"/>
                          </a:solidFill>
                          <a:latin typeface="Arial"/>
                        </a:defRPr>
                      </a:lvl7pPr>
                      <a:lvl8pPr marL="3466993" algn="l" defTabSz="495285" rtl="0" eaLnBrk="1" latinLnBrk="0" hangingPunct="1">
                        <a:defRPr sz="1950" kern="1200">
                          <a:solidFill>
                            <a:schemeClr val="dk1"/>
                          </a:solidFill>
                          <a:latin typeface="Arial"/>
                        </a:defRPr>
                      </a:lvl8pPr>
                      <a:lvl9pPr marL="3962278" algn="l" defTabSz="495285" rtl="0" eaLnBrk="1" latinLnBrk="0" hangingPunct="1">
                        <a:defRPr sz="1950" kern="1200">
                          <a:solidFill>
                            <a:schemeClr val="dk1"/>
                          </a:solidFill>
                          <a:latin typeface="Arial"/>
                        </a:defRPr>
                      </a:lvl9pPr>
                    </a:lstStyle>
                    <a:p>
                      <a:pPr algn="ctr"/>
                      <a:r>
                        <a:rPr lang="en-AU" sz="1200" dirty="0">
                          <a:solidFill>
                            <a:schemeClr val="tx1"/>
                          </a:solidFill>
                          <a:latin typeface="Calibri" panose="020F0502020204030204" pitchFamily="34" charset="0"/>
                          <a:cs typeface="Calibri" panose="020F0502020204030204" pitchFamily="34" charset="0"/>
                        </a:rPr>
                        <a:t>na</a:t>
                      </a:r>
                    </a:p>
                  </a:txBody>
                  <a:tcPr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9DE">
                        <a:alpha val="58824"/>
                      </a:srgbClr>
                    </a:solidFill>
                  </a:tcPr>
                </a:tc>
                <a:tc>
                  <a:txBody>
                    <a:bodyPr/>
                    <a:lstStyle>
                      <a:lvl1pPr marL="0" algn="l" defTabSz="495285" rtl="0" eaLnBrk="1" latinLnBrk="0" hangingPunct="1">
                        <a:defRPr sz="1950" kern="1200">
                          <a:solidFill>
                            <a:schemeClr val="dk1"/>
                          </a:solidFill>
                          <a:latin typeface="Arial"/>
                        </a:defRPr>
                      </a:lvl1pPr>
                      <a:lvl2pPr marL="495285" algn="l" defTabSz="495285" rtl="0" eaLnBrk="1" latinLnBrk="0" hangingPunct="1">
                        <a:defRPr sz="1950" kern="1200">
                          <a:solidFill>
                            <a:schemeClr val="dk1"/>
                          </a:solidFill>
                          <a:latin typeface="Arial"/>
                        </a:defRPr>
                      </a:lvl2pPr>
                      <a:lvl3pPr marL="990570" algn="l" defTabSz="495285" rtl="0" eaLnBrk="1" latinLnBrk="0" hangingPunct="1">
                        <a:defRPr sz="1950" kern="1200">
                          <a:solidFill>
                            <a:schemeClr val="dk1"/>
                          </a:solidFill>
                          <a:latin typeface="Arial"/>
                        </a:defRPr>
                      </a:lvl3pPr>
                      <a:lvl4pPr marL="1485854" algn="l" defTabSz="495285" rtl="0" eaLnBrk="1" latinLnBrk="0" hangingPunct="1">
                        <a:defRPr sz="1950" kern="1200">
                          <a:solidFill>
                            <a:schemeClr val="dk1"/>
                          </a:solidFill>
                          <a:latin typeface="Arial"/>
                        </a:defRPr>
                      </a:lvl4pPr>
                      <a:lvl5pPr marL="1981139" algn="l" defTabSz="495285" rtl="0" eaLnBrk="1" latinLnBrk="0" hangingPunct="1">
                        <a:defRPr sz="1950" kern="1200">
                          <a:solidFill>
                            <a:schemeClr val="dk1"/>
                          </a:solidFill>
                          <a:latin typeface="Arial"/>
                        </a:defRPr>
                      </a:lvl5pPr>
                      <a:lvl6pPr marL="2476424" algn="l" defTabSz="495285" rtl="0" eaLnBrk="1" latinLnBrk="0" hangingPunct="1">
                        <a:defRPr sz="1950" kern="1200">
                          <a:solidFill>
                            <a:schemeClr val="dk1"/>
                          </a:solidFill>
                          <a:latin typeface="Arial"/>
                        </a:defRPr>
                      </a:lvl6pPr>
                      <a:lvl7pPr marL="2971709" algn="l" defTabSz="495285" rtl="0" eaLnBrk="1" latinLnBrk="0" hangingPunct="1">
                        <a:defRPr sz="1950" kern="1200">
                          <a:solidFill>
                            <a:schemeClr val="dk1"/>
                          </a:solidFill>
                          <a:latin typeface="Arial"/>
                        </a:defRPr>
                      </a:lvl7pPr>
                      <a:lvl8pPr marL="3466993" algn="l" defTabSz="495285" rtl="0" eaLnBrk="1" latinLnBrk="0" hangingPunct="1">
                        <a:defRPr sz="1950" kern="1200">
                          <a:solidFill>
                            <a:schemeClr val="dk1"/>
                          </a:solidFill>
                          <a:latin typeface="Arial"/>
                        </a:defRPr>
                      </a:lvl8pPr>
                      <a:lvl9pPr marL="3962278" algn="l" defTabSz="495285" rtl="0" eaLnBrk="1" latinLnBrk="0" hangingPunct="1">
                        <a:defRPr sz="1950" kern="1200">
                          <a:solidFill>
                            <a:schemeClr val="dk1"/>
                          </a:solidFill>
                          <a:latin typeface="Arial"/>
                        </a:defRPr>
                      </a:lvl9pPr>
                    </a:lstStyle>
                    <a:p>
                      <a:pPr algn="ctr"/>
                      <a:r>
                        <a:rPr lang="en-AU" sz="1200" dirty="0">
                          <a:solidFill>
                            <a:schemeClr val="tx1"/>
                          </a:solidFill>
                          <a:latin typeface="Calibri" panose="020F0502020204030204" pitchFamily="34" charset="0"/>
                          <a:cs typeface="Calibri" panose="020F0502020204030204" pitchFamily="34" charset="0"/>
                        </a:rPr>
                        <a:t>6.0%</a:t>
                      </a:r>
                    </a:p>
                  </a:txBody>
                  <a:tcPr anchor="ctr">
                    <a:lnL w="12700" cap="flat" cmpd="sng" algn="ctr">
                      <a:solidFill>
                        <a:srgbClr val="FFFFFF"/>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9DE">
                        <a:alpha val="58824"/>
                      </a:srgbClr>
                    </a:solidFill>
                  </a:tcPr>
                </a:tc>
                <a:extLst>
                  <a:ext uri="{0D108BD9-81ED-4DB2-BD59-A6C34878D82A}">
                    <a16:rowId xmlns:a16="http://schemas.microsoft.com/office/drawing/2014/main" val="10004"/>
                  </a:ext>
                </a:extLst>
              </a:tr>
            </a:tbl>
          </a:graphicData>
        </a:graphic>
      </p:graphicFrame>
      <p:pic>
        <p:nvPicPr>
          <p:cNvPr id="3074" name="Picture 2">
            <a:extLst>
              <a:ext uri="{FF2B5EF4-FFF2-40B4-BE49-F238E27FC236}">
                <a16:creationId xmlns:a16="http://schemas.microsoft.com/office/drawing/2014/main" id="{66146AE7-5BE9-4613-94BC-BF78A6F08C4F}"/>
              </a:ext>
              <a:ext uri="{C183D7F6-B498-43B3-948B-1728B52AA6E4}">
                <adec:decorative xmlns:adec="http://schemas.microsoft.com/office/drawing/2017/decorative" val="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8944" y="3600450"/>
            <a:ext cx="1527694" cy="1527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310406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2"/>
          </p:nvPr>
        </p:nvSpPr>
        <p:spPr>
          <a:xfrm>
            <a:off x="385496" y="249410"/>
            <a:ext cx="9131831" cy="3048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r>
              <a:rPr lang="en-AU" dirty="0"/>
              <a:t>Sample of registered practitioners (n = 5,694)</a:t>
            </a:r>
          </a:p>
        </p:txBody>
      </p:sp>
      <p:sp>
        <p:nvSpPr>
          <p:cNvPr id="27" name="Slide Number Placeholder 2"/>
          <p:cNvSpPr>
            <a:spLocks noGrp="1"/>
          </p:cNvSpPr>
          <p:nvPr>
            <p:ph type="sldNum" sz="quarter" idx="11"/>
          </p:nvPr>
        </p:nvSpPr>
        <p:spPr/>
        <p:txBody>
          <a:bodyPr/>
          <a:lstStyle/>
          <a:p>
            <a:fld id="{1C8C259C-AC5F-C147-B2D6-0EBE84F5C7BB}" type="slidenum">
              <a:rPr lang="en-GB" altLang="en-US" smtClean="0"/>
              <a:pPr/>
              <a:t>6</a:t>
            </a:fld>
            <a:endParaRPr lang="en-GB" altLang="en-US" dirty="0"/>
          </a:p>
        </p:txBody>
      </p:sp>
      <p:graphicFrame>
        <p:nvGraphicFramePr>
          <p:cNvPr id="14" name="Content Placeholder 6">
            <a:extLst>
              <a:ext uri="{FF2B5EF4-FFF2-40B4-BE49-F238E27FC236}">
                <a16:creationId xmlns:a16="http://schemas.microsoft.com/office/drawing/2014/main" id="{C367DBFB-2191-4063-92B6-611A63886A86}"/>
              </a:ext>
            </a:extLst>
          </p:cNvPr>
          <p:cNvGraphicFramePr>
            <a:graphicFrameLocks/>
          </p:cNvGraphicFramePr>
          <p:nvPr>
            <p:extLst>
              <p:ext uri="{D42A27DB-BD31-4B8C-83A1-F6EECF244321}">
                <p14:modId xmlns:p14="http://schemas.microsoft.com/office/powerpoint/2010/main" val="2628476641"/>
              </p:ext>
            </p:extLst>
          </p:nvPr>
        </p:nvGraphicFramePr>
        <p:xfrm>
          <a:off x="1723267" y="1125163"/>
          <a:ext cx="1794199" cy="149056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7" name="Content Placeholder 6">
            <a:extLst>
              <a:ext uri="{FF2B5EF4-FFF2-40B4-BE49-F238E27FC236}">
                <a16:creationId xmlns:a16="http://schemas.microsoft.com/office/drawing/2014/main" id="{24C23245-6610-435F-A919-578D72C93A09}"/>
              </a:ext>
            </a:extLst>
          </p:cNvPr>
          <p:cNvGraphicFramePr>
            <a:graphicFrameLocks/>
          </p:cNvGraphicFramePr>
          <p:nvPr>
            <p:extLst>
              <p:ext uri="{D42A27DB-BD31-4B8C-83A1-F6EECF244321}">
                <p14:modId xmlns:p14="http://schemas.microsoft.com/office/powerpoint/2010/main" val="2981200387"/>
              </p:ext>
            </p:extLst>
          </p:nvPr>
        </p:nvGraphicFramePr>
        <p:xfrm>
          <a:off x="1037610" y="4517947"/>
          <a:ext cx="3967648" cy="1516781"/>
        </p:xfrm>
        <a:graphic>
          <a:graphicData uri="http://schemas.openxmlformats.org/drawingml/2006/chart">
            <c:chart xmlns:c="http://schemas.openxmlformats.org/drawingml/2006/chart" xmlns:r="http://schemas.openxmlformats.org/officeDocument/2006/relationships" r:id="rId3"/>
          </a:graphicData>
        </a:graphic>
      </p:graphicFrame>
      <p:sp>
        <p:nvSpPr>
          <p:cNvPr id="20" name="TextBox 19">
            <a:extLst>
              <a:ext uri="{FF2B5EF4-FFF2-40B4-BE49-F238E27FC236}">
                <a16:creationId xmlns:a16="http://schemas.microsoft.com/office/drawing/2014/main" id="{B9D26057-6E59-4F04-862C-C9F46C0F2767}"/>
              </a:ext>
            </a:extLst>
          </p:cNvPr>
          <p:cNvSpPr txBox="1"/>
          <p:nvPr/>
        </p:nvSpPr>
        <p:spPr>
          <a:xfrm>
            <a:off x="381000" y="1055123"/>
            <a:ext cx="885179" cy="344710"/>
          </a:xfrm>
          <a:prstGeom prst="rect">
            <a:avLst/>
          </a:prstGeom>
          <a:noFill/>
        </p:spPr>
        <p:txBody>
          <a:bodyPr wrap="none" rtlCol="0">
            <a:spAutoFit/>
          </a:bodyPr>
          <a:lstStyle/>
          <a:p>
            <a:pPr defTabSz="914400">
              <a:lnSpc>
                <a:spcPct val="80000"/>
              </a:lnSpc>
              <a:spcBef>
                <a:spcPct val="20000"/>
              </a:spcBef>
              <a:spcAft>
                <a:spcPct val="20000"/>
              </a:spcAft>
              <a:buClr>
                <a:srgbClr val="1C1C1C"/>
              </a:buClr>
              <a:buSzPct val="75000"/>
              <a:buFont typeface="Wingdings" pitchFamily="2" charset="2"/>
              <a:buNone/>
            </a:pPr>
            <a:r>
              <a:rPr lang="en-AU" dirty="0">
                <a:solidFill>
                  <a:schemeClr val="accent1"/>
                </a:solidFill>
                <a:latin typeface="Calibri" panose="020F0502020204030204" pitchFamily="34" charset="0"/>
                <a:ea typeface="ＭＳ Ｐゴシック" pitchFamily="34" charset="-128"/>
                <a:cs typeface="Calibri" panose="020F0502020204030204" pitchFamily="34" charset="0"/>
              </a:rPr>
              <a:t>Gender</a:t>
            </a:r>
            <a:endParaRPr lang="en-AU" sz="2000" dirty="0">
              <a:solidFill>
                <a:schemeClr val="accent1"/>
              </a:solidFill>
              <a:latin typeface="Calibri" panose="020F0502020204030204" pitchFamily="34" charset="0"/>
              <a:ea typeface="ＭＳ Ｐゴシック" pitchFamily="34" charset="-128"/>
              <a:cs typeface="Calibri" panose="020F0502020204030204" pitchFamily="34" charset="0"/>
            </a:endParaRPr>
          </a:p>
        </p:txBody>
      </p:sp>
      <p:grpSp>
        <p:nvGrpSpPr>
          <p:cNvPr id="21" name="Group 20">
            <a:extLst>
              <a:ext uri="{FF2B5EF4-FFF2-40B4-BE49-F238E27FC236}">
                <a16:creationId xmlns:a16="http://schemas.microsoft.com/office/drawing/2014/main" id="{A4DA9BE3-B4C1-4CBB-A897-FF9682962583}"/>
              </a:ext>
            </a:extLst>
          </p:cNvPr>
          <p:cNvGrpSpPr/>
          <p:nvPr/>
        </p:nvGrpSpPr>
        <p:grpSpPr>
          <a:xfrm>
            <a:off x="2427388" y="1665913"/>
            <a:ext cx="233355" cy="363062"/>
            <a:chOff x="1695450" y="3100388"/>
            <a:chExt cx="393700" cy="663575"/>
          </a:xfrm>
          <a:solidFill>
            <a:schemeClr val="tx1"/>
          </a:solidFill>
        </p:grpSpPr>
        <p:sp>
          <p:nvSpPr>
            <p:cNvPr id="22" name="Freeform 49">
              <a:extLst>
                <a:ext uri="{FF2B5EF4-FFF2-40B4-BE49-F238E27FC236}">
                  <a16:creationId xmlns:a16="http://schemas.microsoft.com/office/drawing/2014/main" id="{FCC3990B-7FC9-4119-BE22-34D86E4FE8A8}"/>
                </a:ext>
              </a:extLst>
            </p:cNvPr>
            <p:cNvSpPr>
              <a:spLocks/>
            </p:cNvSpPr>
            <p:nvPr/>
          </p:nvSpPr>
          <p:spPr bwMode="auto">
            <a:xfrm>
              <a:off x="1695450" y="3278188"/>
              <a:ext cx="393700" cy="485775"/>
            </a:xfrm>
            <a:custGeom>
              <a:avLst/>
              <a:gdLst>
                <a:gd name="T0" fmla="*/ 176 w 248"/>
                <a:gd name="T1" fmla="*/ 10 h 306"/>
                <a:gd name="T2" fmla="*/ 157 w 248"/>
                <a:gd name="T3" fmla="*/ 1 h 306"/>
                <a:gd name="T4" fmla="*/ 153 w 248"/>
                <a:gd name="T5" fmla="*/ 1 h 306"/>
                <a:gd name="T6" fmla="*/ 137 w 248"/>
                <a:gd name="T7" fmla="*/ 0 h 306"/>
                <a:gd name="T8" fmla="*/ 117 w 248"/>
                <a:gd name="T9" fmla="*/ 0 h 306"/>
                <a:gd name="T10" fmla="*/ 95 w 248"/>
                <a:gd name="T11" fmla="*/ 0 h 306"/>
                <a:gd name="T12" fmla="*/ 79 w 248"/>
                <a:gd name="T13" fmla="*/ 3 h 306"/>
                <a:gd name="T14" fmla="*/ 72 w 248"/>
                <a:gd name="T15" fmla="*/ 5 h 306"/>
                <a:gd name="T16" fmla="*/ 67 w 248"/>
                <a:gd name="T17" fmla="*/ 10 h 306"/>
                <a:gd name="T18" fmla="*/ 63 w 248"/>
                <a:gd name="T19" fmla="*/ 18 h 306"/>
                <a:gd name="T20" fmla="*/ 2 w 248"/>
                <a:gd name="T21" fmla="*/ 124 h 306"/>
                <a:gd name="T22" fmla="*/ 0 w 248"/>
                <a:gd name="T23" fmla="*/ 129 h 306"/>
                <a:gd name="T24" fmla="*/ 0 w 248"/>
                <a:gd name="T25" fmla="*/ 136 h 306"/>
                <a:gd name="T26" fmla="*/ 9 w 248"/>
                <a:gd name="T27" fmla="*/ 145 h 306"/>
                <a:gd name="T28" fmla="*/ 9 w 248"/>
                <a:gd name="T29" fmla="*/ 147 h 306"/>
                <a:gd name="T30" fmla="*/ 22 w 248"/>
                <a:gd name="T31" fmla="*/ 149 h 306"/>
                <a:gd name="T32" fmla="*/ 29 w 248"/>
                <a:gd name="T33" fmla="*/ 145 h 306"/>
                <a:gd name="T34" fmla="*/ 67 w 248"/>
                <a:gd name="T35" fmla="*/ 81 h 306"/>
                <a:gd name="T36" fmla="*/ 67 w 248"/>
                <a:gd name="T37" fmla="*/ 288 h 306"/>
                <a:gd name="T38" fmla="*/ 70 w 248"/>
                <a:gd name="T39" fmla="*/ 300 h 306"/>
                <a:gd name="T40" fmla="*/ 74 w 248"/>
                <a:gd name="T41" fmla="*/ 304 h 306"/>
                <a:gd name="T42" fmla="*/ 92 w 248"/>
                <a:gd name="T43" fmla="*/ 306 h 306"/>
                <a:gd name="T44" fmla="*/ 97 w 248"/>
                <a:gd name="T45" fmla="*/ 302 h 306"/>
                <a:gd name="T46" fmla="*/ 103 w 248"/>
                <a:gd name="T47" fmla="*/ 289 h 306"/>
                <a:gd name="T48" fmla="*/ 103 w 248"/>
                <a:gd name="T49" fmla="*/ 189 h 306"/>
                <a:gd name="T50" fmla="*/ 103 w 248"/>
                <a:gd name="T51" fmla="*/ 181 h 306"/>
                <a:gd name="T52" fmla="*/ 106 w 248"/>
                <a:gd name="T53" fmla="*/ 176 h 306"/>
                <a:gd name="T54" fmla="*/ 113 w 248"/>
                <a:gd name="T55" fmla="*/ 171 h 306"/>
                <a:gd name="T56" fmla="*/ 128 w 248"/>
                <a:gd name="T57" fmla="*/ 171 h 306"/>
                <a:gd name="T58" fmla="*/ 135 w 248"/>
                <a:gd name="T59" fmla="*/ 176 h 306"/>
                <a:gd name="T60" fmla="*/ 139 w 248"/>
                <a:gd name="T61" fmla="*/ 181 h 306"/>
                <a:gd name="T62" fmla="*/ 139 w 248"/>
                <a:gd name="T63" fmla="*/ 284 h 306"/>
                <a:gd name="T64" fmla="*/ 140 w 248"/>
                <a:gd name="T65" fmla="*/ 293 h 306"/>
                <a:gd name="T66" fmla="*/ 148 w 248"/>
                <a:gd name="T67" fmla="*/ 304 h 306"/>
                <a:gd name="T68" fmla="*/ 164 w 248"/>
                <a:gd name="T69" fmla="*/ 306 h 306"/>
                <a:gd name="T70" fmla="*/ 167 w 248"/>
                <a:gd name="T71" fmla="*/ 304 h 306"/>
                <a:gd name="T72" fmla="*/ 171 w 248"/>
                <a:gd name="T73" fmla="*/ 300 h 306"/>
                <a:gd name="T74" fmla="*/ 175 w 248"/>
                <a:gd name="T75" fmla="*/ 288 h 306"/>
                <a:gd name="T76" fmla="*/ 216 w 248"/>
                <a:gd name="T77" fmla="*/ 144 h 306"/>
                <a:gd name="T78" fmla="*/ 220 w 248"/>
                <a:gd name="T79" fmla="*/ 147 h 306"/>
                <a:gd name="T80" fmla="*/ 225 w 248"/>
                <a:gd name="T81" fmla="*/ 151 h 306"/>
                <a:gd name="T82" fmla="*/ 238 w 248"/>
                <a:gd name="T83" fmla="*/ 149 h 306"/>
                <a:gd name="T84" fmla="*/ 239 w 248"/>
                <a:gd name="T85" fmla="*/ 149 h 306"/>
                <a:gd name="T86" fmla="*/ 247 w 248"/>
                <a:gd name="T87" fmla="*/ 138 h 306"/>
                <a:gd name="T88" fmla="*/ 248 w 248"/>
                <a:gd name="T89" fmla="*/ 131 h 306"/>
                <a:gd name="T90" fmla="*/ 182 w 248"/>
                <a:gd name="T91" fmla="*/ 14 h 306"/>
                <a:gd name="T92" fmla="*/ 176 w 248"/>
                <a:gd name="T93" fmla="*/ 1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8" h="306">
                  <a:moveTo>
                    <a:pt x="176" y="10"/>
                  </a:moveTo>
                  <a:lnTo>
                    <a:pt x="176" y="10"/>
                  </a:lnTo>
                  <a:lnTo>
                    <a:pt x="167" y="5"/>
                  </a:lnTo>
                  <a:lnTo>
                    <a:pt x="157" y="1"/>
                  </a:lnTo>
                  <a:lnTo>
                    <a:pt x="157" y="1"/>
                  </a:lnTo>
                  <a:lnTo>
                    <a:pt x="153" y="1"/>
                  </a:lnTo>
                  <a:lnTo>
                    <a:pt x="153" y="1"/>
                  </a:lnTo>
                  <a:lnTo>
                    <a:pt x="137" y="0"/>
                  </a:lnTo>
                  <a:lnTo>
                    <a:pt x="137" y="0"/>
                  </a:lnTo>
                  <a:lnTo>
                    <a:pt x="117" y="0"/>
                  </a:lnTo>
                  <a:lnTo>
                    <a:pt x="117" y="0"/>
                  </a:lnTo>
                  <a:lnTo>
                    <a:pt x="95" y="0"/>
                  </a:lnTo>
                  <a:lnTo>
                    <a:pt x="95" y="0"/>
                  </a:lnTo>
                  <a:lnTo>
                    <a:pt x="79" y="3"/>
                  </a:lnTo>
                  <a:lnTo>
                    <a:pt x="79" y="3"/>
                  </a:lnTo>
                  <a:lnTo>
                    <a:pt x="72" y="5"/>
                  </a:lnTo>
                  <a:lnTo>
                    <a:pt x="67" y="10"/>
                  </a:lnTo>
                  <a:lnTo>
                    <a:pt x="67" y="10"/>
                  </a:lnTo>
                  <a:lnTo>
                    <a:pt x="65" y="14"/>
                  </a:lnTo>
                  <a:lnTo>
                    <a:pt x="63" y="18"/>
                  </a:lnTo>
                  <a:lnTo>
                    <a:pt x="63" y="18"/>
                  </a:lnTo>
                  <a:lnTo>
                    <a:pt x="2" y="124"/>
                  </a:lnTo>
                  <a:lnTo>
                    <a:pt x="2" y="124"/>
                  </a:lnTo>
                  <a:lnTo>
                    <a:pt x="0" y="129"/>
                  </a:lnTo>
                  <a:lnTo>
                    <a:pt x="0" y="136"/>
                  </a:lnTo>
                  <a:lnTo>
                    <a:pt x="0" y="136"/>
                  </a:lnTo>
                  <a:lnTo>
                    <a:pt x="4" y="142"/>
                  </a:lnTo>
                  <a:lnTo>
                    <a:pt x="9" y="145"/>
                  </a:lnTo>
                  <a:lnTo>
                    <a:pt x="9" y="147"/>
                  </a:lnTo>
                  <a:lnTo>
                    <a:pt x="9" y="147"/>
                  </a:lnTo>
                  <a:lnTo>
                    <a:pt x="16" y="149"/>
                  </a:lnTo>
                  <a:lnTo>
                    <a:pt x="22" y="149"/>
                  </a:lnTo>
                  <a:lnTo>
                    <a:pt x="22" y="149"/>
                  </a:lnTo>
                  <a:lnTo>
                    <a:pt x="29" y="145"/>
                  </a:lnTo>
                  <a:lnTo>
                    <a:pt x="32" y="142"/>
                  </a:lnTo>
                  <a:lnTo>
                    <a:pt x="67" y="81"/>
                  </a:lnTo>
                  <a:lnTo>
                    <a:pt x="67" y="288"/>
                  </a:lnTo>
                  <a:lnTo>
                    <a:pt x="67" y="288"/>
                  </a:lnTo>
                  <a:lnTo>
                    <a:pt x="68" y="295"/>
                  </a:lnTo>
                  <a:lnTo>
                    <a:pt x="70" y="300"/>
                  </a:lnTo>
                  <a:lnTo>
                    <a:pt x="70" y="300"/>
                  </a:lnTo>
                  <a:lnTo>
                    <a:pt x="74" y="304"/>
                  </a:lnTo>
                  <a:lnTo>
                    <a:pt x="79" y="306"/>
                  </a:lnTo>
                  <a:lnTo>
                    <a:pt x="92" y="306"/>
                  </a:lnTo>
                  <a:lnTo>
                    <a:pt x="92" y="306"/>
                  </a:lnTo>
                  <a:lnTo>
                    <a:pt x="97" y="302"/>
                  </a:lnTo>
                  <a:lnTo>
                    <a:pt x="101" y="297"/>
                  </a:lnTo>
                  <a:lnTo>
                    <a:pt x="103" y="289"/>
                  </a:lnTo>
                  <a:lnTo>
                    <a:pt x="103" y="280"/>
                  </a:lnTo>
                  <a:lnTo>
                    <a:pt x="103" y="189"/>
                  </a:lnTo>
                  <a:lnTo>
                    <a:pt x="103" y="189"/>
                  </a:lnTo>
                  <a:lnTo>
                    <a:pt x="103" y="181"/>
                  </a:lnTo>
                  <a:lnTo>
                    <a:pt x="106" y="176"/>
                  </a:lnTo>
                  <a:lnTo>
                    <a:pt x="106" y="176"/>
                  </a:lnTo>
                  <a:lnTo>
                    <a:pt x="110" y="172"/>
                  </a:lnTo>
                  <a:lnTo>
                    <a:pt x="113" y="171"/>
                  </a:lnTo>
                  <a:lnTo>
                    <a:pt x="128" y="171"/>
                  </a:lnTo>
                  <a:lnTo>
                    <a:pt x="128" y="171"/>
                  </a:lnTo>
                  <a:lnTo>
                    <a:pt x="131" y="172"/>
                  </a:lnTo>
                  <a:lnTo>
                    <a:pt x="135" y="176"/>
                  </a:lnTo>
                  <a:lnTo>
                    <a:pt x="135" y="176"/>
                  </a:lnTo>
                  <a:lnTo>
                    <a:pt x="139" y="181"/>
                  </a:lnTo>
                  <a:lnTo>
                    <a:pt x="139" y="189"/>
                  </a:lnTo>
                  <a:lnTo>
                    <a:pt x="139" y="284"/>
                  </a:lnTo>
                  <a:lnTo>
                    <a:pt x="139" y="284"/>
                  </a:lnTo>
                  <a:lnTo>
                    <a:pt x="140" y="293"/>
                  </a:lnTo>
                  <a:lnTo>
                    <a:pt x="142" y="298"/>
                  </a:lnTo>
                  <a:lnTo>
                    <a:pt x="148" y="304"/>
                  </a:lnTo>
                  <a:lnTo>
                    <a:pt x="153" y="306"/>
                  </a:lnTo>
                  <a:lnTo>
                    <a:pt x="164" y="306"/>
                  </a:lnTo>
                  <a:lnTo>
                    <a:pt x="164" y="306"/>
                  </a:lnTo>
                  <a:lnTo>
                    <a:pt x="167" y="304"/>
                  </a:lnTo>
                  <a:lnTo>
                    <a:pt x="171" y="300"/>
                  </a:lnTo>
                  <a:lnTo>
                    <a:pt x="171" y="300"/>
                  </a:lnTo>
                  <a:lnTo>
                    <a:pt x="175" y="295"/>
                  </a:lnTo>
                  <a:lnTo>
                    <a:pt x="175" y="288"/>
                  </a:lnTo>
                  <a:lnTo>
                    <a:pt x="175" y="73"/>
                  </a:lnTo>
                  <a:lnTo>
                    <a:pt x="216" y="144"/>
                  </a:lnTo>
                  <a:lnTo>
                    <a:pt x="216" y="144"/>
                  </a:lnTo>
                  <a:lnTo>
                    <a:pt x="220" y="147"/>
                  </a:lnTo>
                  <a:lnTo>
                    <a:pt x="225" y="151"/>
                  </a:lnTo>
                  <a:lnTo>
                    <a:pt x="225" y="151"/>
                  </a:lnTo>
                  <a:lnTo>
                    <a:pt x="232" y="151"/>
                  </a:lnTo>
                  <a:lnTo>
                    <a:pt x="238" y="149"/>
                  </a:lnTo>
                  <a:lnTo>
                    <a:pt x="239" y="149"/>
                  </a:lnTo>
                  <a:lnTo>
                    <a:pt x="239" y="149"/>
                  </a:lnTo>
                  <a:lnTo>
                    <a:pt x="245" y="144"/>
                  </a:lnTo>
                  <a:lnTo>
                    <a:pt x="247" y="138"/>
                  </a:lnTo>
                  <a:lnTo>
                    <a:pt x="247" y="138"/>
                  </a:lnTo>
                  <a:lnTo>
                    <a:pt x="248" y="131"/>
                  </a:lnTo>
                  <a:lnTo>
                    <a:pt x="247" y="126"/>
                  </a:lnTo>
                  <a:lnTo>
                    <a:pt x="182" y="14"/>
                  </a:lnTo>
                  <a:lnTo>
                    <a:pt x="182" y="14"/>
                  </a:lnTo>
                  <a:lnTo>
                    <a:pt x="176" y="10"/>
                  </a:lnTo>
                  <a:lnTo>
                    <a:pt x="17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Trebuchet MS" pitchFamily="34" charset="0"/>
                <a:ea typeface="ＭＳ Ｐゴシック" pitchFamily="34" charset="-128"/>
              </a:endParaRPr>
            </a:p>
          </p:txBody>
        </p:sp>
        <p:sp>
          <p:nvSpPr>
            <p:cNvPr id="23" name="Freeform 50">
              <a:extLst>
                <a:ext uri="{FF2B5EF4-FFF2-40B4-BE49-F238E27FC236}">
                  <a16:creationId xmlns:a16="http://schemas.microsoft.com/office/drawing/2014/main" id="{A104DA2D-CD18-48D9-8795-0023D89EFBBE}"/>
                </a:ext>
              </a:extLst>
            </p:cNvPr>
            <p:cNvSpPr>
              <a:spLocks/>
            </p:cNvSpPr>
            <p:nvPr/>
          </p:nvSpPr>
          <p:spPr bwMode="auto">
            <a:xfrm>
              <a:off x="1806575" y="3100388"/>
              <a:ext cx="160338" cy="160338"/>
            </a:xfrm>
            <a:custGeom>
              <a:avLst/>
              <a:gdLst>
                <a:gd name="T0" fmla="*/ 101 w 101"/>
                <a:gd name="T1" fmla="*/ 50 h 101"/>
                <a:gd name="T2" fmla="*/ 101 w 101"/>
                <a:gd name="T3" fmla="*/ 50 h 101"/>
                <a:gd name="T4" fmla="*/ 101 w 101"/>
                <a:gd name="T5" fmla="*/ 41 h 101"/>
                <a:gd name="T6" fmla="*/ 99 w 101"/>
                <a:gd name="T7" fmla="*/ 32 h 101"/>
                <a:gd name="T8" fmla="*/ 94 w 101"/>
                <a:gd name="T9" fmla="*/ 23 h 101"/>
                <a:gd name="T10" fmla="*/ 87 w 101"/>
                <a:gd name="T11" fmla="*/ 14 h 101"/>
                <a:gd name="T12" fmla="*/ 87 w 101"/>
                <a:gd name="T13" fmla="*/ 14 h 101"/>
                <a:gd name="T14" fmla="*/ 79 w 101"/>
                <a:gd name="T15" fmla="*/ 9 h 101"/>
                <a:gd name="T16" fmla="*/ 70 w 101"/>
                <a:gd name="T17" fmla="*/ 4 h 101"/>
                <a:gd name="T18" fmla="*/ 61 w 101"/>
                <a:gd name="T19" fmla="*/ 0 h 101"/>
                <a:gd name="T20" fmla="*/ 51 w 101"/>
                <a:gd name="T21" fmla="*/ 0 h 101"/>
                <a:gd name="T22" fmla="*/ 51 w 101"/>
                <a:gd name="T23" fmla="*/ 0 h 101"/>
                <a:gd name="T24" fmla="*/ 42 w 101"/>
                <a:gd name="T25" fmla="*/ 0 h 101"/>
                <a:gd name="T26" fmla="*/ 33 w 101"/>
                <a:gd name="T27" fmla="*/ 4 h 101"/>
                <a:gd name="T28" fmla="*/ 24 w 101"/>
                <a:gd name="T29" fmla="*/ 9 h 101"/>
                <a:gd name="T30" fmla="*/ 15 w 101"/>
                <a:gd name="T31" fmla="*/ 14 h 101"/>
                <a:gd name="T32" fmla="*/ 15 w 101"/>
                <a:gd name="T33" fmla="*/ 14 h 101"/>
                <a:gd name="T34" fmla="*/ 9 w 101"/>
                <a:gd name="T35" fmla="*/ 23 h 101"/>
                <a:gd name="T36" fmla="*/ 4 w 101"/>
                <a:gd name="T37" fmla="*/ 32 h 101"/>
                <a:gd name="T38" fmla="*/ 2 w 101"/>
                <a:gd name="T39" fmla="*/ 41 h 101"/>
                <a:gd name="T40" fmla="*/ 0 w 101"/>
                <a:gd name="T41" fmla="*/ 50 h 101"/>
                <a:gd name="T42" fmla="*/ 0 w 101"/>
                <a:gd name="T43" fmla="*/ 50 h 101"/>
                <a:gd name="T44" fmla="*/ 2 w 101"/>
                <a:gd name="T45" fmla="*/ 61 h 101"/>
                <a:gd name="T46" fmla="*/ 4 w 101"/>
                <a:gd name="T47" fmla="*/ 70 h 101"/>
                <a:gd name="T48" fmla="*/ 9 w 101"/>
                <a:gd name="T49" fmla="*/ 79 h 101"/>
                <a:gd name="T50" fmla="*/ 15 w 101"/>
                <a:gd name="T51" fmla="*/ 86 h 101"/>
                <a:gd name="T52" fmla="*/ 15 w 101"/>
                <a:gd name="T53" fmla="*/ 86 h 101"/>
                <a:gd name="T54" fmla="*/ 24 w 101"/>
                <a:gd name="T55" fmla="*/ 94 h 101"/>
                <a:gd name="T56" fmla="*/ 33 w 101"/>
                <a:gd name="T57" fmla="*/ 97 h 101"/>
                <a:gd name="T58" fmla="*/ 42 w 101"/>
                <a:gd name="T59" fmla="*/ 101 h 101"/>
                <a:gd name="T60" fmla="*/ 51 w 101"/>
                <a:gd name="T61" fmla="*/ 101 h 101"/>
                <a:gd name="T62" fmla="*/ 51 w 101"/>
                <a:gd name="T63" fmla="*/ 101 h 101"/>
                <a:gd name="T64" fmla="*/ 61 w 101"/>
                <a:gd name="T65" fmla="*/ 101 h 101"/>
                <a:gd name="T66" fmla="*/ 70 w 101"/>
                <a:gd name="T67" fmla="*/ 97 h 101"/>
                <a:gd name="T68" fmla="*/ 79 w 101"/>
                <a:gd name="T69" fmla="*/ 94 h 101"/>
                <a:gd name="T70" fmla="*/ 87 w 101"/>
                <a:gd name="T71" fmla="*/ 86 h 101"/>
                <a:gd name="T72" fmla="*/ 87 w 101"/>
                <a:gd name="T73" fmla="*/ 86 h 101"/>
                <a:gd name="T74" fmla="*/ 94 w 101"/>
                <a:gd name="T75" fmla="*/ 79 h 101"/>
                <a:gd name="T76" fmla="*/ 99 w 101"/>
                <a:gd name="T77" fmla="*/ 70 h 101"/>
                <a:gd name="T78" fmla="*/ 101 w 101"/>
                <a:gd name="T79" fmla="*/ 61 h 101"/>
                <a:gd name="T80" fmla="*/ 101 w 101"/>
                <a:gd name="T81" fmla="*/ 50 h 101"/>
                <a:gd name="T82" fmla="*/ 101 w 101"/>
                <a:gd name="T83" fmla="*/ 5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1" h="101">
                  <a:moveTo>
                    <a:pt x="101" y="50"/>
                  </a:moveTo>
                  <a:lnTo>
                    <a:pt x="101" y="50"/>
                  </a:lnTo>
                  <a:lnTo>
                    <a:pt x="101" y="41"/>
                  </a:lnTo>
                  <a:lnTo>
                    <a:pt x="99" y="32"/>
                  </a:lnTo>
                  <a:lnTo>
                    <a:pt x="94" y="23"/>
                  </a:lnTo>
                  <a:lnTo>
                    <a:pt x="87" y="14"/>
                  </a:lnTo>
                  <a:lnTo>
                    <a:pt x="87" y="14"/>
                  </a:lnTo>
                  <a:lnTo>
                    <a:pt x="79" y="9"/>
                  </a:lnTo>
                  <a:lnTo>
                    <a:pt x="70" y="4"/>
                  </a:lnTo>
                  <a:lnTo>
                    <a:pt x="61" y="0"/>
                  </a:lnTo>
                  <a:lnTo>
                    <a:pt x="51" y="0"/>
                  </a:lnTo>
                  <a:lnTo>
                    <a:pt x="51" y="0"/>
                  </a:lnTo>
                  <a:lnTo>
                    <a:pt x="42" y="0"/>
                  </a:lnTo>
                  <a:lnTo>
                    <a:pt x="33" y="4"/>
                  </a:lnTo>
                  <a:lnTo>
                    <a:pt x="24" y="9"/>
                  </a:lnTo>
                  <a:lnTo>
                    <a:pt x="15" y="14"/>
                  </a:lnTo>
                  <a:lnTo>
                    <a:pt x="15" y="14"/>
                  </a:lnTo>
                  <a:lnTo>
                    <a:pt x="9" y="23"/>
                  </a:lnTo>
                  <a:lnTo>
                    <a:pt x="4" y="32"/>
                  </a:lnTo>
                  <a:lnTo>
                    <a:pt x="2" y="41"/>
                  </a:lnTo>
                  <a:lnTo>
                    <a:pt x="0" y="50"/>
                  </a:lnTo>
                  <a:lnTo>
                    <a:pt x="0" y="50"/>
                  </a:lnTo>
                  <a:lnTo>
                    <a:pt x="2" y="61"/>
                  </a:lnTo>
                  <a:lnTo>
                    <a:pt x="4" y="70"/>
                  </a:lnTo>
                  <a:lnTo>
                    <a:pt x="9" y="79"/>
                  </a:lnTo>
                  <a:lnTo>
                    <a:pt x="15" y="86"/>
                  </a:lnTo>
                  <a:lnTo>
                    <a:pt x="15" y="86"/>
                  </a:lnTo>
                  <a:lnTo>
                    <a:pt x="24" y="94"/>
                  </a:lnTo>
                  <a:lnTo>
                    <a:pt x="33" y="97"/>
                  </a:lnTo>
                  <a:lnTo>
                    <a:pt x="42" y="101"/>
                  </a:lnTo>
                  <a:lnTo>
                    <a:pt x="51" y="101"/>
                  </a:lnTo>
                  <a:lnTo>
                    <a:pt x="51" y="101"/>
                  </a:lnTo>
                  <a:lnTo>
                    <a:pt x="61" y="101"/>
                  </a:lnTo>
                  <a:lnTo>
                    <a:pt x="70" y="97"/>
                  </a:lnTo>
                  <a:lnTo>
                    <a:pt x="79" y="94"/>
                  </a:lnTo>
                  <a:lnTo>
                    <a:pt x="87" y="86"/>
                  </a:lnTo>
                  <a:lnTo>
                    <a:pt x="87" y="86"/>
                  </a:lnTo>
                  <a:lnTo>
                    <a:pt x="94" y="79"/>
                  </a:lnTo>
                  <a:lnTo>
                    <a:pt x="99" y="70"/>
                  </a:lnTo>
                  <a:lnTo>
                    <a:pt x="101" y="61"/>
                  </a:lnTo>
                  <a:lnTo>
                    <a:pt x="101" y="50"/>
                  </a:lnTo>
                  <a:lnTo>
                    <a:pt x="101"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Trebuchet MS" pitchFamily="34" charset="0"/>
                <a:ea typeface="ＭＳ Ｐゴシック" pitchFamily="34" charset="-128"/>
              </a:endParaRPr>
            </a:p>
          </p:txBody>
        </p:sp>
      </p:grpSp>
      <p:grpSp>
        <p:nvGrpSpPr>
          <p:cNvPr id="24" name="Group 23">
            <a:extLst>
              <a:ext uri="{FF2B5EF4-FFF2-40B4-BE49-F238E27FC236}">
                <a16:creationId xmlns:a16="http://schemas.microsoft.com/office/drawing/2014/main" id="{EAD26463-FA6F-49C0-9916-A6E52D7A814A}"/>
              </a:ext>
            </a:extLst>
          </p:cNvPr>
          <p:cNvGrpSpPr/>
          <p:nvPr/>
        </p:nvGrpSpPr>
        <p:grpSpPr>
          <a:xfrm>
            <a:off x="2704925" y="1665913"/>
            <a:ext cx="173135" cy="363062"/>
            <a:chOff x="2806700" y="3100388"/>
            <a:chExt cx="292100" cy="663575"/>
          </a:xfrm>
          <a:solidFill>
            <a:schemeClr val="accent1"/>
          </a:solidFill>
        </p:grpSpPr>
        <p:sp>
          <p:nvSpPr>
            <p:cNvPr id="25" name="Freeform 51">
              <a:extLst>
                <a:ext uri="{FF2B5EF4-FFF2-40B4-BE49-F238E27FC236}">
                  <a16:creationId xmlns:a16="http://schemas.microsoft.com/office/drawing/2014/main" id="{0ED71E32-7CCF-40AD-81C6-364EA99F29FD}"/>
                </a:ext>
              </a:extLst>
            </p:cNvPr>
            <p:cNvSpPr>
              <a:spLocks/>
            </p:cNvSpPr>
            <p:nvPr/>
          </p:nvSpPr>
          <p:spPr bwMode="auto">
            <a:xfrm>
              <a:off x="2870200" y="3100388"/>
              <a:ext cx="160338" cy="160338"/>
            </a:xfrm>
            <a:custGeom>
              <a:avLst/>
              <a:gdLst>
                <a:gd name="T0" fmla="*/ 101 w 101"/>
                <a:gd name="T1" fmla="*/ 50 h 101"/>
                <a:gd name="T2" fmla="*/ 101 w 101"/>
                <a:gd name="T3" fmla="*/ 50 h 101"/>
                <a:gd name="T4" fmla="*/ 101 w 101"/>
                <a:gd name="T5" fmla="*/ 40 h 101"/>
                <a:gd name="T6" fmla="*/ 97 w 101"/>
                <a:gd name="T7" fmla="*/ 31 h 101"/>
                <a:gd name="T8" fmla="*/ 92 w 101"/>
                <a:gd name="T9" fmla="*/ 22 h 101"/>
                <a:gd name="T10" fmla="*/ 86 w 101"/>
                <a:gd name="T11" fmla="*/ 14 h 101"/>
                <a:gd name="T12" fmla="*/ 86 w 101"/>
                <a:gd name="T13" fmla="*/ 14 h 101"/>
                <a:gd name="T14" fmla="*/ 77 w 101"/>
                <a:gd name="T15" fmla="*/ 7 h 101"/>
                <a:gd name="T16" fmla="*/ 68 w 101"/>
                <a:gd name="T17" fmla="*/ 4 h 101"/>
                <a:gd name="T18" fmla="*/ 59 w 101"/>
                <a:gd name="T19" fmla="*/ 0 h 101"/>
                <a:gd name="T20" fmla="*/ 50 w 101"/>
                <a:gd name="T21" fmla="*/ 0 h 101"/>
                <a:gd name="T22" fmla="*/ 50 w 101"/>
                <a:gd name="T23" fmla="*/ 0 h 101"/>
                <a:gd name="T24" fmla="*/ 39 w 101"/>
                <a:gd name="T25" fmla="*/ 0 h 101"/>
                <a:gd name="T26" fmla="*/ 30 w 101"/>
                <a:gd name="T27" fmla="*/ 4 h 101"/>
                <a:gd name="T28" fmla="*/ 21 w 101"/>
                <a:gd name="T29" fmla="*/ 7 h 101"/>
                <a:gd name="T30" fmla="*/ 14 w 101"/>
                <a:gd name="T31" fmla="*/ 14 h 101"/>
                <a:gd name="T32" fmla="*/ 14 w 101"/>
                <a:gd name="T33" fmla="*/ 14 h 101"/>
                <a:gd name="T34" fmla="*/ 7 w 101"/>
                <a:gd name="T35" fmla="*/ 22 h 101"/>
                <a:gd name="T36" fmla="*/ 3 w 101"/>
                <a:gd name="T37" fmla="*/ 31 h 101"/>
                <a:gd name="T38" fmla="*/ 0 w 101"/>
                <a:gd name="T39" fmla="*/ 40 h 101"/>
                <a:gd name="T40" fmla="*/ 0 w 101"/>
                <a:gd name="T41" fmla="*/ 50 h 101"/>
                <a:gd name="T42" fmla="*/ 0 w 101"/>
                <a:gd name="T43" fmla="*/ 50 h 101"/>
                <a:gd name="T44" fmla="*/ 0 w 101"/>
                <a:gd name="T45" fmla="*/ 59 h 101"/>
                <a:gd name="T46" fmla="*/ 3 w 101"/>
                <a:gd name="T47" fmla="*/ 68 h 101"/>
                <a:gd name="T48" fmla="*/ 7 w 101"/>
                <a:gd name="T49" fmla="*/ 77 h 101"/>
                <a:gd name="T50" fmla="*/ 14 w 101"/>
                <a:gd name="T51" fmla="*/ 86 h 101"/>
                <a:gd name="T52" fmla="*/ 14 w 101"/>
                <a:gd name="T53" fmla="*/ 86 h 101"/>
                <a:gd name="T54" fmla="*/ 21 w 101"/>
                <a:gd name="T55" fmla="*/ 92 h 101"/>
                <a:gd name="T56" fmla="*/ 30 w 101"/>
                <a:gd name="T57" fmla="*/ 97 h 101"/>
                <a:gd name="T58" fmla="*/ 39 w 101"/>
                <a:gd name="T59" fmla="*/ 99 h 101"/>
                <a:gd name="T60" fmla="*/ 50 w 101"/>
                <a:gd name="T61" fmla="*/ 101 h 101"/>
                <a:gd name="T62" fmla="*/ 50 w 101"/>
                <a:gd name="T63" fmla="*/ 101 h 101"/>
                <a:gd name="T64" fmla="*/ 59 w 101"/>
                <a:gd name="T65" fmla="*/ 99 h 101"/>
                <a:gd name="T66" fmla="*/ 68 w 101"/>
                <a:gd name="T67" fmla="*/ 97 h 101"/>
                <a:gd name="T68" fmla="*/ 77 w 101"/>
                <a:gd name="T69" fmla="*/ 92 h 101"/>
                <a:gd name="T70" fmla="*/ 86 w 101"/>
                <a:gd name="T71" fmla="*/ 86 h 101"/>
                <a:gd name="T72" fmla="*/ 86 w 101"/>
                <a:gd name="T73" fmla="*/ 86 h 101"/>
                <a:gd name="T74" fmla="*/ 92 w 101"/>
                <a:gd name="T75" fmla="*/ 77 h 101"/>
                <a:gd name="T76" fmla="*/ 97 w 101"/>
                <a:gd name="T77" fmla="*/ 68 h 101"/>
                <a:gd name="T78" fmla="*/ 101 w 101"/>
                <a:gd name="T79" fmla="*/ 59 h 101"/>
                <a:gd name="T80" fmla="*/ 101 w 101"/>
                <a:gd name="T81" fmla="*/ 50 h 101"/>
                <a:gd name="T82" fmla="*/ 101 w 101"/>
                <a:gd name="T83" fmla="*/ 5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1" h="101">
                  <a:moveTo>
                    <a:pt x="101" y="50"/>
                  </a:moveTo>
                  <a:lnTo>
                    <a:pt x="101" y="50"/>
                  </a:lnTo>
                  <a:lnTo>
                    <a:pt x="101" y="40"/>
                  </a:lnTo>
                  <a:lnTo>
                    <a:pt x="97" y="31"/>
                  </a:lnTo>
                  <a:lnTo>
                    <a:pt x="92" y="22"/>
                  </a:lnTo>
                  <a:lnTo>
                    <a:pt x="86" y="14"/>
                  </a:lnTo>
                  <a:lnTo>
                    <a:pt x="86" y="14"/>
                  </a:lnTo>
                  <a:lnTo>
                    <a:pt x="77" y="7"/>
                  </a:lnTo>
                  <a:lnTo>
                    <a:pt x="68" y="4"/>
                  </a:lnTo>
                  <a:lnTo>
                    <a:pt x="59" y="0"/>
                  </a:lnTo>
                  <a:lnTo>
                    <a:pt x="50" y="0"/>
                  </a:lnTo>
                  <a:lnTo>
                    <a:pt x="50" y="0"/>
                  </a:lnTo>
                  <a:lnTo>
                    <a:pt x="39" y="0"/>
                  </a:lnTo>
                  <a:lnTo>
                    <a:pt x="30" y="4"/>
                  </a:lnTo>
                  <a:lnTo>
                    <a:pt x="21" y="7"/>
                  </a:lnTo>
                  <a:lnTo>
                    <a:pt x="14" y="14"/>
                  </a:lnTo>
                  <a:lnTo>
                    <a:pt x="14" y="14"/>
                  </a:lnTo>
                  <a:lnTo>
                    <a:pt x="7" y="22"/>
                  </a:lnTo>
                  <a:lnTo>
                    <a:pt x="3" y="31"/>
                  </a:lnTo>
                  <a:lnTo>
                    <a:pt x="0" y="40"/>
                  </a:lnTo>
                  <a:lnTo>
                    <a:pt x="0" y="50"/>
                  </a:lnTo>
                  <a:lnTo>
                    <a:pt x="0" y="50"/>
                  </a:lnTo>
                  <a:lnTo>
                    <a:pt x="0" y="59"/>
                  </a:lnTo>
                  <a:lnTo>
                    <a:pt x="3" y="68"/>
                  </a:lnTo>
                  <a:lnTo>
                    <a:pt x="7" y="77"/>
                  </a:lnTo>
                  <a:lnTo>
                    <a:pt x="14" y="86"/>
                  </a:lnTo>
                  <a:lnTo>
                    <a:pt x="14" y="86"/>
                  </a:lnTo>
                  <a:lnTo>
                    <a:pt x="21" y="92"/>
                  </a:lnTo>
                  <a:lnTo>
                    <a:pt x="30" y="97"/>
                  </a:lnTo>
                  <a:lnTo>
                    <a:pt x="39" y="99"/>
                  </a:lnTo>
                  <a:lnTo>
                    <a:pt x="50" y="101"/>
                  </a:lnTo>
                  <a:lnTo>
                    <a:pt x="50" y="101"/>
                  </a:lnTo>
                  <a:lnTo>
                    <a:pt x="59" y="99"/>
                  </a:lnTo>
                  <a:lnTo>
                    <a:pt x="68" y="97"/>
                  </a:lnTo>
                  <a:lnTo>
                    <a:pt x="77" y="92"/>
                  </a:lnTo>
                  <a:lnTo>
                    <a:pt x="86" y="86"/>
                  </a:lnTo>
                  <a:lnTo>
                    <a:pt x="86" y="86"/>
                  </a:lnTo>
                  <a:lnTo>
                    <a:pt x="92" y="77"/>
                  </a:lnTo>
                  <a:lnTo>
                    <a:pt x="97" y="68"/>
                  </a:lnTo>
                  <a:lnTo>
                    <a:pt x="101" y="59"/>
                  </a:lnTo>
                  <a:lnTo>
                    <a:pt x="101" y="50"/>
                  </a:lnTo>
                  <a:lnTo>
                    <a:pt x="101"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Trebuchet MS" pitchFamily="34" charset="0"/>
                <a:ea typeface="ＭＳ Ｐゴシック" pitchFamily="34" charset="-128"/>
              </a:endParaRPr>
            </a:p>
          </p:txBody>
        </p:sp>
        <p:sp>
          <p:nvSpPr>
            <p:cNvPr id="26" name="Freeform 52">
              <a:extLst>
                <a:ext uri="{FF2B5EF4-FFF2-40B4-BE49-F238E27FC236}">
                  <a16:creationId xmlns:a16="http://schemas.microsoft.com/office/drawing/2014/main" id="{624C0368-358B-4C5D-87EB-FDB917CCF2DA}"/>
                </a:ext>
              </a:extLst>
            </p:cNvPr>
            <p:cNvSpPr>
              <a:spLocks/>
            </p:cNvSpPr>
            <p:nvPr/>
          </p:nvSpPr>
          <p:spPr bwMode="auto">
            <a:xfrm>
              <a:off x="2806700" y="3278188"/>
              <a:ext cx="292100" cy="485775"/>
            </a:xfrm>
            <a:custGeom>
              <a:avLst/>
              <a:gdLst>
                <a:gd name="T0" fmla="*/ 130 w 184"/>
                <a:gd name="T1" fmla="*/ 73 h 306"/>
                <a:gd name="T2" fmla="*/ 160 w 184"/>
                <a:gd name="T3" fmla="*/ 144 h 306"/>
                <a:gd name="T4" fmla="*/ 168 w 184"/>
                <a:gd name="T5" fmla="*/ 151 h 306"/>
                <a:gd name="T6" fmla="*/ 173 w 184"/>
                <a:gd name="T7" fmla="*/ 151 h 306"/>
                <a:gd name="T8" fmla="*/ 178 w 184"/>
                <a:gd name="T9" fmla="*/ 149 h 306"/>
                <a:gd name="T10" fmla="*/ 182 w 184"/>
                <a:gd name="T11" fmla="*/ 144 h 306"/>
                <a:gd name="T12" fmla="*/ 184 w 184"/>
                <a:gd name="T13" fmla="*/ 138 h 306"/>
                <a:gd name="T14" fmla="*/ 182 w 184"/>
                <a:gd name="T15" fmla="*/ 126 h 306"/>
                <a:gd name="T16" fmla="*/ 135 w 184"/>
                <a:gd name="T17" fmla="*/ 14 h 306"/>
                <a:gd name="T18" fmla="*/ 132 w 184"/>
                <a:gd name="T19" fmla="*/ 10 h 306"/>
                <a:gd name="T20" fmla="*/ 117 w 184"/>
                <a:gd name="T21" fmla="*/ 1 h 306"/>
                <a:gd name="T22" fmla="*/ 114 w 184"/>
                <a:gd name="T23" fmla="*/ 1 h 306"/>
                <a:gd name="T24" fmla="*/ 101 w 184"/>
                <a:gd name="T25" fmla="*/ 0 h 306"/>
                <a:gd name="T26" fmla="*/ 87 w 184"/>
                <a:gd name="T27" fmla="*/ 0 h 306"/>
                <a:gd name="T28" fmla="*/ 70 w 184"/>
                <a:gd name="T29" fmla="*/ 0 h 306"/>
                <a:gd name="T30" fmla="*/ 63 w 184"/>
                <a:gd name="T31" fmla="*/ 1 h 306"/>
                <a:gd name="T32" fmla="*/ 58 w 184"/>
                <a:gd name="T33" fmla="*/ 3 h 306"/>
                <a:gd name="T34" fmla="*/ 51 w 184"/>
                <a:gd name="T35" fmla="*/ 10 h 306"/>
                <a:gd name="T36" fmla="*/ 47 w 184"/>
                <a:gd name="T37" fmla="*/ 18 h 306"/>
                <a:gd name="T38" fmla="*/ 0 w 184"/>
                <a:gd name="T39" fmla="*/ 124 h 306"/>
                <a:gd name="T40" fmla="*/ 0 w 184"/>
                <a:gd name="T41" fmla="*/ 129 h 306"/>
                <a:gd name="T42" fmla="*/ 0 w 184"/>
                <a:gd name="T43" fmla="*/ 136 h 306"/>
                <a:gd name="T44" fmla="*/ 6 w 184"/>
                <a:gd name="T45" fmla="*/ 145 h 306"/>
                <a:gd name="T46" fmla="*/ 7 w 184"/>
                <a:gd name="T47" fmla="*/ 147 h 306"/>
                <a:gd name="T48" fmla="*/ 16 w 184"/>
                <a:gd name="T49" fmla="*/ 149 h 306"/>
                <a:gd name="T50" fmla="*/ 20 w 184"/>
                <a:gd name="T51" fmla="*/ 145 h 306"/>
                <a:gd name="T52" fmla="*/ 51 w 184"/>
                <a:gd name="T53" fmla="*/ 81 h 306"/>
                <a:gd name="T54" fmla="*/ 22 w 184"/>
                <a:gd name="T55" fmla="*/ 216 h 306"/>
                <a:gd name="T56" fmla="*/ 51 w 184"/>
                <a:gd name="T57" fmla="*/ 288 h 306"/>
                <a:gd name="T58" fmla="*/ 51 w 184"/>
                <a:gd name="T59" fmla="*/ 295 h 306"/>
                <a:gd name="T60" fmla="*/ 52 w 184"/>
                <a:gd name="T61" fmla="*/ 300 h 306"/>
                <a:gd name="T62" fmla="*/ 58 w 184"/>
                <a:gd name="T63" fmla="*/ 306 h 306"/>
                <a:gd name="T64" fmla="*/ 69 w 184"/>
                <a:gd name="T65" fmla="*/ 306 h 306"/>
                <a:gd name="T66" fmla="*/ 74 w 184"/>
                <a:gd name="T67" fmla="*/ 297 h 306"/>
                <a:gd name="T68" fmla="*/ 76 w 184"/>
                <a:gd name="T69" fmla="*/ 216 h 306"/>
                <a:gd name="T70" fmla="*/ 103 w 184"/>
                <a:gd name="T71" fmla="*/ 284 h 306"/>
                <a:gd name="T72" fmla="*/ 105 w 184"/>
                <a:gd name="T73" fmla="*/ 293 h 306"/>
                <a:gd name="T74" fmla="*/ 110 w 184"/>
                <a:gd name="T75" fmla="*/ 304 h 306"/>
                <a:gd name="T76" fmla="*/ 123 w 184"/>
                <a:gd name="T77" fmla="*/ 306 h 306"/>
                <a:gd name="T78" fmla="*/ 124 w 184"/>
                <a:gd name="T79" fmla="*/ 304 h 306"/>
                <a:gd name="T80" fmla="*/ 126 w 184"/>
                <a:gd name="T81" fmla="*/ 300 h 306"/>
                <a:gd name="T82" fmla="*/ 130 w 184"/>
                <a:gd name="T83" fmla="*/ 288 h 306"/>
                <a:gd name="T84" fmla="*/ 166 w 184"/>
                <a:gd name="T85" fmla="*/ 216 h 306"/>
                <a:gd name="T86" fmla="*/ 130 w 184"/>
                <a:gd name="T87" fmla="*/ 73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4" h="306">
                  <a:moveTo>
                    <a:pt x="130" y="73"/>
                  </a:moveTo>
                  <a:lnTo>
                    <a:pt x="130" y="73"/>
                  </a:lnTo>
                  <a:lnTo>
                    <a:pt x="160" y="144"/>
                  </a:lnTo>
                  <a:lnTo>
                    <a:pt x="160" y="144"/>
                  </a:lnTo>
                  <a:lnTo>
                    <a:pt x="162" y="147"/>
                  </a:lnTo>
                  <a:lnTo>
                    <a:pt x="168" y="151"/>
                  </a:lnTo>
                  <a:lnTo>
                    <a:pt x="168" y="151"/>
                  </a:lnTo>
                  <a:lnTo>
                    <a:pt x="173" y="151"/>
                  </a:lnTo>
                  <a:lnTo>
                    <a:pt x="177" y="149"/>
                  </a:lnTo>
                  <a:lnTo>
                    <a:pt x="178" y="149"/>
                  </a:lnTo>
                  <a:lnTo>
                    <a:pt x="178" y="149"/>
                  </a:lnTo>
                  <a:lnTo>
                    <a:pt x="182" y="144"/>
                  </a:lnTo>
                  <a:lnTo>
                    <a:pt x="184" y="138"/>
                  </a:lnTo>
                  <a:lnTo>
                    <a:pt x="184" y="138"/>
                  </a:lnTo>
                  <a:lnTo>
                    <a:pt x="184" y="131"/>
                  </a:lnTo>
                  <a:lnTo>
                    <a:pt x="182" y="126"/>
                  </a:lnTo>
                  <a:lnTo>
                    <a:pt x="135" y="14"/>
                  </a:lnTo>
                  <a:lnTo>
                    <a:pt x="135" y="14"/>
                  </a:lnTo>
                  <a:lnTo>
                    <a:pt x="132" y="10"/>
                  </a:lnTo>
                  <a:lnTo>
                    <a:pt x="132" y="10"/>
                  </a:lnTo>
                  <a:lnTo>
                    <a:pt x="124" y="5"/>
                  </a:lnTo>
                  <a:lnTo>
                    <a:pt x="117" y="1"/>
                  </a:lnTo>
                  <a:lnTo>
                    <a:pt x="117" y="1"/>
                  </a:lnTo>
                  <a:lnTo>
                    <a:pt x="114" y="1"/>
                  </a:lnTo>
                  <a:lnTo>
                    <a:pt x="114" y="1"/>
                  </a:lnTo>
                  <a:lnTo>
                    <a:pt x="101" y="0"/>
                  </a:lnTo>
                  <a:lnTo>
                    <a:pt x="101" y="0"/>
                  </a:lnTo>
                  <a:lnTo>
                    <a:pt x="87" y="0"/>
                  </a:lnTo>
                  <a:lnTo>
                    <a:pt x="87" y="0"/>
                  </a:lnTo>
                  <a:lnTo>
                    <a:pt x="70" y="0"/>
                  </a:lnTo>
                  <a:lnTo>
                    <a:pt x="70" y="0"/>
                  </a:lnTo>
                  <a:lnTo>
                    <a:pt x="63" y="1"/>
                  </a:lnTo>
                  <a:lnTo>
                    <a:pt x="58" y="3"/>
                  </a:lnTo>
                  <a:lnTo>
                    <a:pt x="58" y="3"/>
                  </a:lnTo>
                  <a:lnTo>
                    <a:pt x="52" y="5"/>
                  </a:lnTo>
                  <a:lnTo>
                    <a:pt x="51" y="10"/>
                  </a:lnTo>
                  <a:lnTo>
                    <a:pt x="51" y="10"/>
                  </a:lnTo>
                  <a:lnTo>
                    <a:pt x="47" y="18"/>
                  </a:lnTo>
                  <a:lnTo>
                    <a:pt x="47" y="18"/>
                  </a:lnTo>
                  <a:lnTo>
                    <a:pt x="0" y="124"/>
                  </a:lnTo>
                  <a:lnTo>
                    <a:pt x="0" y="124"/>
                  </a:lnTo>
                  <a:lnTo>
                    <a:pt x="0" y="129"/>
                  </a:lnTo>
                  <a:lnTo>
                    <a:pt x="0" y="136"/>
                  </a:lnTo>
                  <a:lnTo>
                    <a:pt x="0" y="136"/>
                  </a:lnTo>
                  <a:lnTo>
                    <a:pt x="2" y="142"/>
                  </a:lnTo>
                  <a:lnTo>
                    <a:pt x="6" y="145"/>
                  </a:lnTo>
                  <a:lnTo>
                    <a:pt x="7" y="147"/>
                  </a:lnTo>
                  <a:lnTo>
                    <a:pt x="7" y="147"/>
                  </a:lnTo>
                  <a:lnTo>
                    <a:pt x="11" y="149"/>
                  </a:lnTo>
                  <a:lnTo>
                    <a:pt x="16" y="149"/>
                  </a:lnTo>
                  <a:lnTo>
                    <a:pt x="16" y="149"/>
                  </a:lnTo>
                  <a:lnTo>
                    <a:pt x="20" y="145"/>
                  </a:lnTo>
                  <a:lnTo>
                    <a:pt x="24" y="142"/>
                  </a:lnTo>
                  <a:lnTo>
                    <a:pt x="51" y="81"/>
                  </a:lnTo>
                  <a:lnTo>
                    <a:pt x="51" y="86"/>
                  </a:lnTo>
                  <a:lnTo>
                    <a:pt x="22" y="216"/>
                  </a:lnTo>
                  <a:lnTo>
                    <a:pt x="51" y="216"/>
                  </a:lnTo>
                  <a:lnTo>
                    <a:pt x="51" y="288"/>
                  </a:lnTo>
                  <a:lnTo>
                    <a:pt x="51" y="288"/>
                  </a:lnTo>
                  <a:lnTo>
                    <a:pt x="51" y="295"/>
                  </a:lnTo>
                  <a:lnTo>
                    <a:pt x="52" y="300"/>
                  </a:lnTo>
                  <a:lnTo>
                    <a:pt x="52" y="300"/>
                  </a:lnTo>
                  <a:lnTo>
                    <a:pt x="56" y="304"/>
                  </a:lnTo>
                  <a:lnTo>
                    <a:pt x="58" y="306"/>
                  </a:lnTo>
                  <a:lnTo>
                    <a:pt x="69" y="306"/>
                  </a:lnTo>
                  <a:lnTo>
                    <a:pt x="69" y="306"/>
                  </a:lnTo>
                  <a:lnTo>
                    <a:pt x="72" y="302"/>
                  </a:lnTo>
                  <a:lnTo>
                    <a:pt x="74" y="297"/>
                  </a:lnTo>
                  <a:lnTo>
                    <a:pt x="76" y="280"/>
                  </a:lnTo>
                  <a:lnTo>
                    <a:pt x="76" y="216"/>
                  </a:lnTo>
                  <a:lnTo>
                    <a:pt x="103" y="216"/>
                  </a:lnTo>
                  <a:lnTo>
                    <a:pt x="103" y="284"/>
                  </a:lnTo>
                  <a:lnTo>
                    <a:pt x="103" y="284"/>
                  </a:lnTo>
                  <a:lnTo>
                    <a:pt x="105" y="293"/>
                  </a:lnTo>
                  <a:lnTo>
                    <a:pt x="106" y="298"/>
                  </a:lnTo>
                  <a:lnTo>
                    <a:pt x="110" y="304"/>
                  </a:lnTo>
                  <a:lnTo>
                    <a:pt x="114" y="306"/>
                  </a:lnTo>
                  <a:lnTo>
                    <a:pt x="123" y="306"/>
                  </a:lnTo>
                  <a:lnTo>
                    <a:pt x="123" y="306"/>
                  </a:lnTo>
                  <a:lnTo>
                    <a:pt x="124" y="304"/>
                  </a:lnTo>
                  <a:lnTo>
                    <a:pt x="126" y="300"/>
                  </a:lnTo>
                  <a:lnTo>
                    <a:pt x="126" y="300"/>
                  </a:lnTo>
                  <a:lnTo>
                    <a:pt x="130" y="295"/>
                  </a:lnTo>
                  <a:lnTo>
                    <a:pt x="130" y="288"/>
                  </a:lnTo>
                  <a:lnTo>
                    <a:pt x="130" y="216"/>
                  </a:lnTo>
                  <a:lnTo>
                    <a:pt x="166" y="216"/>
                  </a:lnTo>
                  <a:lnTo>
                    <a:pt x="130" y="73"/>
                  </a:lnTo>
                  <a:lnTo>
                    <a:pt x="130"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Trebuchet MS" pitchFamily="34" charset="0"/>
                <a:ea typeface="ＭＳ Ｐゴシック" pitchFamily="34" charset="-128"/>
              </a:endParaRPr>
            </a:p>
          </p:txBody>
        </p:sp>
      </p:grpSp>
      <p:sp>
        <p:nvSpPr>
          <p:cNvPr id="59" name="TextBox 58">
            <a:extLst>
              <a:ext uri="{FF2B5EF4-FFF2-40B4-BE49-F238E27FC236}">
                <a16:creationId xmlns:a16="http://schemas.microsoft.com/office/drawing/2014/main" id="{4AC5CEA5-FB74-4E82-B69C-A72D37D73283}"/>
              </a:ext>
            </a:extLst>
          </p:cNvPr>
          <p:cNvSpPr txBox="1"/>
          <p:nvPr/>
        </p:nvSpPr>
        <p:spPr>
          <a:xfrm>
            <a:off x="381000" y="4563782"/>
            <a:ext cx="933332" cy="762645"/>
          </a:xfrm>
          <a:prstGeom prst="rect">
            <a:avLst/>
          </a:prstGeom>
          <a:noFill/>
        </p:spPr>
        <p:txBody>
          <a:bodyPr wrap="none" rtlCol="0">
            <a:spAutoFit/>
          </a:bodyPr>
          <a:lstStyle/>
          <a:p>
            <a:pPr defTabSz="914400">
              <a:lnSpc>
                <a:spcPct val="80000"/>
              </a:lnSpc>
              <a:spcBef>
                <a:spcPct val="20000"/>
              </a:spcBef>
              <a:spcAft>
                <a:spcPct val="20000"/>
              </a:spcAft>
              <a:buClr>
                <a:srgbClr val="1C1C1C"/>
              </a:buClr>
              <a:buSzPct val="75000"/>
            </a:pPr>
            <a:r>
              <a:rPr lang="en-AU" dirty="0">
                <a:solidFill>
                  <a:schemeClr val="accent1"/>
                </a:solidFill>
                <a:latin typeface="Calibri" panose="020F0502020204030204" pitchFamily="34" charset="0"/>
                <a:ea typeface="ＭＳ Ｐゴシック" pitchFamily="34" charset="-128"/>
                <a:cs typeface="Calibri" panose="020F0502020204030204" pitchFamily="34" charset="0"/>
              </a:rPr>
              <a:t>Years </a:t>
            </a:r>
            <a:br>
              <a:rPr lang="en-AU" dirty="0">
                <a:solidFill>
                  <a:schemeClr val="accent1"/>
                </a:solidFill>
                <a:latin typeface="Calibri" panose="020F0502020204030204" pitchFamily="34" charset="0"/>
                <a:ea typeface="ＭＳ Ｐゴシック" pitchFamily="34" charset="-128"/>
                <a:cs typeface="Calibri" panose="020F0502020204030204" pitchFamily="34" charset="0"/>
              </a:rPr>
            </a:br>
            <a:r>
              <a:rPr lang="en-AU" dirty="0">
                <a:solidFill>
                  <a:schemeClr val="accent1"/>
                </a:solidFill>
                <a:latin typeface="Calibri" panose="020F0502020204030204" pitchFamily="34" charset="0"/>
                <a:ea typeface="ＭＳ Ｐゴシック" pitchFamily="34" charset="-128"/>
                <a:cs typeface="Calibri" panose="020F0502020204030204" pitchFamily="34" charset="0"/>
              </a:rPr>
              <a:t>in </a:t>
            </a:r>
            <a:br>
              <a:rPr lang="en-AU" dirty="0">
                <a:solidFill>
                  <a:schemeClr val="accent1"/>
                </a:solidFill>
                <a:latin typeface="Calibri" panose="020F0502020204030204" pitchFamily="34" charset="0"/>
                <a:ea typeface="ＭＳ Ｐゴシック" pitchFamily="34" charset="-128"/>
                <a:cs typeface="Calibri" panose="020F0502020204030204" pitchFamily="34" charset="0"/>
              </a:rPr>
            </a:br>
            <a:r>
              <a:rPr lang="en-AU" dirty="0">
                <a:solidFill>
                  <a:schemeClr val="accent1"/>
                </a:solidFill>
                <a:latin typeface="Calibri" panose="020F0502020204030204" pitchFamily="34" charset="0"/>
                <a:ea typeface="ＭＳ Ｐゴシック" pitchFamily="34" charset="-128"/>
                <a:cs typeface="Calibri" panose="020F0502020204030204" pitchFamily="34" charset="0"/>
              </a:rPr>
              <a:t>practice</a:t>
            </a:r>
          </a:p>
        </p:txBody>
      </p:sp>
      <p:sp>
        <p:nvSpPr>
          <p:cNvPr id="60" name="TextBox 59">
            <a:extLst>
              <a:ext uri="{FF2B5EF4-FFF2-40B4-BE49-F238E27FC236}">
                <a16:creationId xmlns:a16="http://schemas.microsoft.com/office/drawing/2014/main" id="{640CFFC0-4864-417B-A0B3-5C9626E25D0E}"/>
              </a:ext>
            </a:extLst>
          </p:cNvPr>
          <p:cNvSpPr txBox="1"/>
          <p:nvPr/>
        </p:nvSpPr>
        <p:spPr>
          <a:xfrm>
            <a:off x="381000" y="2683020"/>
            <a:ext cx="540212" cy="319446"/>
          </a:xfrm>
          <a:prstGeom prst="rect">
            <a:avLst/>
          </a:prstGeom>
          <a:noFill/>
        </p:spPr>
        <p:txBody>
          <a:bodyPr wrap="none" rtlCol="0">
            <a:spAutoFit/>
          </a:bodyPr>
          <a:lstStyle/>
          <a:p>
            <a:pPr defTabSz="914400">
              <a:lnSpc>
                <a:spcPct val="80000"/>
              </a:lnSpc>
              <a:spcBef>
                <a:spcPct val="20000"/>
              </a:spcBef>
              <a:spcAft>
                <a:spcPct val="20000"/>
              </a:spcAft>
              <a:buClr>
                <a:srgbClr val="1C1C1C"/>
              </a:buClr>
              <a:buSzPct val="75000"/>
              <a:buFont typeface="Wingdings" pitchFamily="2" charset="2"/>
              <a:buNone/>
            </a:pPr>
            <a:r>
              <a:rPr lang="en-AU" dirty="0">
                <a:solidFill>
                  <a:schemeClr val="accent1"/>
                </a:solidFill>
                <a:latin typeface="Calibri" panose="020F0502020204030204" pitchFamily="34" charset="0"/>
                <a:ea typeface="ＭＳ Ｐゴシック" pitchFamily="34" charset="-128"/>
                <a:cs typeface="Calibri" panose="020F0502020204030204" pitchFamily="34" charset="0"/>
              </a:rPr>
              <a:t>Age</a:t>
            </a:r>
          </a:p>
        </p:txBody>
      </p:sp>
      <p:cxnSp>
        <p:nvCxnSpPr>
          <p:cNvPr id="64" name="Straight Connector 63"/>
          <p:cNvCxnSpPr>
            <a:cxnSpLocks/>
          </p:cNvCxnSpPr>
          <p:nvPr/>
        </p:nvCxnSpPr>
        <p:spPr>
          <a:xfrm>
            <a:off x="4951411" y="1104523"/>
            <a:ext cx="0" cy="5033727"/>
          </a:xfrm>
          <a:prstGeom prst="line">
            <a:avLst/>
          </a:prstGeom>
          <a:ln>
            <a:solidFill>
              <a:schemeClr val="accent5">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cxnSpLocks/>
          </p:cNvCxnSpPr>
          <p:nvPr/>
        </p:nvCxnSpPr>
        <p:spPr>
          <a:xfrm>
            <a:off x="381000" y="2603546"/>
            <a:ext cx="4507871" cy="0"/>
          </a:xfrm>
          <a:prstGeom prst="line">
            <a:avLst/>
          </a:prstGeom>
          <a:ln>
            <a:solidFill>
              <a:schemeClr val="accent5">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4AC5CEA5-FB74-4E82-B69C-A72D37D73283}"/>
              </a:ext>
            </a:extLst>
          </p:cNvPr>
          <p:cNvSpPr txBox="1"/>
          <p:nvPr/>
        </p:nvSpPr>
        <p:spPr>
          <a:xfrm>
            <a:off x="4960370" y="1080387"/>
            <a:ext cx="1872692" cy="319446"/>
          </a:xfrm>
          <a:prstGeom prst="rect">
            <a:avLst/>
          </a:prstGeom>
          <a:noFill/>
        </p:spPr>
        <p:txBody>
          <a:bodyPr wrap="none" rtlCol="0">
            <a:spAutoFit/>
          </a:bodyPr>
          <a:lstStyle>
            <a:defPPr>
              <a:defRPr lang="en-GB"/>
            </a:defPPr>
            <a:lvl1pPr defTabSz="914400">
              <a:lnSpc>
                <a:spcPct val="80000"/>
              </a:lnSpc>
              <a:spcBef>
                <a:spcPct val="20000"/>
              </a:spcBef>
              <a:spcAft>
                <a:spcPct val="20000"/>
              </a:spcAft>
              <a:buClr>
                <a:srgbClr val="1C1C1C"/>
              </a:buClr>
              <a:buSzPct val="75000"/>
              <a:buFont typeface="Wingdings" pitchFamily="2" charset="2"/>
              <a:buNone/>
              <a:defRPr>
                <a:solidFill>
                  <a:schemeClr val="accent1"/>
                </a:solidFill>
                <a:latin typeface="Calibri" panose="020F0502020204030204" pitchFamily="34" charset="0"/>
                <a:ea typeface="ＭＳ Ｐゴシック" pitchFamily="34" charset="-128"/>
                <a:cs typeface="Calibri" panose="020F0502020204030204" pitchFamily="34" charset="0"/>
              </a:defRPr>
            </a:lvl1pPr>
          </a:lstStyle>
          <a:p>
            <a:r>
              <a:rPr lang="en-AU" dirty="0"/>
              <a:t>Practitioner type*</a:t>
            </a:r>
          </a:p>
        </p:txBody>
      </p:sp>
      <p:graphicFrame>
        <p:nvGraphicFramePr>
          <p:cNvPr id="52" name="Content Placeholder 6">
            <a:extLst>
              <a:ext uri="{FF2B5EF4-FFF2-40B4-BE49-F238E27FC236}">
                <a16:creationId xmlns:a16="http://schemas.microsoft.com/office/drawing/2014/main" id="{24C23245-6610-435F-A919-578D72C93A09}"/>
              </a:ext>
            </a:extLst>
          </p:cNvPr>
          <p:cNvGraphicFramePr>
            <a:graphicFrameLocks/>
          </p:cNvGraphicFramePr>
          <p:nvPr>
            <p:extLst>
              <p:ext uri="{D42A27DB-BD31-4B8C-83A1-F6EECF244321}">
                <p14:modId xmlns:p14="http://schemas.microsoft.com/office/powerpoint/2010/main" val="971965623"/>
              </p:ext>
            </p:extLst>
          </p:nvPr>
        </p:nvGraphicFramePr>
        <p:xfrm>
          <a:off x="5033727" y="1412342"/>
          <a:ext cx="4480422" cy="471344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Content Placeholder 6">
            <a:extLst>
              <a:ext uri="{FF2B5EF4-FFF2-40B4-BE49-F238E27FC236}">
                <a16:creationId xmlns:a16="http://schemas.microsoft.com/office/drawing/2014/main" id="{4B187C72-365A-4DBD-98F7-0E213116EDCF}"/>
              </a:ext>
            </a:extLst>
          </p:cNvPr>
          <p:cNvGraphicFramePr>
            <a:graphicFrameLocks/>
          </p:cNvGraphicFramePr>
          <p:nvPr>
            <p:extLst>
              <p:ext uri="{D42A27DB-BD31-4B8C-83A1-F6EECF244321}">
                <p14:modId xmlns:p14="http://schemas.microsoft.com/office/powerpoint/2010/main" val="1960351226"/>
              </p:ext>
            </p:extLst>
          </p:nvPr>
        </p:nvGraphicFramePr>
        <p:xfrm>
          <a:off x="1266179" y="2692085"/>
          <a:ext cx="3667316" cy="1691287"/>
        </p:xfrm>
        <a:graphic>
          <a:graphicData uri="http://schemas.openxmlformats.org/drawingml/2006/chart">
            <c:chart xmlns:c="http://schemas.openxmlformats.org/drawingml/2006/chart" xmlns:r="http://schemas.openxmlformats.org/officeDocument/2006/relationships" r:id="rId5"/>
          </a:graphicData>
        </a:graphic>
      </p:graphicFrame>
      <p:sp>
        <p:nvSpPr>
          <p:cNvPr id="2" name="TextBox 1"/>
          <p:cNvSpPr txBox="1"/>
          <p:nvPr/>
        </p:nvSpPr>
        <p:spPr>
          <a:xfrm>
            <a:off x="5073796" y="4650392"/>
            <a:ext cx="1108392" cy="954107"/>
          </a:xfrm>
          <a:prstGeom prst="rect">
            <a:avLst/>
          </a:prstGeom>
          <a:noFill/>
        </p:spPr>
        <p:txBody>
          <a:bodyPr wrap="square" rtlCol="0">
            <a:spAutoFit/>
          </a:bodyPr>
          <a:lstStyle/>
          <a:p>
            <a:r>
              <a:rPr lang="en-AU" sz="800" b="1" dirty="0"/>
              <a:t>*</a:t>
            </a:r>
            <a:r>
              <a:rPr lang="en-AU" sz="800" i="1" dirty="0"/>
              <a:t>Analysis of the ‘total sample’ has been weighted to ensure each of these professions accounts for 6.25% of the total</a:t>
            </a:r>
          </a:p>
        </p:txBody>
      </p:sp>
      <p:sp>
        <p:nvSpPr>
          <p:cNvPr id="29" name="Footer Placeholder 23">
            <a:extLst>
              <a:ext uri="{FF2B5EF4-FFF2-40B4-BE49-F238E27FC236}">
                <a16:creationId xmlns:a16="http://schemas.microsoft.com/office/drawing/2014/main" id="{5C743B6B-1611-4A40-B441-33BCEFA296AE}"/>
              </a:ext>
            </a:extLst>
          </p:cNvPr>
          <p:cNvSpPr txBox="1">
            <a:spLocks/>
          </p:cNvSpPr>
          <p:nvPr/>
        </p:nvSpPr>
        <p:spPr>
          <a:xfrm>
            <a:off x="388673" y="6125789"/>
            <a:ext cx="4562738" cy="244071"/>
          </a:xfrm>
          <a:prstGeom prst="rect">
            <a:avLst/>
          </a:prstGeom>
        </p:spPr>
        <p:txBody>
          <a:bodyPr vert="horz" wrap="square" lIns="0" tIns="0" rIns="0" bIns="0" numCol="1" anchor="ctr" anchorCtr="0" compatLnSpc="1">
            <a:prstTxWarp prst="textNoShape">
              <a:avLst/>
            </a:prstTxWarp>
          </a:bodyPr>
          <a:lstStyle>
            <a:defPPr>
              <a:defRPr lang="en-GB"/>
            </a:defPPr>
            <a:lvl1pPr algn="r" defTabSz="457200" rtl="0" fontAlgn="base">
              <a:spcBef>
                <a:spcPct val="0"/>
              </a:spcBef>
              <a:spcAft>
                <a:spcPct val="0"/>
              </a:spcAft>
              <a:defRPr sz="800" b="0" i="0" kern="1200">
                <a:solidFill>
                  <a:srgbClr val="8E9193"/>
                </a:solidFill>
                <a:latin typeface="DIN" charset="0"/>
                <a:ea typeface="DIN" charset="0"/>
                <a:cs typeface="DIN" charset="0"/>
              </a:defRPr>
            </a:lvl1pPr>
            <a:lvl2pPr marL="457200" algn="l" defTabSz="457200" rtl="0" fontAlgn="base">
              <a:spcBef>
                <a:spcPct val="0"/>
              </a:spcBef>
              <a:spcAft>
                <a:spcPct val="0"/>
              </a:spcAft>
              <a:defRPr kern="1200">
                <a:solidFill>
                  <a:schemeClr val="tx1"/>
                </a:solidFill>
                <a:latin typeface="Arial" charset="0"/>
                <a:ea typeface="Geneva" charset="0"/>
                <a:cs typeface="+mn-cs"/>
              </a:defRPr>
            </a:lvl2pPr>
            <a:lvl3pPr marL="914400" algn="l" defTabSz="457200" rtl="0" fontAlgn="base">
              <a:spcBef>
                <a:spcPct val="0"/>
              </a:spcBef>
              <a:spcAft>
                <a:spcPct val="0"/>
              </a:spcAft>
              <a:defRPr kern="1200">
                <a:solidFill>
                  <a:schemeClr val="tx1"/>
                </a:solidFill>
                <a:latin typeface="Arial" charset="0"/>
                <a:ea typeface="Geneva" charset="0"/>
                <a:cs typeface="+mn-cs"/>
              </a:defRPr>
            </a:lvl3pPr>
            <a:lvl4pPr marL="1371600" algn="l" defTabSz="457200" rtl="0" fontAlgn="base">
              <a:spcBef>
                <a:spcPct val="0"/>
              </a:spcBef>
              <a:spcAft>
                <a:spcPct val="0"/>
              </a:spcAft>
              <a:defRPr kern="1200">
                <a:solidFill>
                  <a:schemeClr val="tx1"/>
                </a:solidFill>
                <a:latin typeface="Arial" charset="0"/>
                <a:ea typeface="Geneva" charset="0"/>
                <a:cs typeface="+mn-cs"/>
              </a:defRPr>
            </a:lvl4pPr>
            <a:lvl5pPr marL="1828800" algn="l" defTabSz="457200" rtl="0" fontAlgn="base">
              <a:spcBef>
                <a:spcPct val="0"/>
              </a:spcBef>
              <a:spcAft>
                <a:spcPct val="0"/>
              </a:spcAft>
              <a:defRPr kern="1200">
                <a:solidFill>
                  <a:schemeClr val="tx1"/>
                </a:solidFill>
                <a:latin typeface="Arial" charset="0"/>
                <a:ea typeface="Geneva" charset="0"/>
                <a:cs typeface="+mn-cs"/>
              </a:defRPr>
            </a:lvl5pPr>
            <a:lvl6pPr marL="2286000" algn="l" defTabSz="914400" rtl="0" eaLnBrk="1" latinLnBrk="0" hangingPunct="1">
              <a:defRPr kern="1200">
                <a:solidFill>
                  <a:schemeClr val="tx1"/>
                </a:solidFill>
                <a:latin typeface="Arial" charset="0"/>
                <a:ea typeface="Geneva" charset="0"/>
                <a:cs typeface="+mn-cs"/>
              </a:defRPr>
            </a:lvl6pPr>
            <a:lvl7pPr marL="2743200" algn="l" defTabSz="914400" rtl="0" eaLnBrk="1" latinLnBrk="0" hangingPunct="1">
              <a:defRPr kern="1200">
                <a:solidFill>
                  <a:schemeClr val="tx1"/>
                </a:solidFill>
                <a:latin typeface="Arial" charset="0"/>
                <a:ea typeface="Geneva" charset="0"/>
                <a:cs typeface="+mn-cs"/>
              </a:defRPr>
            </a:lvl7pPr>
            <a:lvl8pPr marL="3200400" algn="l" defTabSz="914400" rtl="0" eaLnBrk="1" latinLnBrk="0" hangingPunct="1">
              <a:defRPr kern="1200">
                <a:solidFill>
                  <a:schemeClr val="tx1"/>
                </a:solidFill>
                <a:latin typeface="Arial" charset="0"/>
                <a:ea typeface="Geneva" charset="0"/>
                <a:cs typeface="+mn-cs"/>
              </a:defRPr>
            </a:lvl8pPr>
            <a:lvl9pPr marL="3657600" algn="l" defTabSz="914400" rtl="0" eaLnBrk="1" latinLnBrk="0" hangingPunct="1">
              <a:defRPr kern="1200">
                <a:solidFill>
                  <a:schemeClr val="tx1"/>
                </a:solidFill>
                <a:latin typeface="Arial" charset="0"/>
                <a:ea typeface="Geneva" charset="0"/>
                <a:cs typeface="+mn-cs"/>
              </a:defRPr>
            </a:lvl9pPr>
          </a:lstStyle>
          <a:p>
            <a:pPr algn="l">
              <a:buClr>
                <a:srgbClr val="1C1C1C"/>
              </a:buClr>
            </a:pPr>
            <a:r>
              <a:rPr lang="en-AU" dirty="0">
                <a:solidFill>
                  <a:srgbClr val="1C1C1C">
                    <a:lumMod val="75000"/>
                    <a:lumOff val="25000"/>
                  </a:srgbClr>
                </a:solidFill>
              </a:rPr>
              <a:t>* Figures may not add to 100%.  Missing figures accounted for by ‘prefer not to say’</a:t>
            </a:r>
          </a:p>
        </p:txBody>
      </p:sp>
      <p:cxnSp>
        <p:nvCxnSpPr>
          <p:cNvPr id="30" name="Straight Connector 29">
            <a:extLst>
              <a:ext uri="{FF2B5EF4-FFF2-40B4-BE49-F238E27FC236}">
                <a16:creationId xmlns:a16="http://schemas.microsoft.com/office/drawing/2014/main" id="{0E1086B2-0F2A-49CC-880C-300AD511AC52}"/>
              </a:ext>
            </a:extLst>
          </p:cNvPr>
          <p:cNvCxnSpPr>
            <a:cxnSpLocks/>
          </p:cNvCxnSpPr>
          <p:nvPr/>
        </p:nvCxnSpPr>
        <p:spPr>
          <a:xfrm>
            <a:off x="381000" y="4459506"/>
            <a:ext cx="4507871" cy="0"/>
          </a:xfrm>
          <a:prstGeom prst="line">
            <a:avLst/>
          </a:prstGeom>
          <a:ln>
            <a:solidFill>
              <a:schemeClr val="accent5">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7564577" y="1440870"/>
            <a:ext cx="62345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(n=58)</a:t>
            </a:r>
          </a:p>
        </p:txBody>
      </p:sp>
      <p:sp>
        <p:nvSpPr>
          <p:cNvPr id="31" name="TextBox 30"/>
          <p:cNvSpPr txBox="1"/>
          <p:nvPr/>
        </p:nvSpPr>
        <p:spPr>
          <a:xfrm>
            <a:off x="8257322" y="1717965"/>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(n=325)</a:t>
            </a:r>
          </a:p>
        </p:txBody>
      </p:sp>
      <p:sp>
        <p:nvSpPr>
          <p:cNvPr id="32" name="TextBox 31"/>
          <p:cNvSpPr txBox="1"/>
          <p:nvPr/>
        </p:nvSpPr>
        <p:spPr>
          <a:xfrm>
            <a:off x="8451287" y="1981205"/>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 437)</a:t>
            </a:r>
          </a:p>
        </p:txBody>
      </p:sp>
      <p:sp>
        <p:nvSpPr>
          <p:cNvPr id="33" name="TextBox 32"/>
          <p:cNvSpPr txBox="1"/>
          <p:nvPr/>
        </p:nvSpPr>
        <p:spPr>
          <a:xfrm>
            <a:off x="8465137" y="2313720"/>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(n=464)</a:t>
            </a:r>
          </a:p>
        </p:txBody>
      </p:sp>
      <p:sp>
        <p:nvSpPr>
          <p:cNvPr id="34" name="TextBox 33"/>
          <p:cNvSpPr txBox="1"/>
          <p:nvPr/>
        </p:nvSpPr>
        <p:spPr>
          <a:xfrm>
            <a:off x="8506702" y="2590820"/>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(n=461)</a:t>
            </a:r>
          </a:p>
        </p:txBody>
      </p:sp>
      <p:sp>
        <p:nvSpPr>
          <p:cNvPr id="35" name="TextBox 34"/>
          <p:cNvSpPr txBox="1"/>
          <p:nvPr/>
        </p:nvSpPr>
        <p:spPr>
          <a:xfrm>
            <a:off x="8229602" y="2895630"/>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(n=326)</a:t>
            </a:r>
          </a:p>
        </p:txBody>
      </p:sp>
      <p:sp>
        <p:nvSpPr>
          <p:cNvPr id="36" name="TextBox 35"/>
          <p:cNvSpPr txBox="1"/>
          <p:nvPr/>
        </p:nvSpPr>
        <p:spPr>
          <a:xfrm>
            <a:off x="8118762" y="3186585"/>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(n=300)</a:t>
            </a:r>
          </a:p>
        </p:txBody>
      </p:sp>
      <p:sp>
        <p:nvSpPr>
          <p:cNvPr id="37" name="TextBox 36"/>
          <p:cNvSpPr txBox="1"/>
          <p:nvPr/>
        </p:nvSpPr>
        <p:spPr>
          <a:xfrm>
            <a:off x="8118762" y="3468992"/>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(n=304)</a:t>
            </a:r>
          </a:p>
        </p:txBody>
      </p:sp>
      <p:sp>
        <p:nvSpPr>
          <p:cNvPr id="38" name="TextBox 37"/>
          <p:cNvSpPr txBox="1"/>
          <p:nvPr/>
        </p:nvSpPr>
        <p:spPr>
          <a:xfrm>
            <a:off x="8257322" y="3782294"/>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(n=339)</a:t>
            </a:r>
          </a:p>
        </p:txBody>
      </p:sp>
      <p:sp>
        <p:nvSpPr>
          <p:cNvPr id="39" name="TextBox 38"/>
          <p:cNvSpPr txBox="1"/>
          <p:nvPr/>
        </p:nvSpPr>
        <p:spPr>
          <a:xfrm>
            <a:off x="8257322" y="4042370"/>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(n=349)</a:t>
            </a:r>
          </a:p>
        </p:txBody>
      </p:sp>
      <p:sp>
        <p:nvSpPr>
          <p:cNvPr id="40" name="TextBox 39"/>
          <p:cNvSpPr txBox="1"/>
          <p:nvPr/>
        </p:nvSpPr>
        <p:spPr>
          <a:xfrm>
            <a:off x="8395862" y="4336395"/>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(n=373)</a:t>
            </a:r>
          </a:p>
        </p:txBody>
      </p:sp>
      <p:sp>
        <p:nvSpPr>
          <p:cNvPr id="41" name="TextBox 40"/>
          <p:cNvSpPr txBox="1"/>
          <p:nvPr/>
        </p:nvSpPr>
        <p:spPr>
          <a:xfrm>
            <a:off x="7716976" y="4664245"/>
            <a:ext cx="706595"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(n=112)</a:t>
            </a:r>
          </a:p>
        </p:txBody>
      </p:sp>
      <p:sp>
        <p:nvSpPr>
          <p:cNvPr id="42" name="TextBox 41"/>
          <p:cNvSpPr txBox="1"/>
          <p:nvPr/>
        </p:nvSpPr>
        <p:spPr>
          <a:xfrm>
            <a:off x="8465132" y="5250820"/>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(n=380)</a:t>
            </a:r>
          </a:p>
        </p:txBody>
      </p:sp>
      <p:sp>
        <p:nvSpPr>
          <p:cNvPr id="43" name="TextBox 42"/>
          <p:cNvSpPr txBox="1"/>
          <p:nvPr/>
        </p:nvSpPr>
        <p:spPr>
          <a:xfrm>
            <a:off x="8345297" y="4945104"/>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(n=355)</a:t>
            </a:r>
          </a:p>
        </p:txBody>
      </p:sp>
      <p:sp>
        <p:nvSpPr>
          <p:cNvPr id="44" name="TextBox 43"/>
          <p:cNvSpPr txBox="1"/>
          <p:nvPr/>
        </p:nvSpPr>
        <p:spPr>
          <a:xfrm>
            <a:off x="8313427" y="5538610"/>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(n=324)</a:t>
            </a:r>
          </a:p>
        </p:txBody>
      </p:sp>
      <p:sp>
        <p:nvSpPr>
          <p:cNvPr id="45" name="TextBox 44"/>
          <p:cNvSpPr txBox="1"/>
          <p:nvPr/>
        </p:nvSpPr>
        <p:spPr>
          <a:xfrm>
            <a:off x="9274221" y="5824153"/>
            <a:ext cx="757826" cy="246221"/>
          </a:xfrm>
          <a:prstGeom prst="rect">
            <a:avLst/>
          </a:prstGeom>
          <a:noFill/>
        </p:spPr>
        <p:txBody>
          <a:bodyPr wrap="square" rtlCol="0">
            <a:spAutoFit/>
          </a:bodyPr>
          <a:lstStyle/>
          <a:p>
            <a:pPr algn="l"/>
            <a:r>
              <a:rPr lang="en-AU" sz="1000" dirty="0">
                <a:latin typeface="Calibri" panose="020F0502020204030204" pitchFamily="34" charset="0"/>
                <a:cs typeface="Calibri" panose="020F0502020204030204" pitchFamily="34" charset="0"/>
              </a:rPr>
              <a:t>(n=787)</a:t>
            </a:r>
          </a:p>
        </p:txBody>
      </p:sp>
    </p:spTree>
    <p:extLst>
      <p:ext uri="{BB962C8B-B14F-4D97-AF65-F5344CB8AC3E}">
        <p14:creationId xmlns:p14="http://schemas.microsoft.com/office/powerpoint/2010/main" val="426289312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r>
              <a:rPr lang="en-AU" dirty="0"/>
              <a:t>Sample of registered practitioners (n = 5,694)</a:t>
            </a:r>
          </a:p>
          <a:p>
            <a:endParaRPr lang="en-AU" dirty="0"/>
          </a:p>
        </p:txBody>
      </p:sp>
      <p:sp>
        <p:nvSpPr>
          <p:cNvPr id="61" name="Slide Number Placeholder 60">
            <a:extLst>
              <a:ext uri="{FF2B5EF4-FFF2-40B4-BE49-F238E27FC236}">
                <a16:creationId xmlns:a16="http://schemas.microsoft.com/office/drawing/2014/main" id="{7AE7A720-3917-4E16-92FE-58F7DEFA16D4}"/>
              </a:ext>
            </a:extLst>
          </p:cNvPr>
          <p:cNvSpPr>
            <a:spLocks noGrp="1"/>
          </p:cNvSpPr>
          <p:nvPr>
            <p:ph type="sldNum" sz="quarter" idx="11"/>
          </p:nvPr>
        </p:nvSpPr>
        <p:spPr/>
        <p:txBody>
          <a:bodyPr/>
          <a:lstStyle/>
          <a:p>
            <a:pPr>
              <a:buClr>
                <a:srgbClr val="1C1C1C"/>
              </a:buClr>
            </a:pPr>
            <a:fld id="{394D3F4F-B950-4EC2-99AD-9725B7F9ABD5}" type="slidenum">
              <a:rPr lang="en-AU" smtClean="0">
                <a:solidFill>
                  <a:srgbClr val="1C1C1C">
                    <a:lumMod val="75000"/>
                    <a:lumOff val="25000"/>
                  </a:srgbClr>
                </a:solidFill>
              </a:rPr>
              <a:pPr>
                <a:buClr>
                  <a:srgbClr val="1C1C1C"/>
                </a:buClr>
              </a:pPr>
              <a:t>7</a:t>
            </a:fld>
            <a:endParaRPr lang="en-AU" dirty="0">
              <a:solidFill>
                <a:srgbClr val="1C1C1C">
                  <a:lumMod val="75000"/>
                  <a:lumOff val="25000"/>
                </a:srgbClr>
              </a:solidFill>
            </a:endParaRPr>
          </a:p>
        </p:txBody>
      </p:sp>
      <p:graphicFrame>
        <p:nvGraphicFramePr>
          <p:cNvPr id="19" name="Content Placeholder 6">
            <a:extLst>
              <a:ext uri="{FF2B5EF4-FFF2-40B4-BE49-F238E27FC236}">
                <a16:creationId xmlns:a16="http://schemas.microsoft.com/office/drawing/2014/main" id="{9671EF75-8A76-4EEB-A7A6-96EC0BBE462D}"/>
              </a:ext>
            </a:extLst>
          </p:cNvPr>
          <p:cNvGraphicFramePr>
            <a:graphicFrameLocks/>
          </p:cNvGraphicFramePr>
          <p:nvPr>
            <p:extLst>
              <p:ext uri="{D42A27DB-BD31-4B8C-83A1-F6EECF244321}">
                <p14:modId xmlns:p14="http://schemas.microsoft.com/office/powerpoint/2010/main" val="2283581404"/>
              </p:ext>
            </p:extLst>
          </p:nvPr>
        </p:nvGraphicFramePr>
        <p:xfrm>
          <a:off x="407105" y="4655246"/>
          <a:ext cx="3318128" cy="1473949"/>
        </p:xfrm>
        <a:graphic>
          <a:graphicData uri="http://schemas.openxmlformats.org/drawingml/2006/chart">
            <c:chart xmlns:c="http://schemas.openxmlformats.org/drawingml/2006/chart" xmlns:r="http://schemas.openxmlformats.org/officeDocument/2006/relationships" r:id="rId2"/>
          </a:graphicData>
        </a:graphic>
      </p:graphicFrame>
      <p:sp>
        <p:nvSpPr>
          <p:cNvPr id="27" name="TextBox 26">
            <a:extLst>
              <a:ext uri="{FF2B5EF4-FFF2-40B4-BE49-F238E27FC236}">
                <a16:creationId xmlns:a16="http://schemas.microsoft.com/office/drawing/2014/main" id="{6E214195-C7EF-4B11-B61C-9B6C07EBEB4A}"/>
              </a:ext>
            </a:extLst>
          </p:cNvPr>
          <p:cNvSpPr txBox="1"/>
          <p:nvPr/>
        </p:nvSpPr>
        <p:spPr>
          <a:xfrm>
            <a:off x="381000" y="3961477"/>
            <a:ext cx="3318128" cy="650947"/>
          </a:xfrm>
          <a:prstGeom prst="rect">
            <a:avLst/>
          </a:prstGeom>
          <a:noFill/>
        </p:spPr>
        <p:txBody>
          <a:bodyPr wrap="square" rtlCol="0">
            <a:spAutoFit/>
          </a:bodyPr>
          <a:lstStyle/>
          <a:p>
            <a:pPr defTabSz="914400">
              <a:lnSpc>
                <a:spcPct val="80000"/>
              </a:lnSpc>
              <a:spcBef>
                <a:spcPct val="20000"/>
              </a:spcBef>
              <a:spcAft>
                <a:spcPct val="20000"/>
              </a:spcAft>
              <a:buClr>
                <a:srgbClr val="1C1C1C"/>
              </a:buClr>
              <a:buSzPct val="75000"/>
              <a:buFont typeface="Wingdings" pitchFamily="2" charset="2"/>
              <a:buNone/>
            </a:pPr>
            <a:r>
              <a:rPr lang="en-AU" sz="1500" dirty="0">
                <a:solidFill>
                  <a:srgbClr val="5B5853"/>
                </a:solidFill>
                <a:latin typeface="Calibri" panose="020F0502020204030204" pitchFamily="34" charset="0"/>
                <a:ea typeface="ＭＳ Ｐゴシック" pitchFamily="34" charset="-128"/>
                <a:cs typeface="Calibri" panose="020F0502020204030204" pitchFamily="34" charset="0"/>
              </a:rPr>
              <a:t>% who have had a complaint ever made against them to AHPRA or their Board as a registered Health Practitioner*</a:t>
            </a:r>
          </a:p>
        </p:txBody>
      </p:sp>
      <p:sp>
        <p:nvSpPr>
          <p:cNvPr id="39" name="TextBox 38"/>
          <p:cNvSpPr txBox="1"/>
          <p:nvPr/>
        </p:nvSpPr>
        <p:spPr>
          <a:xfrm>
            <a:off x="5459431" y="1731413"/>
            <a:ext cx="3029507" cy="646331"/>
          </a:xfrm>
          <a:prstGeom prst="rect">
            <a:avLst/>
          </a:prstGeom>
          <a:noFill/>
        </p:spPr>
        <p:txBody>
          <a:bodyPr wrap="square" rtlCol="0">
            <a:spAutoFit/>
          </a:bodyPr>
          <a:lstStyle/>
          <a:p>
            <a:r>
              <a:rPr lang="en-AU" dirty="0">
                <a:solidFill>
                  <a:srgbClr val="5B5853"/>
                </a:solidFill>
                <a:latin typeface="Calibri" panose="020F0502020204030204" pitchFamily="34" charset="0"/>
                <a:cs typeface="Calibri" panose="020F0502020204030204" pitchFamily="34" charset="0"/>
              </a:rPr>
              <a:t>Metro: </a:t>
            </a:r>
            <a:r>
              <a:rPr lang="en-AU" b="1" dirty="0">
                <a:solidFill>
                  <a:schemeClr val="accent1"/>
                </a:solidFill>
                <a:latin typeface="Calibri" panose="020F0502020204030204" pitchFamily="34" charset="0"/>
                <a:cs typeface="Calibri" panose="020F0502020204030204" pitchFamily="34" charset="0"/>
              </a:rPr>
              <a:t>66%</a:t>
            </a:r>
          </a:p>
          <a:p>
            <a:r>
              <a:rPr lang="en-AU" dirty="0">
                <a:solidFill>
                  <a:srgbClr val="5B5853"/>
                </a:solidFill>
                <a:latin typeface="Calibri" panose="020F0502020204030204" pitchFamily="34" charset="0"/>
                <a:cs typeface="Calibri" panose="020F0502020204030204" pitchFamily="34" charset="0"/>
              </a:rPr>
              <a:t>Regional: </a:t>
            </a:r>
            <a:r>
              <a:rPr lang="en-AU" b="1" dirty="0">
                <a:solidFill>
                  <a:schemeClr val="accent1"/>
                </a:solidFill>
                <a:latin typeface="Calibri" panose="020F0502020204030204" pitchFamily="34" charset="0"/>
                <a:cs typeface="Calibri" panose="020F0502020204030204" pitchFamily="34" charset="0"/>
              </a:rPr>
              <a:t>34%</a:t>
            </a:r>
          </a:p>
        </p:txBody>
      </p:sp>
      <p:sp>
        <p:nvSpPr>
          <p:cNvPr id="47" name="TextBox 46">
            <a:extLst>
              <a:ext uri="{FF2B5EF4-FFF2-40B4-BE49-F238E27FC236}">
                <a16:creationId xmlns:a16="http://schemas.microsoft.com/office/drawing/2014/main" id="{6E214195-C7EF-4B11-B61C-9B6C07EBEB4A}"/>
              </a:ext>
            </a:extLst>
          </p:cNvPr>
          <p:cNvSpPr txBox="1"/>
          <p:nvPr/>
        </p:nvSpPr>
        <p:spPr>
          <a:xfrm>
            <a:off x="4999087" y="3961477"/>
            <a:ext cx="3207747" cy="646331"/>
          </a:xfrm>
          <a:prstGeom prst="rect">
            <a:avLst/>
          </a:prstGeom>
          <a:noFill/>
        </p:spPr>
        <p:txBody>
          <a:bodyPr wrap="square" rtlCol="0">
            <a:spAutoFit/>
          </a:bodyPr>
          <a:lstStyle/>
          <a:p>
            <a:pPr defTabSz="914400">
              <a:lnSpc>
                <a:spcPct val="80000"/>
              </a:lnSpc>
              <a:spcBef>
                <a:spcPct val="20000"/>
              </a:spcBef>
              <a:spcAft>
                <a:spcPct val="20000"/>
              </a:spcAft>
              <a:buClr>
                <a:srgbClr val="1C1C1C"/>
              </a:buClr>
              <a:buSzPct val="75000"/>
              <a:buFont typeface="Wingdings" pitchFamily="2" charset="2"/>
              <a:buNone/>
            </a:pPr>
            <a:r>
              <a:rPr lang="en-AU" sz="1500" dirty="0">
                <a:solidFill>
                  <a:srgbClr val="5B5853"/>
                </a:solidFill>
                <a:latin typeface="Calibri" panose="020F0502020204030204" pitchFamily="34" charset="0"/>
                <a:ea typeface="ＭＳ Ｐゴシック" pitchFamily="34" charset="-128"/>
                <a:cs typeface="Calibri" panose="020F0502020204030204" pitchFamily="34" charset="0"/>
              </a:rPr>
              <a:t>% who have ever been audited to check their compliance with the mandatory registration standards*</a:t>
            </a:r>
          </a:p>
        </p:txBody>
      </p:sp>
      <p:graphicFrame>
        <p:nvGraphicFramePr>
          <p:cNvPr id="49" name="Content Placeholder 6">
            <a:extLst>
              <a:ext uri="{FF2B5EF4-FFF2-40B4-BE49-F238E27FC236}">
                <a16:creationId xmlns:a16="http://schemas.microsoft.com/office/drawing/2014/main" id="{9671EF75-8A76-4EEB-A7A6-96EC0BBE462D}"/>
              </a:ext>
            </a:extLst>
          </p:cNvPr>
          <p:cNvGraphicFramePr>
            <a:graphicFrameLocks/>
          </p:cNvGraphicFramePr>
          <p:nvPr>
            <p:extLst>
              <p:ext uri="{D42A27DB-BD31-4B8C-83A1-F6EECF244321}">
                <p14:modId xmlns:p14="http://schemas.microsoft.com/office/powerpoint/2010/main" val="794800812"/>
              </p:ext>
            </p:extLst>
          </p:nvPr>
        </p:nvGraphicFramePr>
        <p:xfrm>
          <a:off x="4999087" y="4655246"/>
          <a:ext cx="3556710" cy="1473949"/>
        </p:xfrm>
        <a:graphic>
          <a:graphicData uri="http://schemas.openxmlformats.org/drawingml/2006/chart">
            <c:chart xmlns:c="http://schemas.openxmlformats.org/drawingml/2006/chart" xmlns:r="http://schemas.openxmlformats.org/officeDocument/2006/relationships" r:id="rId3"/>
          </a:graphicData>
        </a:graphic>
      </p:graphicFrame>
      <p:cxnSp>
        <p:nvCxnSpPr>
          <p:cNvPr id="13" name="Straight Connector 12"/>
          <p:cNvCxnSpPr>
            <a:cxnSpLocks/>
          </p:cNvCxnSpPr>
          <p:nvPr/>
        </p:nvCxnSpPr>
        <p:spPr bwMode="auto">
          <a:xfrm>
            <a:off x="4946077" y="3929341"/>
            <a:ext cx="0" cy="2199854"/>
          </a:xfrm>
          <a:prstGeom prst="line">
            <a:avLst/>
          </a:prstGeom>
          <a:ln>
            <a:solidFill>
              <a:schemeClr val="accent5">
                <a:lumMod val="60000"/>
                <a:lumOff val="40000"/>
              </a:schemeClr>
            </a:solidFill>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ACD7E454-BB66-4D4E-9068-1DB5D2AD98F3}"/>
              </a:ext>
            </a:extLst>
          </p:cNvPr>
          <p:cNvGrpSpPr/>
          <p:nvPr/>
        </p:nvGrpSpPr>
        <p:grpSpPr>
          <a:xfrm>
            <a:off x="1766673" y="940463"/>
            <a:ext cx="3330430" cy="2807972"/>
            <a:chOff x="997126" y="858982"/>
            <a:chExt cx="3948951" cy="3006436"/>
          </a:xfrm>
        </p:grpSpPr>
        <p:grpSp>
          <p:nvGrpSpPr>
            <p:cNvPr id="31" name="Group 30">
              <a:extLst>
                <a:ext uri="{FF2B5EF4-FFF2-40B4-BE49-F238E27FC236}">
                  <a16:creationId xmlns:a16="http://schemas.microsoft.com/office/drawing/2014/main" id="{E87A1EBB-135C-4A58-AAD1-37D4507595AE}"/>
                </a:ext>
              </a:extLst>
            </p:cNvPr>
            <p:cNvGrpSpPr/>
            <p:nvPr/>
          </p:nvGrpSpPr>
          <p:grpSpPr>
            <a:xfrm>
              <a:off x="997126" y="858982"/>
              <a:ext cx="3948951" cy="2869162"/>
              <a:chOff x="1266054" y="4620370"/>
              <a:chExt cx="2172470" cy="1775358"/>
            </a:xfrm>
          </p:grpSpPr>
          <p:grpSp>
            <p:nvGrpSpPr>
              <p:cNvPr id="32" name="Group 31">
                <a:extLst>
                  <a:ext uri="{FF2B5EF4-FFF2-40B4-BE49-F238E27FC236}">
                    <a16:creationId xmlns:a16="http://schemas.microsoft.com/office/drawing/2014/main" id="{4B8FB72C-3A17-4D63-BAB7-1249A6B48C0E}"/>
                  </a:ext>
                </a:extLst>
              </p:cNvPr>
              <p:cNvGrpSpPr/>
              <p:nvPr/>
            </p:nvGrpSpPr>
            <p:grpSpPr>
              <a:xfrm>
                <a:off x="1383964" y="4620370"/>
                <a:ext cx="1968836" cy="1775358"/>
                <a:chOff x="2557859" y="1187652"/>
                <a:chExt cx="3857652" cy="3478561"/>
              </a:xfrm>
              <a:solidFill>
                <a:schemeClr val="accent1">
                  <a:lumMod val="20000"/>
                  <a:lumOff val="80000"/>
                </a:schemeClr>
              </a:solidFill>
            </p:grpSpPr>
            <p:sp>
              <p:nvSpPr>
                <p:cNvPr id="40" name="Freeform 4">
                  <a:extLst>
                    <a:ext uri="{FF2B5EF4-FFF2-40B4-BE49-F238E27FC236}">
                      <a16:creationId xmlns:a16="http://schemas.microsoft.com/office/drawing/2014/main" id="{EF78507C-409D-4B2C-A0F2-E9F6AAE0AA47}"/>
                    </a:ext>
                  </a:extLst>
                </p:cNvPr>
                <p:cNvSpPr>
                  <a:spLocks/>
                </p:cNvSpPr>
                <p:nvPr/>
              </p:nvSpPr>
              <p:spPr bwMode="auto">
                <a:xfrm rot="266687">
                  <a:off x="5245670" y="2961126"/>
                  <a:ext cx="1120477" cy="1027497"/>
                </a:xfrm>
                <a:custGeom>
                  <a:avLst/>
                  <a:gdLst>
                    <a:gd name="T0" fmla="*/ 1390 w 1422"/>
                    <a:gd name="T1" fmla="*/ 26 h 1303"/>
                    <a:gd name="T2" fmla="*/ 1360 w 1422"/>
                    <a:gd name="T3" fmla="*/ 30 h 1303"/>
                    <a:gd name="T4" fmla="*/ 1321 w 1422"/>
                    <a:gd name="T5" fmla="*/ 2 h 1303"/>
                    <a:gd name="T6" fmla="*/ 1276 w 1422"/>
                    <a:gd name="T7" fmla="*/ 29 h 1303"/>
                    <a:gd name="T8" fmla="*/ 1247 w 1422"/>
                    <a:gd name="T9" fmla="*/ 65 h 1303"/>
                    <a:gd name="T10" fmla="*/ 1168 w 1422"/>
                    <a:gd name="T11" fmla="*/ 70 h 1303"/>
                    <a:gd name="T12" fmla="*/ 1139 w 1422"/>
                    <a:gd name="T13" fmla="*/ 82 h 1303"/>
                    <a:gd name="T14" fmla="*/ 1103 w 1422"/>
                    <a:gd name="T15" fmla="*/ 46 h 1303"/>
                    <a:gd name="T16" fmla="*/ 1074 w 1422"/>
                    <a:gd name="T17" fmla="*/ 29 h 1303"/>
                    <a:gd name="T18" fmla="*/ 1016 w 1422"/>
                    <a:gd name="T19" fmla="*/ 43 h 1303"/>
                    <a:gd name="T20" fmla="*/ 958 w 1422"/>
                    <a:gd name="T21" fmla="*/ 47 h 1303"/>
                    <a:gd name="T22" fmla="*/ 922 w 1422"/>
                    <a:gd name="T23" fmla="*/ 99 h 1303"/>
                    <a:gd name="T24" fmla="*/ 97 w 1422"/>
                    <a:gd name="T25" fmla="*/ 851 h 1303"/>
                    <a:gd name="T26" fmla="*/ 147 w 1422"/>
                    <a:gd name="T27" fmla="*/ 885 h 1303"/>
                    <a:gd name="T28" fmla="*/ 194 w 1422"/>
                    <a:gd name="T29" fmla="*/ 879 h 1303"/>
                    <a:gd name="T30" fmla="*/ 247 w 1422"/>
                    <a:gd name="T31" fmla="*/ 902 h 1303"/>
                    <a:gd name="T32" fmla="*/ 271 w 1422"/>
                    <a:gd name="T33" fmla="*/ 946 h 1303"/>
                    <a:gd name="T34" fmla="*/ 302 w 1422"/>
                    <a:gd name="T35" fmla="*/ 967 h 1303"/>
                    <a:gd name="T36" fmla="*/ 326 w 1422"/>
                    <a:gd name="T37" fmla="*/ 956 h 1303"/>
                    <a:gd name="T38" fmla="*/ 355 w 1422"/>
                    <a:gd name="T39" fmla="*/ 975 h 1303"/>
                    <a:gd name="T40" fmla="*/ 393 w 1422"/>
                    <a:gd name="T41" fmla="*/ 1001 h 1303"/>
                    <a:gd name="T42" fmla="*/ 419 w 1422"/>
                    <a:gd name="T43" fmla="*/ 1054 h 1303"/>
                    <a:gd name="T44" fmla="*/ 454 w 1422"/>
                    <a:gd name="T45" fmla="*/ 1077 h 1303"/>
                    <a:gd name="T46" fmla="*/ 496 w 1422"/>
                    <a:gd name="T47" fmla="*/ 1085 h 1303"/>
                    <a:gd name="T48" fmla="*/ 503 w 1422"/>
                    <a:gd name="T49" fmla="*/ 1073 h 1303"/>
                    <a:gd name="T50" fmla="*/ 534 w 1422"/>
                    <a:gd name="T51" fmla="*/ 1063 h 1303"/>
                    <a:gd name="T52" fmla="*/ 564 w 1422"/>
                    <a:gd name="T53" fmla="*/ 1073 h 1303"/>
                    <a:gd name="T54" fmla="*/ 604 w 1422"/>
                    <a:gd name="T55" fmla="*/ 1078 h 1303"/>
                    <a:gd name="T56" fmla="*/ 640 w 1422"/>
                    <a:gd name="T57" fmla="*/ 1099 h 1303"/>
                    <a:gd name="T58" fmla="*/ 677 w 1422"/>
                    <a:gd name="T59" fmla="*/ 1092 h 1303"/>
                    <a:gd name="T60" fmla="*/ 700 w 1422"/>
                    <a:gd name="T61" fmla="*/ 1093 h 1303"/>
                    <a:gd name="T62" fmla="*/ 730 w 1422"/>
                    <a:gd name="T63" fmla="*/ 1091 h 1303"/>
                    <a:gd name="T64" fmla="*/ 773 w 1422"/>
                    <a:gd name="T65" fmla="*/ 1096 h 1303"/>
                    <a:gd name="T66" fmla="*/ 810 w 1422"/>
                    <a:gd name="T67" fmla="*/ 1151 h 1303"/>
                    <a:gd name="T68" fmla="*/ 855 w 1422"/>
                    <a:gd name="T69" fmla="*/ 1167 h 1303"/>
                    <a:gd name="T70" fmla="*/ 874 w 1422"/>
                    <a:gd name="T71" fmla="*/ 1202 h 1303"/>
                    <a:gd name="T72" fmla="*/ 1005 w 1422"/>
                    <a:gd name="T73" fmla="*/ 1294 h 1303"/>
                    <a:gd name="T74" fmla="*/ 1009 w 1422"/>
                    <a:gd name="T75" fmla="*/ 1301 h 1303"/>
                    <a:gd name="T76" fmla="*/ 1021 w 1422"/>
                    <a:gd name="T77" fmla="*/ 1275 h 1303"/>
                    <a:gd name="T78" fmla="*/ 1017 w 1422"/>
                    <a:gd name="T79" fmla="*/ 1250 h 1303"/>
                    <a:gd name="T80" fmla="*/ 1018 w 1422"/>
                    <a:gd name="T81" fmla="*/ 1183 h 1303"/>
                    <a:gd name="T82" fmla="*/ 1024 w 1422"/>
                    <a:gd name="T83" fmla="*/ 1111 h 1303"/>
                    <a:gd name="T84" fmla="*/ 1054 w 1422"/>
                    <a:gd name="T85" fmla="*/ 1057 h 1303"/>
                    <a:gd name="T86" fmla="*/ 1069 w 1422"/>
                    <a:gd name="T87" fmla="*/ 1010 h 1303"/>
                    <a:gd name="T88" fmla="*/ 1106 w 1422"/>
                    <a:gd name="T89" fmla="*/ 942 h 1303"/>
                    <a:gd name="T90" fmla="*/ 1116 w 1422"/>
                    <a:gd name="T91" fmla="*/ 865 h 1303"/>
                    <a:gd name="T92" fmla="*/ 1146 w 1422"/>
                    <a:gd name="T93" fmla="*/ 834 h 1303"/>
                    <a:gd name="T94" fmla="*/ 1150 w 1422"/>
                    <a:gd name="T95" fmla="*/ 767 h 1303"/>
                    <a:gd name="T96" fmla="*/ 1181 w 1422"/>
                    <a:gd name="T97" fmla="*/ 744 h 1303"/>
                    <a:gd name="T98" fmla="*/ 1193 w 1422"/>
                    <a:gd name="T99" fmla="*/ 717 h 1303"/>
                    <a:gd name="T100" fmla="*/ 1251 w 1422"/>
                    <a:gd name="T101" fmla="*/ 662 h 1303"/>
                    <a:gd name="T102" fmla="*/ 1306 w 1422"/>
                    <a:gd name="T103" fmla="*/ 616 h 1303"/>
                    <a:gd name="T104" fmla="*/ 1287 w 1422"/>
                    <a:gd name="T105" fmla="*/ 599 h 1303"/>
                    <a:gd name="T106" fmla="*/ 1321 w 1422"/>
                    <a:gd name="T107" fmla="*/ 542 h 1303"/>
                    <a:gd name="T108" fmla="*/ 1360 w 1422"/>
                    <a:gd name="T109" fmla="*/ 395 h 1303"/>
                    <a:gd name="T110" fmla="*/ 1321 w 1422"/>
                    <a:gd name="T111" fmla="*/ 373 h 1303"/>
                    <a:gd name="T112" fmla="*/ 1354 w 1422"/>
                    <a:gd name="T113" fmla="*/ 361 h 1303"/>
                    <a:gd name="T114" fmla="*/ 1387 w 1422"/>
                    <a:gd name="T115" fmla="*/ 257 h 1303"/>
                    <a:gd name="T116" fmla="*/ 1420 w 1422"/>
                    <a:gd name="T117" fmla="*/ 141 h 1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2" h="1303">
                      <a:moveTo>
                        <a:pt x="1412" y="60"/>
                      </a:moveTo>
                      <a:lnTo>
                        <a:pt x="1409" y="50"/>
                      </a:lnTo>
                      <a:lnTo>
                        <a:pt x="1402" y="41"/>
                      </a:lnTo>
                      <a:lnTo>
                        <a:pt x="1394" y="36"/>
                      </a:lnTo>
                      <a:lnTo>
                        <a:pt x="1391" y="29"/>
                      </a:lnTo>
                      <a:lnTo>
                        <a:pt x="1390" y="26"/>
                      </a:lnTo>
                      <a:lnTo>
                        <a:pt x="1386" y="26"/>
                      </a:lnTo>
                      <a:lnTo>
                        <a:pt x="1383" y="28"/>
                      </a:lnTo>
                      <a:lnTo>
                        <a:pt x="1377" y="30"/>
                      </a:lnTo>
                      <a:lnTo>
                        <a:pt x="1371" y="31"/>
                      </a:lnTo>
                      <a:lnTo>
                        <a:pt x="1365" y="32"/>
                      </a:lnTo>
                      <a:lnTo>
                        <a:pt x="1360" y="30"/>
                      </a:lnTo>
                      <a:lnTo>
                        <a:pt x="1355" y="25"/>
                      </a:lnTo>
                      <a:lnTo>
                        <a:pt x="1354" y="23"/>
                      </a:lnTo>
                      <a:lnTo>
                        <a:pt x="1353" y="22"/>
                      </a:lnTo>
                      <a:lnTo>
                        <a:pt x="1351" y="20"/>
                      </a:lnTo>
                      <a:lnTo>
                        <a:pt x="1348" y="18"/>
                      </a:lnTo>
                      <a:lnTo>
                        <a:pt x="1321" y="2"/>
                      </a:lnTo>
                      <a:lnTo>
                        <a:pt x="1319" y="1"/>
                      </a:lnTo>
                      <a:lnTo>
                        <a:pt x="1318" y="1"/>
                      </a:lnTo>
                      <a:lnTo>
                        <a:pt x="1317" y="1"/>
                      </a:lnTo>
                      <a:lnTo>
                        <a:pt x="1316" y="0"/>
                      </a:lnTo>
                      <a:lnTo>
                        <a:pt x="1274" y="25"/>
                      </a:lnTo>
                      <a:lnTo>
                        <a:pt x="1276" y="29"/>
                      </a:lnTo>
                      <a:lnTo>
                        <a:pt x="1279" y="36"/>
                      </a:lnTo>
                      <a:lnTo>
                        <a:pt x="1280" y="46"/>
                      </a:lnTo>
                      <a:lnTo>
                        <a:pt x="1278" y="56"/>
                      </a:lnTo>
                      <a:lnTo>
                        <a:pt x="1272" y="61"/>
                      </a:lnTo>
                      <a:lnTo>
                        <a:pt x="1261" y="63"/>
                      </a:lnTo>
                      <a:lnTo>
                        <a:pt x="1247" y="65"/>
                      </a:lnTo>
                      <a:lnTo>
                        <a:pt x="1229" y="65"/>
                      </a:lnTo>
                      <a:lnTo>
                        <a:pt x="1212" y="65"/>
                      </a:lnTo>
                      <a:lnTo>
                        <a:pt x="1197" y="65"/>
                      </a:lnTo>
                      <a:lnTo>
                        <a:pt x="1183" y="63"/>
                      </a:lnTo>
                      <a:lnTo>
                        <a:pt x="1175" y="63"/>
                      </a:lnTo>
                      <a:lnTo>
                        <a:pt x="1168" y="70"/>
                      </a:lnTo>
                      <a:lnTo>
                        <a:pt x="1166" y="86"/>
                      </a:lnTo>
                      <a:lnTo>
                        <a:pt x="1163" y="104"/>
                      </a:lnTo>
                      <a:lnTo>
                        <a:pt x="1154" y="113"/>
                      </a:lnTo>
                      <a:lnTo>
                        <a:pt x="1146" y="109"/>
                      </a:lnTo>
                      <a:lnTo>
                        <a:pt x="1143" y="98"/>
                      </a:lnTo>
                      <a:lnTo>
                        <a:pt x="1139" y="82"/>
                      </a:lnTo>
                      <a:lnTo>
                        <a:pt x="1127" y="67"/>
                      </a:lnTo>
                      <a:lnTo>
                        <a:pt x="1114" y="59"/>
                      </a:lnTo>
                      <a:lnTo>
                        <a:pt x="1109" y="55"/>
                      </a:lnTo>
                      <a:lnTo>
                        <a:pt x="1107" y="54"/>
                      </a:lnTo>
                      <a:lnTo>
                        <a:pt x="1105" y="50"/>
                      </a:lnTo>
                      <a:lnTo>
                        <a:pt x="1103" y="46"/>
                      </a:lnTo>
                      <a:lnTo>
                        <a:pt x="1099" y="41"/>
                      </a:lnTo>
                      <a:lnTo>
                        <a:pt x="1096" y="38"/>
                      </a:lnTo>
                      <a:lnTo>
                        <a:pt x="1091" y="33"/>
                      </a:lnTo>
                      <a:lnTo>
                        <a:pt x="1086" y="31"/>
                      </a:lnTo>
                      <a:lnTo>
                        <a:pt x="1081" y="29"/>
                      </a:lnTo>
                      <a:lnTo>
                        <a:pt x="1074" y="29"/>
                      </a:lnTo>
                      <a:lnTo>
                        <a:pt x="1067" y="29"/>
                      </a:lnTo>
                      <a:lnTo>
                        <a:pt x="1058" y="31"/>
                      </a:lnTo>
                      <a:lnTo>
                        <a:pt x="1048" y="33"/>
                      </a:lnTo>
                      <a:lnTo>
                        <a:pt x="1038" y="37"/>
                      </a:lnTo>
                      <a:lnTo>
                        <a:pt x="1028" y="39"/>
                      </a:lnTo>
                      <a:lnTo>
                        <a:pt x="1016" y="43"/>
                      </a:lnTo>
                      <a:lnTo>
                        <a:pt x="1006" y="44"/>
                      </a:lnTo>
                      <a:lnTo>
                        <a:pt x="995" y="44"/>
                      </a:lnTo>
                      <a:lnTo>
                        <a:pt x="985" y="43"/>
                      </a:lnTo>
                      <a:lnTo>
                        <a:pt x="976" y="41"/>
                      </a:lnTo>
                      <a:lnTo>
                        <a:pt x="966" y="44"/>
                      </a:lnTo>
                      <a:lnTo>
                        <a:pt x="958" y="47"/>
                      </a:lnTo>
                      <a:lnTo>
                        <a:pt x="950" y="52"/>
                      </a:lnTo>
                      <a:lnTo>
                        <a:pt x="943" y="58"/>
                      </a:lnTo>
                      <a:lnTo>
                        <a:pt x="938" y="62"/>
                      </a:lnTo>
                      <a:lnTo>
                        <a:pt x="934" y="66"/>
                      </a:lnTo>
                      <a:lnTo>
                        <a:pt x="933" y="67"/>
                      </a:lnTo>
                      <a:lnTo>
                        <a:pt x="922" y="99"/>
                      </a:lnTo>
                      <a:lnTo>
                        <a:pt x="0" y="152"/>
                      </a:lnTo>
                      <a:lnTo>
                        <a:pt x="60" y="838"/>
                      </a:lnTo>
                      <a:lnTo>
                        <a:pt x="66" y="840"/>
                      </a:lnTo>
                      <a:lnTo>
                        <a:pt x="75" y="842"/>
                      </a:lnTo>
                      <a:lnTo>
                        <a:pt x="85" y="847"/>
                      </a:lnTo>
                      <a:lnTo>
                        <a:pt x="97" y="851"/>
                      </a:lnTo>
                      <a:lnTo>
                        <a:pt x="110" y="856"/>
                      </a:lnTo>
                      <a:lnTo>
                        <a:pt x="120" y="862"/>
                      </a:lnTo>
                      <a:lnTo>
                        <a:pt x="128" y="868"/>
                      </a:lnTo>
                      <a:lnTo>
                        <a:pt x="134" y="872"/>
                      </a:lnTo>
                      <a:lnTo>
                        <a:pt x="141" y="880"/>
                      </a:lnTo>
                      <a:lnTo>
                        <a:pt x="147" y="885"/>
                      </a:lnTo>
                      <a:lnTo>
                        <a:pt x="151" y="886"/>
                      </a:lnTo>
                      <a:lnTo>
                        <a:pt x="157" y="886"/>
                      </a:lnTo>
                      <a:lnTo>
                        <a:pt x="163" y="885"/>
                      </a:lnTo>
                      <a:lnTo>
                        <a:pt x="171" y="883"/>
                      </a:lnTo>
                      <a:lnTo>
                        <a:pt x="181" y="881"/>
                      </a:lnTo>
                      <a:lnTo>
                        <a:pt x="194" y="879"/>
                      </a:lnTo>
                      <a:lnTo>
                        <a:pt x="203" y="879"/>
                      </a:lnTo>
                      <a:lnTo>
                        <a:pt x="212" y="881"/>
                      </a:lnTo>
                      <a:lnTo>
                        <a:pt x="222" y="886"/>
                      </a:lnTo>
                      <a:lnTo>
                        <a:pt x="231" y="891"/>
                      </a:lnTo>
                      <a:lnTo>
                        <a:pt x="239" y="896"/>
                      </a:lnTo>
                      <a:lnTo>
                        <a:pt x="247" y="902"/>
                      </a:lnTo>
                      <a:lnTo>
                        <a:pt x="253" y="908"/>
                      </a:lnTo>
                      <a:lnTo>
                        <a:pt x="257" y="912"/>
                      </a:lnTo>
                      <a:lnTo>
                        <a:pt x="263" y="922"/>
                      </a:lnTo>
                      <a:lnTo>
                        <a:pt x="267" y="930"/>
                      </a:lnTo>
                      <a:lnTo>
                        <a:pt x="269" y="938"/>
                      </a:lnTo>
                      <a:lnTo>
                        <a:pt x="271" y="946"/>
                      </a:lnTo>
                      <a:lnTo>
                        <a:pt x="275" y="951"/>
                      </a:lnTo>
                      <a:lnTo>
                        <a:pt x="279" y="955"/>
                      </a:lnTo>
                      <a:lnTo>
                        <a:pt x="285" y="959"/>
                      </a:lnTo>
                      <a:lnTo>
                        <a:pt x="291" y="962"/>
                      </a:lnTo>
                      <a:lnTo>
                        <a:pt x="298" y="964"/>
                      </a:lnTo>
                      <a:lnTo>
                        <a:pt x="302" y="967"/>
                      </a:lnTo>
                      <a:lnTo>
                        <a:pt x="306" y="968"/>
                      </a:lnTo>
                      <a:lnTo>
                        <a:pt x="307" y="968"/>
                      </a:lnTo>
                      <a:lnTo>
                        <a:pt x="309" y="969"/>
                      </a:lnTo>
                      <a:lnTo>
                        <a:pt x="315" y="970"/>
                      </a:lnTo>
                      <a:lnTo>
                        <a:pt x="321" y="968"/>
                      </a:lnTo>
                      <a:lnTo>
                        <a:pt x="326" y="956"/>
                      </a:lnTo>
                      <a:lnTo>
                        <a:pt x="331" y="947"/>
                      </a:lnTo>
                      <a:lnTo>
                        <a:pt x="337" y="948"/>
                      </a:lnTo>
                      <a:lnTo>
                        <a:pt x="343" y="955"/>
                      </a:lnTo>
                      <a:lnTo>
                        <a:pt x="347" y="964"/>
                      </a:lnTo>
                      <a:lnTo>
                        <a:pt x="351" y="969"/>
                      </a:lnTo>
                      <a:lnTo>
                        <a:pt x="355" y="975"/>
                      </a:lnTo>
                      <a:lnTo>
                        <a:pt x="362" y="980"/>
                      </a:lnTo>
                      <a:lnTo>
                        <a:pt x="369" y="986"/>
                      </a:lnTo>
                      <a:lnTo>
                        <a:pt x="376" y="992"/>
                      </a:lnTo>
                      <a:lnTo>
                        <a:pt x="383" y="997"/>
                      </a:lnTo>
                      <a:lnTo>
                        <a:pt x="389" y="1000"/>
                      </a:lnTo>
                      <a:lnTo>
                        <a:pt x="393" y="1001"/>
                      </a:lnTo>
                      <a:lnTo>
                        <a:pt x="399" y="1006"/>
                      </a:lnTo>
                      <a:lnTo>
                        <a:pt x="406" y="1016"/>
                      </a:lnTo>
                      <a:lnTo>
                        <a:pt x="412" y="1028"/>
                      </a:lnTo>
                      <a:lnTo>
                        <a:pt x="414" y="1032"/>
                      </a:lnTo>
                      <a:lnTo>
                        <a:pt x="418" y="1053"/>
                      </a:lnTo>
                      <a:lnTo>
                        <a:pt x="419" y="1054"/>
                      </a:lnTo>
                      <a:lnTo>
                        <a:pt x="422" y="1057"/>
                      </a:lnTo>
                      <a:lnTo>
                        <a:pt x="427" y="1060"/>
                      </a:lnTo>
                      <a:lnTo>
                        <a:pt x="434" y="1065"/>
                      </a:lnTo>
                      <a:lnTo>
                        <a:pt x="441" y="1069"/>
                      </a:lnTo>
                      <a:lnTo>
                        <a:pt x="448" y="1074"/>
                      </a:lnTo>
                      <a:lnTo>
                        <a:pt x="454" y="1077"/>
                      </a:lnTo>
                      <a:lnTo>
                        <a:pt x="461" y="1080"/>
                      </a:lnTo>
                      <a:lnTo>
                        <a:pt x="472" y="1081"/>
                      </a:lnTo>
                      <a:lnTo>
                        <a:pt x="479" y="1081"/>
                      </a:lnTo>
                      <a:lnTo>
                        <a:pt x="484" y="1081"/>
                      </a:lnTo>
                      <a:lnTo>
                        <a:pt x="490" y="1082"/>
                      </a:lnTo>
                      <a:lnTo>
                        <a:pt x="496" y="1085"/>
                      </a:lnTo>
                      <a:lnTo>
                        <a:pt x="503" y="1089"/>
                      </a:lnTo>
                      <a:lnTo>
                        <a:pt x="508" y="1091"/>
                      </a:lnTo>
                      <a:lnTo>
                        <a:pt x="511" y="1089"/>
                      </a:lnTo>
                      <a:lnTo>
                        <a:pt x="511" y="1083"/>
                      </a:lnTo>
                      <a:lnTo>
                        <a:pt x="508" y="1077"/>
                      </a:lnTo>
                      <a:lnTo>
                        <a:pt x="503" y="1073"/>
                      </a:lnTo>
                      <a:lnTo>
                        <a:pt x="501" y="1071"/>
                      </a:lnTo>
                      <a:lnTo>
                        <a:pt x="503" y="1069"/>
                      </a:lnTo>
                      <a:lnTo>
                        <a:pt x="508" y="1066"/>
                      </a:lnTo>
                      <a:lnTo>
                        <a:pt x="516" y="1062"/>
                      </a:lnTo>
                      <a:lnTo>
                        <a:pt x="525" y="1062"/>
                      </a:lnTo>
                      <a:lnTo>
                        <a:pt x="534" y="1063"/>
                      </a:lnTo>
                      <a:lnTo>
                        <a:pt x="542" y="1063"/>
                      </a:lnTo>
                      <a:lnTo>
                        <a:pt x="547" y="1062"/>
                      </a:lnTo>
                      <a:lnTo>
                        <a:pt x="548" y="1061"/>
                      </a:lnTo>
                      <a:lnTo>
                        <a:pt x="550" y="1063"/>
                      </a:lnTo>
                      <a:lnTo>
                        <a:pt x="556" y="1067"/>
                      </a:lnTo>
                      <a:lnTo>
                        <a:pt x="564" y="1073"/>
                      </a:lnTo>
                      <a:lnTo>
                        <a:pt x="572" y="1076"/>
                      </a:lnTo>
                      <a:lnTo>
                        <a:pt x="581" y="1077"/>
                      </a:lnTo>
                      <a:lnTo>
                        <a:pt x="589" y="1076"/>
                      </a:lnTo>
                      <a:lnTo>
                        <a:pt x="597" y="1075"/>
                      </a:lnTo>
                      <a:lnTo>
                        <a:pt x="602" y="1076"/>
                      </a:lnTo>
                      <a:lnTo>
                        <a:pt x="604" y="1078"/>
                      </a:lnTo>
                      <a:lnTo>
                        <a:pt x="609" y="1083"/>
                      </a:lnTo>
                      <a:lnTo>
                        <a:pt x="615" y="1086"/>
                      </a:lnTo>
                      <a:lnTo>
                        <a:pt x="621" y="1091"/>
                      </a:lnTo>
                      <a:lnTo>
                        <a:pt x="626" y="1095"/>
                      </a:lnTo>
                      <a:lnTo>
                        <a:pt x="633" y="1097"/>
                      </a:lnTo>
                      <a:lnTo>
                        <a:pt x="640" y="1099"/>
                      </a:lnTo>
                      <a:lnTo>
                        <a:pt x="646" y="1099"/>
                      </a:lnTo>
                      <a:lnTo>
                        <a:pt x="652" y="1098"/>
                      </a:lnTo>
                      <a:lnTo>
                        <a:pt x="659" y="1097"/>
                      </a:lnTo>
                      <a:lnTo>
                        <a:pt x="664" y="1096"/>
                      </a:lnTo>
                      <a:lnTo>
                        <a:pt x="671" y="1093"/>
                      </a:lnTo>
                      <a:lnTo>
                        <a:pt x="677" y="1092"/>
                      </a:lnTo>
                      <a:lnTo>
                        <a:pt x="683" y="1091"/>
                      </a:lnTo>
                      <a:lnTo>
                        <a:pt x="686" y="1091"/>
                      </a:lnTo>
                      <a:lnTo>
                        <a:pt x="690" y="1091"/>
                      </a:lnTo>
                      <a:lnTo>
                        <a:pt x="692" y="1091"/>
                      </a:lnTo>
                      <a:lnTo>
                        <a:pt x="695" y="1092"/>
                      </a:lnTo>
                      <a:lnTo>
                        <a:pt x="700" y="1093"/>
                      </a:lnTo>
                      <a:lnTo>
                        <a:pt x="705" y="1093"/>
                      </a:lnTo>
                      <a:lnTo>
                        <a:pt x="709" y="1093"/>
                      </a:lnTo>
                      <a:lnTo>
                        <a:pt x="715" y="1093"/>
                      </a:lnTo>
                      <a:lnTo>
                        <a:pt x="720" y="1093"/>
                      </a:lnTo>
                      <a:lnTo>
                        <a:pt x="724" y="1092"/>
                      </a:lnTo>
                      <a:lnTo>
                        <a:pt x="730" y="1091"/>
                      </a:lnTo>
                      <a:lnTo>
                        <a:pt x="737" y="1091"/>
                      </a:lnTo>
                      <a:lnTo>
                        <a:pt x="744" y="1091"/>
                      </a:lnTo>
                      <a:lnTo>
                        <a:pt x="752" y="1091"/>
                      </a:lnTo>
                      <a:lnTo>
                        <a:pt x="759" y="1092"/>
                      </a:lnTo>
                      <a:lnTo>
                        <a:pt x="767" y="1093"/>
                      </a:lnTo>
                      <a:lnTo>
                        <a:pt x="773" y="1096"/>
                      </a:lnTo>
                      <a:lnTo>
                        <a:pt x="777" y="1098"/>
                      </a:lnTo>
                      <a:lnTo>
                        <a:pt x="784" y="1107"/>
                      </a:lnTo>
                      <a:lnTo>
                        <a:pt x="790" y="1121"/>
                      </a:lnTo>
                      <a:lnTo>
                        <a:pt x="796" y="1135"/>
                      </a:lnTo>
                      <a:lnTo>
                        <a:pt x="804" y="1146"/>
                      </a:lnTo>
                      <a:lnTo>
                        <a:pt x="810" y="1151"/>
                      </a:lnTo>
                      <a:lnTo>
                        <a:pt x="817" y="1154"/>
                      </a:lnTo>
                      <a:lnTo>
                        <a:pt x="825" y="1158"/>
                      </a:lnTo>
                      <a:lnTo>
                        <a:pt x="833" y="1160"/>
                      </a:lnTo>
                      <a:lnTo>
                        <a:pt x="841" y="1164"/>
                      </a:lnTo>
                      <a:lnTo>
                        <a:pt x="849" y="1166"/>
                      </a:lnTo>
                      <a:lnTo>
                        <a:pt x="855" y="1167"/>
                      </a:lnTo>
                      <a:lnTo>
                        <a:pt x="858" y="1169"/>
                      </a:lnTo>
                      <a:lnTo>
                        <a:pt x="862" y="1175"/>
                      </a:lnTo>
                      <a:lnTo>
                        <a:pt x="863" y="1183"/>
                      </a:lnTo>
                      <a:lnTo>
                        <a:pt x="863" y="1190"/>
                      </a:lnTo>
                      <a:lnTo>
                        <a:pt x="866" y="1196"/>
                      </a:lnTo>
                      <a:lnTo>
                        <a:pt x="874" y="1202"/>
                      </a:lnTo>
                      <a:lnTo>
                        <a:pt x="892" y="1214"/>
                      </a:lnTo>
                      <a:lnTo>
                        <a:pt x="915" y="1230"/>
                      </a:lnTo>
                      <a:lnTo>
                        <a:pt x="941" y="1249"/>
                      </a:lnTo>
                      <a:lnTo>
                        <a:pt x="966" y="1267"/>
                      </a:lnTo>
                      <a:lnTo>
                        <a:pt x="988" y="1283"/>
                      </a:lnTo>
                      <a:lnTo>
                        <a:pt x="1005" y="1294"/>
                      </a:lnTo>
                      <a:lnTo>
                        <a:pt x="1010" y="1298"/>
                      </a:lnTo>
                      <a:lnTo>
                        <a:pt x="1010" y="1298"/>
                      </a:lnTo>
                      <a:lnTo>
                        <a:pt x="1009" y="1298"/>
                      </a:lnTo>
                      <a:lnTo>
                        <a:pt x="1007" y="1298"/>
                      </a:lnTo>
                      <a:lnTo>
                        <a:pt x="1006" y="1298"/>
                      </a:lnTo>
                      <a:lnTo>
                        <a:pt x="1009" y="1301"/>
                      </a:lnTo>
                      <a:lnTo>
                        <a:pt x="1014" y="1302"/>
                      </a:lnTo>
                      <a:lnTo>
                        <a:pt x="1017" y="1303"/>
                      </a:lnTo>
                      <a:lnTo>
                        <a:pt x="1021" y="1302"/>
                      </a:lnTo>
                      <a:lnTo>
                        <a:pt x="1023" y="1296"/>
                      </a:lnTo>
                      <a:lnTo>
                        <a:pt x="1021" y="1287"/>
                      </a:lnTo>
                      <a:lnTo>
                        <a:pt x="1021" y="1275"/>
                      </a:lnTo>
                      <a:lnTo>
                        <a:pt x="1024" y="1266"/>
                      </a:lnTo>
                      <a:lnTo>
                        <a:pt x="1028" y="1259"/>
                      </a:lnTo>
                      <a:lnTo>
                        <a:pt x="1024" y="1256"/>
                      </a:lnTo>
                      <a:lnTo>
                        <a:pt x="1020" y="1254"/>
                      </a:lnTo>
                      <a:lnTo>
                        <a:pt x="1017" y="1252"/>
                      </a:lnTo>
                      <a:lnTo>
                        <a:pt x="1017" y="1250"/>
                      </a:lnTo>
                      <a:lnTo>
                        <a:pt x="1016" y="1242"/>
                      </a:lnTo>
                      <a:lnTo>
                        <a:pt x="1017" y="1234"/>
                      </a:lnTo>
                      <a:lnTo>
                        <a:pt x="1021" y="1225"/>
                      </a:lnTo>
                      <a:lnTo>
                        <a:pt x="1023" y="1213"/>
                      </a:lnTo>
                      <a:lnTo>
                        <a:pt x="1022" y="1198"/>
                      </a:lnTo>
                      <a:lnTo>
                        <a:pt x="1018" y="1183"/>
                      </a:lnTo>
                      <a:lnTo>
                        <a:pt x="1017" y="1172"/>
                      </a:lnTo>
                      <a:lnTo>
                        <a:pt x="1018" y="1160"/>
                      </a:lnTo>
                      <a:lnTo>
                        <a:pt x="1020" y="1145"/>
                      </a:lnTo>
                      <a:lnTo>
                        <a:pt x="1022" y="1130"/>
                      </a:lnTo>
                      <a:lnTo>
                        <a:pt x="1024" y="1119"/>
                      </a:lnTo>
                      <a:lnTo>
                        <a:pt x="1024" y="1111"/>
                      </a:lnTo>
                      <a:lnTo>
                        <a:pt x="1023" y="1103"/>
                      </a:lnTo>
                      <a:lnTo>
                        <a:pt x="1024" y="1092"/>
                      </a:lnTo>
                      <a:lnTo>
                        <a:pt x="1035" y="1080"/>
                      </a:lnTo>
                      <a:lnTo>
                        <a:pt x="1046" y="1069"/>
                      </a:lnTo>
                      <a:lnTo>
                        <a:pt x="1052" y="1062"/>
                      </a:lnTo>
                      <a:lnTo>
                        <a:pt x="1054" y="1057"/>
                      </a:lnTo>
                      <a:lnTo>
                        <a:pt x="1056" y="1048"/>
                      </a:lnTo>
                      <a:lnTo>
                        <a:pt x="1060" y="1038"/>
                      </a:lnTo>
                      <a:lnTo>
                        <a:pt x="1063" y="1027"/>
                      </a:lnTo>
                      <a:lnTo>
                        <a:pt x="1066" y="1020"/>
                      </a:lnTo>
                      <a:lnTo>
                        <a:pt x="1067" y="1016"/>
                      </a:lnTo>
                      <a:lnTo>
                        <a:pt x="1069" y="1010"/>
                      </a:lnTo>
                      <a:lnTo>
                        <a:pt x="1074" y="998"/>
                      </a:lnTo>
                      <a:lnTo>
                        <a:pt x="1080" y="983"/>
                      </a:lnTo>
                      <a:lnTo>
                        <a:pt x="1088" y="971"/>
                      </a:lnTo>
                      <a:lnTo>
                        <a:pt x="1096" y="963"/>
                      </a:lnTo>
                      <a:lnTo>
                        <a:pt x="1101" y="953"/>
                      </a:lnTo>
                      <a:lnTo>
                        <a:pt x="1106" y="942"/>
                      </a:lnTo>
                      <a:lnTo>
                        <a:pt x="1108" y="929"/>
                      </a:lnTo>
                      <a:lnTo>
                        <a:pt x="1107" y="911"/>
                      </a:lnTo>
                      <a:lnTo>
                        <a:pt x="1106" y="893"/>
                      </a:lnTo>
                      <a:lnTo>
                        <a:pt x="1107" y="878"/>
                      </a:lnTo>
                      <a:lnTo>
                        <a:pt x="1112" y="869"/>
                      </a:lnTo>
                      <a:lnTo>
                        <a:pt x="1116" y="865"/>
                      </a:lnTo>
                      <a:lnTo>
                        <a:pt x="1122" y="861"/>
                      </a:lnTo>
                      <a:lnTo>
                        <a:pt x="1128" y="855"/>
                      </a:lnTo>
                      <a:lnTo>
                        <a:pt x="1134" y="848"/>
                      </a:lnTo>
                      <a:lnTo>
                        <a:pt x="1139" y="842"/>
                      </a:lnTo>
                      <a:lnTo>
                        <a:pt x="1144" y="838"/>
                      </a:lnTo>
                      <a:lnTo>
                        <a:pt x="1146" y="834"/>
                      </a:lnTo>
                      <a:lnTo>
                        <a:pt x="1148" y="833"/>
                      </a:lnTo>
                      <a:lnTo>
                        <a:pt x="1144" y="819"/>
                      </a:lnTo>
                      <a:lnTo>
                        <a:pt x="1161" y="819"/>
                      </a:lnTo>
                      <a:lnTo>
                        <a:pt x="1151" y="792"/>
                      </a:lnTo>
                      <a:lnTo>
                        <a:pt x="1148" y="766"/>
                      </a:lnTo>
                      <a:lnTo>
                        <a:pt x="1150" y="767"/>
                      </a:lnTo>
                      <a:lnTo>
                        <a:pt x="1154" y="768"/>
                      </a:lnTo>
                      <a:lnTo>
                        <a:pt x="1160" y="768"/>
                      </a:lnTo>
                      <a:lnTo>
                        <a:pt x="1165" y="763"/>
                      </a:lnTo>
                      <a:lnTo>
                        <a:pt x="1169" y="755"/>
                      </a:lnTo>
                      <a:lnTo>
                        <a:pt x="1175" y="749"/>
                      </a:lnTo>
                      <a:lnTo>
                        <a:pt x="1181" y="744"/>
                      </a:lnTo>
                      <a:lnTo>
                        <a:pt x="1183" y="742"/>
                      </a:lnTo>
                      <a:lnTo>
                        <a:pt x="1182" y="741"/>
                      </a:lnTo>
                      <a:lnTo>
                        <a:pt x="1181" y="736"/>
                      </a:lnTo>
                      <a:lnTo>
                        <a:pt x="1181" y="729"/>
                      </a:lnTo>
                      <a:lnTo>
                        <a:pt x="1187" y="722"/>
                      </a:lnTo>
                      <a:lnTo>
                        <a:pt x="1193" y="717"/>
                      </a:lnTo>
                      <a:lnTo>
                        <a:pt x="1201" y="709"/>
                      </a:lnTo>
                      <a:lnTo>
                        <a:pt x="1211" y="698"/>
                      </a:lnTo>
                      <a:lnTo>
                        <a:pt x="1222" y="688"/>
                      </a:lnTo>
                      <a:lnTo>
                        <a:pt x="1233" y="677"/>
                      </a:lnTo>
                      <a:lnTo>
                        <a:pt x="1243" y="669"/>
                      </a:lnTo>
                      <a:lnTo>
                        <a:pt x="1251" y="662"/>
                      </a:lnTo>
                      <a:lnTo>
                        <a:pt x="1257" y="659"/>
                      </a:lnTo>
                      <a:lnTo>
                        <a:pt x="1266" y="656"/>
                      </a:lnTo>
                      <a:lnTo>
                        <a:pt x="1274" y="650"/>
                      </a:lnTo>
                      <a:lnTo>
                        <a:pt x="1282" y="646"/>
                      </a:lnTo>
                      <a:lnTo>
                        <a:pt x="1285" y="644"/>
                      </a:lnTo>
                      <a:lnTo>
                        <a:pt x="1306" y="616"/>
                      </a:lnTo>
                      <a:lnTo>
                        <a:pt x="1303" y="618"/>
                      </a:lnTo>
                      <a:lnTo>
                        <a:pt x="1297" y="618"/>
                      </a:lnTo>
                      <a:lnTo>
                        <a:pt x="1291" y="616"/>
                      </a:lnTo>
                      <a:lnTo>
                        <a:pt x="1285" y="609"/>
                      </a:lnTo>
                      <a:lnTo>
                        <a:pt x="1284" y="603"/>
                      </a:lnTo>
                      <a:lnTo>
                        <a:pt x="1287" y="599"/>
                      </a:lnTo>
                      <a:lnTo>
                        <a:pt x="1293" y="596"/>
                      </a:lnTo>
                      <a:lnTo>
                        <a:pt x="1299" y="589"/>
                      </a:lnTo>
                      <a:lnTo>
                        <a:pt x="1302" y="582"/>
                      </a:lnTo>
                      <a:lnTo>
                        <a:pt x="1308" y="571"/>
                      </a:lnTo>
                      <a:lnTo>
                        <a:pt x="1314" y="558"/>
                      </a:lnTo>
                      <a:lnTo>
                        <a:pt x="1321" y="542"/>
                      </a:lnTo>
                      <a:lnTo>
                        <a:pt x="1329" y="523"/>
                      </a:lnTo>
                      <a:lnTo>
                        <a:pt x="1336" y="503"/>
                      </a:lnTo>
                      <a:lnTo>
                        <a:pt x="1342" y="482"/>
                      </a:lnTo>
                      <a:lnTo>
                        <a:pt x="1348" y="459"/>
                      </a:lnTo>
                      <a:lnTo>
                        <a:pt x="1356" y="419"/>
                      </a:lnTo>
                      <a:lnTo>
                        <a:pt x="1360" y="395"/>
                      </a:lnTo>
                      <a:lnTo>
                        <a:pt x="1357" y="384"/>
                      </a:lnTo>
                      <a:lnTo>
                        <a:pt x="1348" y="380"/>
                      </a:lnTo>
                      <a:lnTo>
                        <a:pt x="1337" y="379"/>
                      </a:lnTo>
                      <a:lnTo>
                        <a:pt x="1327" y="377"/>
                      </a:lnTo>
                      <a:lnTo>
                        <a:pt x="1323" y="374"/>
                      </a:lnTo>
                      <a:lnTo>
                        <a:pt x="1321" y="373"/>
                      </a:lnTo>
                      <a:lnTo>
                        <a:pt x="1322" y="373"/>
                      </a:lnTo>
                      <a:lnTo>
                        <a:pt x="1326" y="371"/>
                      </a:lnTo>
                      <a:lnTo>
                        <a:pt x="1333" y="370"/>
                      </a:lnTo>
                      <a:lnTo>
                        <a:pt x="1340" y="366"/>
                      </a:lnTo>
                      <a:lnTo>
                        <a:pt x="1347" y="364"/>
                      </a:lnTo>
                      <a:lnTo>
                        <a:pt x="1354" y="361"/>
                      </a:lnTo>
                      <a:lnTo>
                        <a:pt x="1360" y="356"/>
                      </a:lnTo>
                      <a:lnTo>
                        <a:pt x="1362" y="353"/>
                      </a:lnTo>
                      <a:lnTo>
                        <a:pt x="1368" y="339"/>
                      </a:lnTo>
                      <a:lnTo>
                        <a:pt x="1376" y="317"/>
                      </a:lnTo>
                      <a:lnTo>
                        <a:pt x="1384" y="288"/>
                      </a:lnTo>
                      <a:lnTo>
                        <a:pt x="1387" y="257"/>
                      </a:lnTo>
                      <a:lnTo>
                        <a:pt x="1392" y="225"/>
                      </a:lnTo>
                      <a:lnTo>
                        <a:pt x="1401" y="196"/>
                      </a:lnTo>
                      <a:lnTo>
                        <a:pt x="1410" y="174"/>
                      </a:lnTo>
                      <a:lnTo>
                        <a:pt x="1415" y="166"/>
                      </a:lnTo>
                      <a:lnTo>
                        <a:pt x="1422" y="152"/>
                      </a:lnTo>
                      <a:lnTo>
                        <a:pt x="1420" y="141"/>
                      </a:lnTo>
                      <a:lnTo>
                        <a:pt x="1415" y="113"/>
                      </a:lnTo>
                      <a:lnTo>
                        <a:pt x="1412" y="82"/>
                      </a:lnTo>
                      <a:lnTo>
                        <a:pt x="1412" y="60"/>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41" name="Freeform 28">
                  <a:extLst>
                    <a:ext uri="{FF2B5EF4-FFF2-40B4-BE49-F238E27FC236}">
                      <a16:creationId xmlns:a16="http://schemas.microsoft.com/office/drawing/2014/main" id="{9F83E92B-F5A9-42E7-928D-E14434527493}"/>
                    </a:ext>
                  </a:extLst>
                </p:cNvPr>
                <p:cNvSpPr>
                  <a:spLocks/>
                </p:cNvSpPr>
                <p:nvPr/>
              </p:nvSpPr>
              <p:spPr bwMode="auto">
                <a:xfrm rot="200883">
                  <a:off x="3994250" y="1324841"/>
                  <a:ext cx="1016950" cy="1468448"/>
                </a:xfrm>
                <a:custGeom>
                  <a:avLst/>
                  <a:gdLst>
                    <a:gd name="T0" fmla="*/ 21 w 894"/>
                    <a:gd name="T1" fmla="*/ 390 h 1415"/>
                    <a:gd name="T2" fmla="*/ 28 w 894"/>
                    <a:gd name="T3" fmla="*/ 354 h 1415"/>
                    <a:gd name="T4" fmla="*/ 17 w 894"/>
                    <a:gd name="T5" fmla="*/ 305 h 1415"/>
                    <a:gd name="T6" fmla="*/ 37 w 894"/>
                    <a:gd name="T7" fmla="*/ 276 h 1415"/>
                    <a:gd name="T8" fmla="*/ 66 w 894"/>
                    <a:gd name="T9" fmla="*/ 252 h 1415"/>
                    <a:gd name="T10" fmla="*/ 77 w 894"/>
                    <a:gd name="T11" fmla="*/ 232 h 1415"/>
                    <a:gd name="T12" fmla="*/ 85 w 894"/>
                    <a:gd name="T13" fmla="*/ 165 h 1415"/>
                    <a:gd name="T14" fmla="*/ 123 w 894"/>
                    <a:gd name="T15" fmla="*/ 148 h 1415"/>
                    <a:gd name="T16" fmla="*/ 131 w 894"/>
                    <a:gd name="T17" fmla="*/ 129 h 1415"/>
                    <a:gd name="T18" fmla="*/ 141 w 894"/>
                    <a:gd name="T19" fmla="*/ 109 h 1415"/>
                    <a:gd name="T20" fmla="*/ 181 w 894"/>
                    <a:gd name="T21" fmla="*/ 110 h 1415"/>
                    <a:gd name="T22" fmla="*/ 212 w 894"/>
                    <a:gd name="T23" fmla="*/ 107 h 1415"/>
                    <a:gd name="T24" fmla="*/ 243 w 894"/>
                    <a:gd name="T25" fmla="*/ 110 h 1415"/>
                    <a:gd name="T26" fmla="*/ 276 w 894"/>
                    <a:gd name="T27" fmla="*/ 82 h 1415"/>
                    <a:gd name="T28" fmla="*/ 254 w 894"/>
                    <a:gd name="T29" fmla="*/ 35 h 1415"/>
                    <a:gd name="T30" fmla="*/ 230 w 894"/>
                    <a:gd name="T31" fmla="*/ 44 h 1415"/>
                    <a:gd name="T32" fmla="*/ 200 w 894"/>
                    <a:gd name="T33" fmla="*/ 27 h 1415"/>
                    <a:gd name="T34" fmla="*/ 235 w 894"/>
                    <a:gd name="T35" fmla="*/ 12 h 1415"/>
                    <a:gd name="T36" fmla="*/ 270 w 894"/>
                    <a:gd name="T37" fmla="*/ 15 h 1415"/>
                    <a:gd name="T38" fmla="*/ 293 w 894"/>
                    <a:gd name="T39" fmla="*/ 31 h 1415"/>
                    <a:gd name="T40" fmla="*/ 314 w 894"/>
                    <a:gd name="T41" fmla="*/ 31 h 1415"/>
                    <a:gd name="T42" fmla="*/ 342 w 894"/>
                    <a:gd name="T43" fmla="*/ 38 h 1415"/>
                    <a:gd name="T44" fmla="*/ 354 w 894"/>
                    <a:gd name="T45" fmla="*/ 28 h 1415"/>
                    <a:gd name="T46" fmla="*/ 372 w 894"/>
                    <a:gd name="T47" fmla="*/ 51 h 1415"/>
                    <a:gd name="T48" fmla="*/ 390 w 894"/>
                    <a:gd name="T49" fmla="*/ 49 h 1415"/>
                    <a:gd name="T50" fmla="*/ 414 w 894"/>
                    <a:gd name="T51" fmla="*/ 69 h 1415"/>
                    <a:gd name="T52" fmla="*/ 449 w 894"/>
                    <a:gd name="T53" fmla="*/ 68 h 1415"/>
                    <a:gd name="T54" fmla="*/ 469 w 894"/>
                    <a:gd name="T55" fmla="*/ 64 h 1415"/>
                    <a:gd name="T56" fmla="*/ 490 w 894"/>
                    <a:gd name="T57" fmla="*/ 66 h 1415"/>
                    <a:gd name="T58" fmla="*/ 505 w 894"/>
                    <a:gd name="T59" fmla="*/ 83 h 1415"/>
                    <a:gd name="T60" fmla="*/ 522 w 894"/>
                    <a:gd name="T61" fmla="*/ 56 h 1415"/>
                    <a:gd name="T62" fmla="*/ 546 w 894"/>
                    <a:gd name="T63" fmla="*/ 44 h 1415"/>
                    <a:gd name="T64" fmla="*/ 558 w 894"/>
                    <a:gd name="T65" fmla="*/ 54 h 1415"/>
                    <a:gd name="T66" fmla="*/ 568 w 894"/>
                    <a:gd name="T67" fmla="*/ 66 h 1415"/>
                    <a:gd name="T68" fmla="*/ 580 w 894"/>
                    <a:gd name="T69" fmla="*/ 97 h 1415"/>
                    <a:gd name="T70" fmla="*/ 590 w 894"/>
                    <a:gd name="T71" fmla="*/ 66 h 1415"/>
                    <a:gd name="T72" fmla="*/ 601 w 894"/>
                    <a:gd name="T73" fmla="*/ 41 h 1415"/>
                    <a:gd name="T74" fmla="*/ 627 w 894"/>
                    <a:gd name="T75" fmla="*/ 32 h 1415"/>
                    <a:gd name="T76" fmla="*/ 626 w 894"/>
                    <a:gd name="T77" fmla="*/ 53 h 1415"/>
                    <a:gd name="T78" fmla="*/ 642 w 894"/>
                    <a:gd name="T79" fmla="*/ 101 h 1415"/>
                    <a:gd name="T80" fmla="*/ 624 w 894"/>
                    <a:gd name="T81" fmla="*/ 125 h 1415"/>
                    <a:gd name="T82" fmla="*/ 630 w 894"/>
                    <a:gd name="T83" fmla="*/ 160 h 1415"/>
                    <a:gd name="T84" fmla="*/ 597 w 894"/>
                    <a:gd name="T85" fmla="*/ 165 h 1415"/>
                    <a:gd name="T86" fmla="*/ 584 w 894"/>
                    <a:gd name="T87" fmla="*/ 180 h 1415"/>
                    <a:gd name="T88" fmla="*/ 590 w 894"/>
                    <a:gd name="T89" fmla="*/ 207 h 1415"/>
                    <a:gd name="T90" fmla="*/ 584 w 894"/>
                    <a:gd name="T91" fmla="*/ 237 h 1415"/>
                    <a:gd name="T92" fmla="*/ 568 w 894"/>
                    <a:gd name="T93" fmla="*/ 268 h 1415"/>
                    <a:gd name="T94" fmla="*/ 559 w 894"/>
                    <a:gd name="T95" fmla="*/ 330 h 1415"/>
                    <a:gd name="T96" fmla="*/ 634 w 894"/>
                    <a:gd name="T97" fmla="*/ 369 h 1415"/>
                    <a:gd name="T98" fmla="*/ 674 w 894"/>
                    <a:gd name="T99" fmla="*/ 387 h 1415"/>
                    <a:gd name="T100" fmla="*/ 671 w 894"/>
                    <a:gd name="T101" fmla="*/ 402 h 1415"/>
                    <a:gd name="T102" fmla="*/ 689 w 894"/>
                    <a:gd name="T103" fmla="*/ 412 h 1415"/>
                    <a:gd name="T104" fmla="*/ 724 w 894"/>
                    <a:gd name="T105" fmla="*/ 408 h 1415"/>
                    <a:gd name="T106" fmla="*/ 757 w 894"/>
                    <a:gd name="T107" fmla="*/ 431 h 1415"/>
                    <a:gd name="T108" fmla="*/ 793 w 894"/>
                    <a:gd name="T109" fmla="*/ 445 h 1415"/>
                    <a:gd name="T110" fmla="*/ 832 w 894"/>
                    <a:gd name="T111" fmla="*/ 465 h 1415"/>
                    <a:gd name="connsiteX0" fmla="*/ 0 w 10000"/>
                    <a:gd name="connsiteY0" fmla="*/ 2686 h 9906"/>
                    <a:gd name="connsiteX1" fmla="*/ 11 w 10000"/>
                    <a:gd name="connsiteY1" fmla="*/ 2693 h 9906"/>
                    <a:gd name="connsiteX2" fmla="*/ 56 w 10000"/>
                    <a:gd name="connsiteY2" fmla="*/ 2700 h 9906"/>
                    <a:gd name="connsiteX3" fmla="*/ 101 w 10000"/>
                    <a:gd name="connsiteY3" fmla="*/ 2721 h 9906"/>
                    <a:gd name="connsiteX4" fmla="*/ 168 w 10000"/>
                    <a:gd name="connsiteY4" fmla="*/ 2742 h 9906"/>
                    <a:gd name="connsiteX5" fmla="*/ 235 w 10000"/>
                    <a:gd name="connsiteY5" fmla="*/ 2756 h 9906"/>
                    <a:gd name="connsiteX6" fmla="*/ 313 w 10000"/>
                    <a:gd name="connsiteY6" fmla="*/ 2763 h 9906"/>
                    <a:gd name="connsiteX7" fmla="*/ 358 w 10000"/>
                    <a:gd name="connsiteY7" fmla="*/ 2756 h 9906"/>
                    <a:gd name="connsiteX8" fmla="*/ 414 w 10000"/>
                    <a:gd name="connsiteY8" fmla="*/ 2735 h 9906"/>
                    <a:gd name="connsiteX9" fmla="*/ 447 w 10000"/>
                    <a:gd name="connsiteY9" fmla="*/ 2657 h 9906"/>
                    <a:gd name="connsiteX10" fmla="*/ 414 w 10000"/>
                    <a:gd name="connsiteY10" fmla="*/ 2580 h 9906"/>
                    <a:gd name="connsiteX11" fmla="*/ 313 w 10000"/>
                    <a:gd name="connsiteY11" fmla="*/ 2502 h 9906"/>
                    <a:gd name="connsiteX12" fmla="*/ 190 w 10000"/>
                    <a:gd name="connsiteY12" fmla="*/ 2481 h 9906"/>
                    <a:gd name="connsiteX13" fmla="*/ 112 w 10000"/>
                    <a:gd name="connsiteY13" fmla="*/ 2452 h 9906"/>
                    <a:gd name="connsiteX14" fmla="*/ 101 w 10000"/>
                    <a:gd name="connsiteY14" fmla="*/ 2389 h 9906"/>
                    <a:gd name="connsiteX15" fmla="*/ 101 w 10000"/>
                    <a:gd name="connsiteY15" fmla="*/ 2332 h 9906"/>
                    <a:gd name="connsiteX16" fmla="*/ 112 w 10000"/>
                    <a:gd name="connsiteY16" fmla="*/ 2311 h 9906"/>
                    <a:gd name="connsiteX17" fmla="*/ 190 w 10000"/>
                    <a:gd name="connsiteY17" fmla="*/ 2155 h 9906"/>
                    <a:gd name="connsiteX18" fmla="*/ 213 w 10000"/>
                    <a:gd name="connsiteY18" fmla="*/ 2163 h 9906"/>
                    <a:gd name="connsiteX19" fmla="*/ 268 w 10000"/>
                    <a:gd name="connsiteY19" fmla="*/ 2170 h 9906"/>
                    <a:gd name="connsiteX20" fmla="*/ 347 w 10000"/>
                    <a:gd name="connsiteY20" fmla="*/ 2163 h 9906"/>
                    <a:gd name="connsiteX21" fmla="*/ 414 w 10000"/>
                    <a:gd name="connsiteY21" fmla="*/ 2113 h 9906"/>
                    <a:gd name="connsiteX22" fmla="*/ 436 w 10000"/>
                    <a:gd name="connsiteY22" fmla="*/ 2028 h 9906"/>
                    <a:gd name="connsiteX23" fmla="*/ 414 w 10000"/>
                    <a:gd name="connsiteY23" fmla="*/ 1951 h 9906"/>
                    <a:gd name="connsiteX24" fmla="*/ 414 w 10000"/>
                    <a:gd name="connsiteY24" fmla="*/ 1873 h 9906"/>
                    <a:gd name="connsiteX25" fmla="*/ 492 w 10000"/>
                    <a:gd name="connsiteY25" fmla="*/ 1816 h 9906"/>
                    <a:gd name="connsiteX26" fmla="*/ 548 w 10000"/>
                    <a:gd name="connsiteY26" fmla="*/ 1802 h 9906"/>
                    <a:gd name="connsiteX27" fmla="*/ 615 w 10000"/>
                    <a:gd name="connsiteY27" fmla="*/ 1795 h 9906"/>
                    <a:gd name="connsiteX28" fmla="*/ 682 w 10000"/>
                    <a:gd name="connsiteY28" fmla="*/ 1788 h 9906"/>
                    <a:gd name="connsiteX29" fmla="*/ 738 w 10000"/>
                    <a:gd name="connsiteY29" fmla="*/ 1781 h 9906"/>
                    <a:gd name="connsiteX30" fmla="*/ 783 w 10000"/>
                    <a:gd name="connsiteY30" fmla="*/ 1767 h 9906"/>
                    <a:gd name="connsiteX31" fmla="*/ 839 w 10000"/>
                    <a:gd name="connsiteY31" fmla="*/ 1753 h 9906"/>
                    <a:gd name="connsiteX32" fmla="*/ 872 w 10000"/>
                    <a:gd name="connsiteY32" fmla="*/ 1746 h 9906"/>
                    <a:gd name="connsiteX33" fmla="*/ 895 w 10000"/>
                    <a:gd name="connsiteY33" fmla="*/ 1724 h 9906"/>
                    <a:gd name="connsiteX34" fmla="*/ 917 w 10000"/>
                    <a:gd name="connsiteY34" fmla="*/ 1675 h 9906"/>
                    <a:gd name="connsiteX35" fmla="*/ 861 w 10000"/>
                    <a:gd name="connsiteY35" fmla="*/ 1640 h 9906"/>
                    <a:gd name="connsiteX36" fmla="*/ 794 w 10000"/>
                    <a:gd name="connsiteY36" fmla="*/ 1604 h 9906"/>
                    <a:gd name="connsiteX37" fmla="*/ 772 w 10000"/>
                    <a:gd name="connsiteY37" fmla="*/ 1569 h 9906"/>
                    <a:gd name="connsiteX38" fmla="*/ 794 w 10000"/>
                    <a:gd name="connsiteY38" fmla="*/ 1477 h 9906"/>
                    <a:gd name="connsiteX39" fmla="*/ 861 w 10000"/>
                    <a:gd name="connsiteY39" fmla="*/ 1336 h 9906"/>
                    <a:gd name="connsiteX40" fmla="*/ 928 w 10000"/>
                    <a:gd name="connsiteY40" fmla="*/ 1216 h 9906"/>
                    <a:gd name="connsiteX41" fmla="*/ 951 w 10000"/>
                    <a:gd name="connsiteY41" fmla="*/ 1166 h 9906"/>
                    <a:gd name="connsiteX42" fmla="*/ 996 w 10000"/>
                    <a:gd name="connsiteY42" fmla="*/ 1173 h 9906"/>
                    <a:gd name="connsiteX43" fmla="*/ 1063 w 10000"/>
                    <a:gd name="connsiteY43" fmla="*/ 1180 h 9906"/>
                    <a:gd name="connsiteX44" fmla="*/ 1152 w 10000"/>
                    <a:gd name="connsiteY44" fmla="*/ 1124 h 9906"/>
                    <a:gd name="connsiteX45" fmla="*/ 1219 w 10000"/>
                    <a:gd name="connsiteY45" fmla="*/ 961 h 9906"/>
                    <a:gd name="connsiteX46" fmla="*/ 1275 w 10000"/>
                    <a:gd name="connsiteY46" fmla="*/ 982 h 9906"/>
                    <a:gd name="connsiteX47" fmla="*/ 1376 w 10000"/>
                    <a:gd name="connsiteY47" fmla="*/ 1046 h 9906"/>
                    <a:gd name="connsiteX48" fmla="*/ 1477 w 10000"/>
                    <a:gd name="connsiteY48" fmla="*/ 1117 h 9906"/>
                    <a:gd name="connsiteX49" fmla="*/ 1555 w 10000"/>
                    <a:gd name="connsiteY49" fmla="*/ 1131 h 9906"/>
                    <a:gd name="connsiteX50" fmla="*/ 1555 w 10000"/>
                    <a:gd name="connsiteY50" fmla="*/ 1095 h 9906"/>
                    <a:gd name="connsiteX51" fmla="*/ 1521 w 10000"/>
                    <a:gd name="connsiteY51" fmla="*/ 1018 h 9906"/>
                    <a:gd name="connsiteX52" fmla="*/ 1465 w 10000"/>
                    <a:gd name="connsiteY52" fmla="*/ 954 h 9906"/>
                    <a:gd name="connsiteX53" fmla="*/ 1465 w 10000"/>
                    <a:gd name="connsiteY53" fmla="*/ 912 h 9906"/>
                    <a:gd name="connsiteX54" fmla="*/ 1488 w 10000"/>
                    <a:gd name="connsiteY54" fmla="*/ 862 h 9906"/>
                    <a:gd name="connsiteX55" fmla="*/ 1488 w 10000"/>
                    <a:gd name="connsiteY55" fmla="*/ 834 h 9906"/>
                    <a:gd name="connsiteX56" fmla="*/ 1488 w 10000"/>
                    <a:gd name="connsiteY56" fmla="*/ 806 h 9906"/>
                    <a:gd name="connsiteX57" fmla="*/ 1510 w 10000"/>
                    <a:gd name="connsiteY57" fmla="*/ 792 h 9906"/>
                    <a:gd name="connsiteX58" fmla="*/ 1532 w 10000"/>
                    <a:gd name="connsiteY58" fmla="*/ 784 h 9906"/>
                    <a:gd name="connsiteX59" fmla="*/ 1577 w 10000"/>
                    <a:gd name="connsiteY59" fmla="*/ 770 h 9906"/>
                    <a:gd name="connsiteX60" fmla="*/ 1655 w 10000"/>
                    <a:gd name="connsiteY60" fmla="*/ 756 h 9906"/>
                    <a:gd name="connsiteX61" fmla="*/ 1723 w 10000"/>
                    <a:gd name="connsiteY61" fmla="*/ 742 h 9906"/>
                    <a:gd name="connsiteX62" fmla="*/ 1812 w 10000"/>
                    <a:gd name="connsiteY62" fmla="*/ 735 h 9906"/>
                    <a:gd name="connsiteX63" fmla="*/ 1890 w 10000"/>
                    <a:gd name="connsiteY63" fmla="*/ 735 h 9906"/>
                    <a:gd name="connsiteX64" fmla="*/ 1957 w 10000"/>
                    <a:gd name="connsiteY64" fmla="*/ 749 h 9906"/>
                    <a:gd name="connsiteX65" fmla="*/ 2025 w 10000"/>
                    <a:gd name="connsiteY65" fmla="*/ 777 h 9906"/>
                    <a:gd name="connsiteX66" fmla="*/ 2114 w 10000"/>
                    <a:gd name="connsiteY66" fmla="*/ 820 h 9906"/>
                    <a:gd name="connsiteX67" fmla="*/ 2170 w 10000"/>
                    <a:gd name="connsiteY67" fmla="*/ 827 h 9906"/>
                    <a:gd name="connsiteX68" fmla="*/ 2226 w 10000"/>
                    <a:gd name="connsiteY68" fmla="*/ 806 h 9906"/>
                    <a:gd name="connsiteX69" fmla="*/ 2260 w 10000"/>
                    <a:gd name="connsiteY69" fmla="*/ 777 h 9906"/>
                    <a:gd name="connsiteX70" fmla="*/ 2315 w 10000"/>
                    <a:gd name="connsiteY70" fmla="*/ 749 h 9906"/>
                    <a:gd name="connsiteX71" fmla="*/ 2371 w 10000"/>
                    <a:gd name="connsiteY71" fmla="*/ 756 h 9906"/>
                    <a:gd name="connsiteX72" fmla="*/ 2427 w 10000"/>
                    <a:gd name="connsiteY72" fmla="*/ 784 h 9906"/>
                    <a:gd name="connsiteX73" fmla="*/ 2494 w 10000"/>
                    <a:gd name="connsiteY73" fmla="*/ 806 h 9906"/>
                    <a:gd name="connsiteX74" fmla="*/ 2562 w 10000"/>
                    <a:gd name="connsiteY74" fmla="*/ 820 h 9906"/>
                    <a:gd name="connsiteX75" fmla="*/ 2640 w 10000"/>
                    <a:gd name="connsiteY75" fmla="*/ 799 h 9906"/>
                    <a:gd name="connsiteX76" fmla="*/ 2685 w 10000"/>
                    <a:gd name="connsiteY76" fmla="*/ 784 h 9906"/>
                    <a:gd name="connsiteX77" fmla="*/ 2718 w 10000"/>
                    <a:gd name="connsiteY77" fmla="*/ 777 h 9906"/>
                    <a:gd name="connsiteX78" fmla="*/ 2740 w 10000"/>
                    <a:gd name="connsiteY78" fmla="*/ 686 h 9906"/>
                    <a:gd name="connsiteX79" fmla="*/ 2841 w 10000"/>
                    <a:gd name="connsiteY79" fmla="*/ 735 h 9906"/>
                    <a:gd name="connsiteX80" fmla="*/ 2897 w 10000"/>
                    <a:gd name="connsiteY80" fmla="*/ 735 h 9906"/>
                    <a:gd name="connsiteX81" fmla="*/ 2987 w 10000"/>
                    <a:gd name="connsiteY81" fmla="*/ 728 h 9906"/>
                    <a:gd name="connsiteX82" fmla="*/ 3076 w 10000"/>
                    <a:gd name="connsiteY82" fmla="*/ 686 h 9906"/>
                    <a:gd name="connsiteX83" fmla="*/ 3087 w 10000"/>
                    <a:gd name="connsiteY83" fmla="*/ 580 h 9906"/>
                    <a:gd name="connsiteX84" fmla="*/ 3065 w 10000"/>
                    <a:gd name="connsiteY84" fmla="*/ 452 h 9906"/>
                    <a:gd name="connsiteX85" fmla="*/ 3054 w 10000"/>
                    <a:gd name="connsiteY85" fmla="*/ 332 h 9906"/>
                    <a:gd name="connsiteX86" fmla="*/ 3020 w 10000"/>
                    <a:gd name="connsiteY86" fmla="*/ 261 h 9906"/>
                    <a:gd name="connsiteX87" fmla="*/ 2964 w 10000"/>
                    <a:gd name="connsiteY87" fmla="*/ 240 h 9906"/>
                    <a:gd name="connsiteX88" fmla="*/ 2908 w 10000"/>
                    <a:gd name="connsiteY88" fmla="*/ 240 h 9906"/>
                    <a:gd name="connsiteX89" fmla="*/ 2841 w 10000"/>
                    <a:gd name="connsiteY89" fmla="*/ 247 h 9906"/>
                    <a:gd name="connsiteX90" fmla="*/ 2774 w 10000"/>
                    <a:gd name="connsiteY90" fmla="*/ 261 h 9906"/>
                    <a:gd name="connsiteX91" fmla="*/ 2718 w 10000"/>
                    <a:gd name="connsiteY91" fmla="*/ 269 h 9906"/>
                    <a:gd name="connsiteX92" fmla="*/ 2662 w 10000"/>
                    <a:gd name="connsiteY92" fmla="*/ 290 h 9906"/>
                    <a:gd name="connsiteX93" fmla="*/ 2617 w 10000"/>
                    <a:gd name="connsiteY93" fmla="*/ 304 h 9906"/>
                    <a:gd name="connsiteX94" fmla="*/ 2584 w 10000"/>
                    <a:gd name="connsiteY94" fmla="*/ 311 h 9906"/>
                    <a:gd name="connsiteX95" fmla="*/ 2573 w 10000"/>
                    <a:gd name="connsiteY95" fmla="*/ 311 h 9906"/>
                    <a:gd name="connsiteX96" fmla="*/ 2573 w 10000"/>
                    <a:gd name="connsiteY96" fmla="*/ 297 h 9906"/>
                    <a:gd name="connsiteX97" fmla="*/ 2573 w 10000"/>
                    <a:gd name="connsiteY97" fmla="*/ 254 h 9906"/>
                    <a:gd name="connsiteX98" fmla="*/ 2517 w 10000"/>
                    <a:gd name="connsiteY98" fmla="*/ 219 h 9906"/>
                    <a:gd name="connsiteX99" fmla="*/ 2405 w 10000"/>
                    <a:gd name="connsiteY99" fmla="*/ 205 h 9906"/>
                    <a:gd name="connsiteX100" fmla="*/ 2293 w 10000"/>
                    <a:gd name="connsiteY100" fmla="*/ 198 h 9906"/>
                    <a:gd name="connsiteX101" fmla="*/ 2237 w 10000"/>
                    <a:gd name="connsiteY101" fmla="*/ 191 h 9906"/>
                    <a:gd name="connsiteX102" fmla="*/ 2215 w 10000"/>
                    <a:gd name="connsiteY102" fmla="*/ 184 h 9906"/>
                    <a:gd name="connsiteX103" fmla="*/ 2215 w 10000"/>
                    <a:gd name="connsiteY103" fmla="*/ 170 h 9906"/>
                    <a:gd name="connsiteX104" fmla="*/ 2293 w 10000"/>
                    <a:gd name="connsiteY104" fmla="*/ 99 h 9906"/>
                    <a:gd name="connsiteX105" fmla="*/ 2371 w 10000"/>
                    <a:gd name="connsiteY105" fmla="*/ 0 h 9906"/>
                    <a:gd name="connsiteX106" fmla="*/ 2517 w 10000"/>
                    <a:gd name="connsiteY106" fmla="*/ 49 h 9906"/>
                    <a:gd name="connsiteX107" fmla="*/ 2629 w 10000"/>
                    <a:gd name="connsiteY107" fmla="*/ 85 h 9906"/>
                    <a:gd name="connsiteX108" fmla="*/ 2718 w 10000"/>
                    <a:gd name="connsiteY108" fmla="*/ 35 h 9906"/>
                    <a:gd name="connsiteX109" fmla="*/ 2796 w 10000"/>
                    <a:gd name="connsiteY109" fmla="*/ 49 h 9906"/>
                    <a:gd name="connsiteX110" fmla="*/ 2841 w 10000"/>
                    <a:gd name="connsiteY110" fmla="*/ 99 h 9906"/>
                    <a:gd name="connsiteX111" fmla="*/ 2964 w 10000"/>
                    <a:gd name="connsiteY111" fmla="*/ 64 h 9906"/>
                    <a:gd name="connsiteX112" fmla="*/ 2987 w 10000"/>
                    <a:gd name="connsiteY112" fmla="*/ 78 h 9906"/>
                    <a:gd name="connsiteX113" fmla="*/ 3020 w 10000"/>
                    <a:gd name="connsiteY113" fmla="*/ 106 h 9906"/>
                    <a:gd name="connsiteX114" fmla="*/ 3076 w 10000"/>
                    <a:gd name="connsiteY114" fmla="*/ 148 h 9906"/>
                    <a:gd name="connsiteX115" fmla="*/ 3110 w 10000"/>
                    <a:gd name="connsiteY115" fmla="*/ 191 h 9906"/>
                    <a:gd name="connsiteX116" fmla="*/ 3154 w 10000"/>
                    <a:gd name="connsiteY116" fmla="*/ 212 h 9906"/>
                    <a:gd name="connsiteX117" fmla="*/ 3199 w 10000"/>
                    <a:gd name="connsiteY117" fmla="*/ 219 h 9906"/>
                    <a:gd name="connsiteX118" fmla="*/ 3255 w 10000"/>
                    <a:gd name="connsiteY118" fmla="*/ 219 h 9906"/>
                    <a:gd name="connsiteX119" fmla="*/ 3277 w 10000"/>
                    <a:gd name="connsiteY119" fmla="*/ 219 h 9906"/>
                    <a:gd name="connsiteX120" fmla="*/ 3277 w 10000"/>
                    <a:gd name="connsiteY120" fmla="*/ 198 h 9906"/>
                    <a:gd name="connsiteX121" fmla="*/ 3311 w 10000"/>
                    <a:gd name="connsiteY121" fmla="*/ 155 h 9906"/>
                    <a:gd name="connsiteX122" fmla="*/ 3345 w 10000"/>
                    <a:gd name="connsiteY122" fmla="*/ 106 h 9906"/>
                    <a:gd name="connsiteX123" fmla="*/ 3423 w 10000"/>
                    <a:gd name="connsiteY123" fmla="*/ 99 h 9906"/>
                    <a:gd name="connsiteX124" fmla="*/ 3479 w 10000"/>
                    <a:gd name="connsiteY124" fmla="*/ 141 h 9906"/>
                    <a:gd name="connsiteX125" fmla="*/ 3512 w 10000"/>
                    <a:gd name="connsiteY125" fmla="*/ 219 h 9906"/>
                    <a:gd name="connsiteX126" fmla="*/ 3557 w 10000"/>
                    <a:gd name="connsiteY126" fmla="*/ 297 h 9906"/>
                    <a:gd name="connsiteX127" fmla="*/ 3602 w 10000"/>
                    <a:gd name="connsiteY127" fmla="*/ 325 h 9906"/>
                    <a:gd name="connsiteX128" fmla="*/ 3680 w 10000"/>
                    <a:gd name="connsiteY128" fmla="*/ 325 h 9906"/>
                    <a:gd name="connsiteX129" fmla="*/ 3747 w 10000"/>
                    <a:gd name="connsiteY129" fmla="*/ 311 h 9906"/>
                    <a:gd name="connsiteX130" fmla="*/ 3792 w 10000"/>
                    <a:gd name="connsiteY130" fmla="*/ 297 h 9906"/>
                    <a:gd name="connsiteX131" fmla="*/ 3826 w 10000"/>
                    <a:gd name="connsiteY131" fmla="*/ 269 h 9906"/>
                    <a:gd name="connsiteX132" fmla="*/ 3848 w 10000"/>
                    <a:gd name="connsiteY132" fmla="*/ 226 h 9906"/>
                    <a:gd name="connsiteX133" fmla="*/ 3881 w 10000"/>
                    <a:gd name="connsiteY133" fmla="*/ 184 h 9906"/>
                    <a:gd name="connsiteX134" fmla="*/ 3926 w 10000"/>
                    <a:gd name="connsiteY134" fmla="*/ 134 h 9906"/>
                    <a:gd name="connsiteX135" fmla="*/ 3937 w 10000"/>
                    <a:gd name="connsiteY135" fmla="*/ 113 h 9906"/>
                    <a:gd name="connsiteX136" fmla="*/ 3949 w 10000"/>
                    <a:gd name="connsiteY136" fmla="*/ 141 h 9906"/>
                    <a:gd name="connsiteX137" fmla="*/ 3960 w 10000"/>
                    <a:gd name="connsiteY137" fmla="*/ 198 h 9906"/>
                    <a:gd name="connsiteX138" fmla="*/ 3960 w 10000"/>
                    <a:gd name="connsiteY138" fmla="*/ 269 h 9906"/>
                    <a:gd name="connsiteX139" fmla="*/ 3915 w 10000"/>
                    <a:gd name="connsiteY139" fmla="*/ 346 h 9906"/>
                    <a:gd name="connsiteX140" fmla="*/ 3904 w 10000"/>
                    <a:gd name="connsiteY140" fmla="*/ 382 h 9906"/>
                    <a:gd name="connsiteX141" fmla="*/ 3993 w 10000"/>
                    <a:gd name="connsiteY141" fmla="*/ 382 h 9906"/>
                    <a:gd name="connsiteX142" fmla="*/ 4105 w 10000"/>
                    <a:gd name="connsiteY142" fmla="*/ 367 h 9906"/>
                    <a:gd name="connsiteX143" fmla="*/ 4161 w 10000"/>
                    <a:gd name="connsiteY143" fmla="*/ 360 h 9906"/>
                    <a:gd name="connsiteX144" fmla="*/ 4183 w 10000"/>
                    <a:gd name="connsiteY144" fmla="*/ 346 h 9906"/>
                    <a:gd name="connsiteX145" fmla="*/ 4251 w 10000"/>
                    <a:gd name="connsiteY145" fmla="*/ 304 h 9906"/>
                    <a:gd name="connsiteX146" fmla="*/ 4329 w 10000"/>
                    <a:gd name="connsiteY146" fmla="*/ 269 h 9906"/>
                    <a:gd name="connsiteX147" fmla="*/ 4362 w 10000"/>
                    <a:gd name="connsiteY147" fmla="*/ 269 h 9906"/>
                    <a:gd name="connsiteX148" fmla="*/ 4374 w 10000"/>
                    <a:gd name="connsiteY148" fmla="*/ 304 h 9906"/>
                    <a:gd name="connsiteX149" fmla="*/ 4362 w 10000"/>
                    <a:gd name="connsiteY149" fmla="*/ 346 h 9906"/>
                    <a:gd name="connsiteX150" fmla="*/ 4351 w 10000"/>
                    <a:gd name="connsiteY150" fmla="*/ 375 h 9906"/>
                    <a:gd name="connsiteX151" fmla="*/ 4340 w 10000"/>
                    <a:gd name="connsiteY151" fmla="*/ 396 h 9906"/>
                    <a:gd name="connsiteX152" fmla="*/ 4676 w 10000"/>
                    <a:gd name="connsiteY152" fmla="*/ 424 h 9906"/>
                    <a:gd name="connsiteX153" fmla="*/ 4653 w 10000"/>
                    <a:gd name="connsiteY153" fmla="*/ 431 h 9906"/>
                    <a:gd name="connsiteX154" fmla="*/ 4631 w 10000"/>
                    <a:gd name="connsiteY154" fmla="*/ 459 h 9906"/>
                    <a:gd name="connsiteX155" fmla="*/ 4631 w 10000"/>
                    <a:gd name="connsiteY155" fmla="*/ 488 h 9906"/>
                    <a:gd name="connsiteX156" fmla="*/ 4676 w 10000"/>
                    <a:gd name="connsiteY156" fmla="*/ 516 h 9906"/>
                    <a:gd name="connsiteX157" fmla="*/ 4720 w 10000"/>
                    <a:gd name="connsiteY157" fmla="*/ 523 h 9906"/>
                    <a:gd name="connsiteX158" fmla="*/ 4776 w 10000"/>
                    <a:gd name="connsiteY158" fmla="*/ 509 h 9906"/>
                    <a:gd name="connsiteX159" fmla="*/ 4810 w 10000"/>
                    <a:gd name="connsiteY159" fmla="*/ 488 h 9906"/>
                    <a:gd name="connsiteX160" fmla="*/ 4821 w 10000"/>
                    <a:gd name="connsiteY160" fmla="*/ 481 h 9906"/>
                    <a:gd name="connsiteX161" fmla="*/ 5022 w 10000"/>
                    <a:gd name="connsiteY161" fmla="*/ 481 h 9906"/>
                    <a:gd name="connsiteX162" fmla="*/ 5045 w 10000"/>
                    <a:gd name="connsiteY162" fmla="*/ 466 h 9906"/>
                    <a:gd name="connsiteX163" fmla="*/ 5112 w 10000"/>
                    <a:gd name="connsiteY163" fmla="*/ 431 h 9906"/>
                    <a:gd name="connsiteX164" fmla="*/ 5190 w 10000"/>
                    <a:gd name="connsiteY164" fmla="*/ 410 h 9906"/>
                    <a:gd name="connsiteX165" fmla="*/ 5235 w 10000"/>
                    <a:gd name="connsiteY165" fmla="*/ 396 h 9906"/>
                    <a:gd name="connsiteX166" fmla="*/ 5246 w 10000"/>
                    <a:gd name="connsiteY166" fmla="*/ 410 h 9906"/>
                    <a:gd name="connsiteX167" fmla="*/ 5246 w 10000"/>
                    <a:gd name="connsiteY167" fmla="*/ 452 h 9906"/>
                    <a:gd name="connsiteX168" fmla="*/ 5246 w 10000"/>
                    <a:gd name="connsiteY168" fmla="*/ 502 h 9906"/>
                    <a:gd name="connsiteX169" fmla="*/ 5291 w 10000"/>
                    <a:gd name="connsiteY169" fmla="*/ 530 h 9906"/>
                    <a:gd name="connsiteX170" fmla="*/ 5369 w 10000"/>
                    <a:gd name="connsiteY170" fmla="*/ 530 h 9906"/>
                    <a:gd name="connsiteX171" fmla="*/ 5436 w 10000"/>
                    <a:gd name="connsiteY171" fmla="*/ 509 h 9906"/>
                    <a:gd name="connsiteX172" fmla="*/ 5470 w 10000"/>
                    <a:gd name="connsiteY172" fmla="*/ 481 h 9906"/>
                    <a:gd name="connsiteX173" fmla="*/ 5481 w 10000"/>
                    <a:gd name="connsiteY173" fmla="*/ 466 h 9906"/>
                    <a:gd name="connsiteX174" fmla="*/ 5492 w 10000"/>
                    <a:gd name="connsiteY174" fmla="*/ 473 h 9906"/>
                    <a:gd name="connsiteX175" fmla="*/ 5526 w 10000"/>
                    <a:gd name="connsiteY175" fmla="*/ 502 h 9906"/>
                    <a:gd name="connsiteX176" fmla="*/ 5559 w 10000"/>
                    <a:gd name="connsiteY176" fmla="*/ 530 h 9906"/>
                    <a:gd name="connsiteX177" fmla="*/ 5593 w 10000"/>
                    <a:gd name="connsiteY177" fmla="*/ 565 h 9906"/>
                    <a:gd name="connsiteX178" fmla="*/ 5626 w 10000"/>
                    <a:gd name="connsiteY178" fmla="*/ 587 h 9906"/>
                    <a:gd name="connsiteX179" fmla="*/ 5649 w 10000"/>
                    <a:gd name="connsiteY179" fmla="*/ 587 h 9906"/>
                    <a:gd name="connsiteX180" fmla="*/ 5660 w 10000"/>
                    <a:gd name="connsiteY180" fmla="*/ 572 h 9906"/>
                    <a:gd name="connsiteX181" fmla="*/ 5671 w 10000"/>
                    <a:gd name="connsiteY181" fmla="*/ 565 h 9906"/>
                    <a:gd name="connsiteX182" fmla="*/ 5705 w 10000"/>
                    <a:gd name="connsiteY182" fmla="*/ 424 h 9906"/>
                    <a:gd name="connsiteX183" fmla="*/ 5727 w 10000"/>
                    <a:gd name="connsiteY183" fmla="*/ 417 h 9906"/>
                    <a:gd name="connsiteX184" fmla="*/ 5783 w 10000"/>
                    <a:gd name="connsiteY184" fmla="*/ 403 h 9906"/>
                    <a:gd name="connsiteX185" fmla="*/ 5839 w 10000"/>
                    <a:gd name="connsiteY185" fmla="*/ 396 h 9906"/>
                    <a:gd name="connsiteX186" fmla="*/ 5895 w 10000"/>
                    <a:gd name="connsiteY186" fmla="*/ 396 h 9906"/>
                    <a:gd name="connsiteX187" fmla="*/ 5928 w 10000"/>
                    <a:gd name="connsiteY187" fmla="*/ 403 h 9906"/>
                    <a:gd name="connsiteX188" fmla="*/ 5984 w 10000"/>
                    <a:gd name="connsiteY188" fmla="*/ 417 h 9906"/>
                    <a:gd name="connsiteX189" fmla="*/ 6007 w 10000"/>
                    <a:gd name="connsiteY189" fmla="*/ 424 h 9906"/>
                    <a:gd name="connsiteX190" fmla="*/ 6018 w 10000"/>
                    <a:gd name="connsiteY190" fmla="*/ 424 h 9906"/>
                    <a:gd name="connsiteX191" fmla="*/ 6107 w 10000"/>
                    <a:gd name="connsiteY191" fmla="*/ 311 h 9906"/>
                    <a:gd name="connsiteX192" fmla="*/ 6219 w 10000"/>
                    <a:gd name="connsiteY192" fmla="*/ 191 h 9906"/>
                    <a:gd name="connsiteX193" fmla="*/ 6432 w 10000"/>
                    <a:gd name="connsiteY193" fmla="*/ 205 h 9906"/>
                    <a:gd name="connsiteX194" fmla="*/ 6353 w 10000"/>
                    <a:gd name="connsiteY194" fmla="*/ 311 h 9906"/>
                    <a:gd name="connsiteX195" fmla="*/ 6331 w 10000"/>
                    <a:gd name="connsiteY195" fmla="*/ 318 h 9906"/>
                    <a:gd name="connsiteX196" fmla="*/ 6298 w 10000"/>
                    <a:gd name="connsiteY196" fmla="*/ 346 h 9906"/>
                    <a:gd name="connsiteX197" fmla="*/ 6242 w 10000"/>
                    <a:gd name="connsiteY197" fmla="*/ 382 h 9906"/>
                    <a:gd name="connsiteX198" fmla="*/ 6219 w 10000"/>
                    <a:gd name="connsiteY198" fmla="*/ 438 h 9906"/>
                    <a:gd name="connsiteX199" fmla="*/ 6219 w 10000"/>
                    <a:gd name="connsiteY199" fmla="*/ 509 h 9906"/>
                    <a:gd name="connsiteX200" fmla="*/ 6230 w 10000"/>
                    <a:gd name="connsiteY200" fmla="*/ 565 h 9906"/>
                    <a:gd name="connsiteX201" fmla="*/ 6242 w 10000"/>
                    <a:gd name="connsiteY201" fmla="*/ 608 h 9906"/>
                    <a:gd name="connsiteX202" fmla="*/ 6242 w 10000"/>
                    <a:gd name="connsiteY202" fmla="*/ 622 h 9906"/>
                    <a:gd name="connsiteX203" fmla="*/ 6353 w 10000"/>
                    <a:gd name="connsiteY203" fmla="*/ 466 h 9906"/>
                    <a:gd name="connsiteX204" fmla="*/ 6353 w 10000"/>
                    <a:gd name="connsiteY204" fmla="*/ 473 h 9906"/>
                    <a:gd name="connsiteX205" fmla="*/ 6376 w 10000"/>
                    <a:gd name="connsiteY205" fmla="*/ 509 h 9906"/>
                    <a:gd name="connsiteX206" fmla="*/ 6387 w 10000"/>
                    <a:gd name="connsiteY206" fmla="*/ 558 h 9906"/>
                    <a:gd name="connsiteX207" fmla="*/ 6409 w 10000"/>
                    <a:gd name="connsiteY207" fmla="*/ 622 h 9906"/>
                    <a:gd name="connsiteX208" fmla="*/ 6443 w 10000"/>
                    <a:gd name="connsiteY208" fmla="*/ 671 h 9906"/>
                    <a:gd name="connsiteX209" fmla="*/ 6488 w 10000"/>
                    <a:gd name="connsiteY209" fmla="*/ 686 h 9906"/>
                    <a:gd name="connsiteX210" fmla="*/ 6532 w 10000"/>
                    <a:gd name="connsiteY210" fmla="*/ 671 h 9906"/>
                    <a:gd name="connsiteX211" fmla="*/ 6600 w 10000"/>
                    <a:gd name="connsiteY211" fmla="*/ 622 h 9906"/>
                    <a:gd name="connsiteX212" fmla="*/ 6644 w 10000"/>
                    <a:gd name="connsiteY212" fmla="*/ 558 h 9906"/>
                    <a:gd name="connsiteX213" fmla="*/ 6633 w 10000"/>
                    <a:gd name="connsiteY213" fmla="*/ 509 h 9906"/>
                    <a:gd name="connsiteX214" fmla="*/ 6611 w 10000"/>
                    <a:gd name="connsiteY214" fmla="*/ 473 h 9906"/>
                    <a:gd name="connsiteX215" fmla="*/ 6600 w 10000"/>
                    <a:gd name="connsiteY215" fmla="*/ 466 h 9906"/>
                    <a:gd name="connsiteX216" fmla="*/ 6465 w 10000"/>
                    <a:gd name="connsiteY216" fmla="*/ 466 h 9906"/>
                    <a:gd name="connsiteX217" fmla="*/ 6488 w 10000"/>
                    <a:gd name="connsiteY217" fmla="*/ 452 h 9906"/>
                    <a:gd name="connsiteX218" fmla="*/ 6521 w 10000"/>
                    <a:gd name="connsiteY218" fmla="*/ 410 h 9906"/>
                    <a:gd name="connsiteX219" fmla="*/ 6588 w 10000"/>
                    <a:gd name="connsiteY219" fmla="*/ 360 h 9906"/>
                    <a:gd name="connsiteX220" fmla="*/ 6655 w 10000"/>
                    <a:gd name="connsiteY220" fmla="*/ 325 h 9906"/>
                    <a:gd name="connsiteX221" fmla="*/ 6723 w 10000"/>
                    <a:gd name="connsiteY221" fmla="*/ 290 h 9906"/>
                    <a:gd name="connsiteX222" fmla="*/ 6767 w 10000"/>
                    <a:gd name="connsiteY222" fmla="*/ 247 h 9906"/>
                    <a:gd name="connsiteX223" fmla="*/ 6812 w 10000"/>
                    <a:gd name="connsiteY223" fmla="*/ 205 h 9906"/>
                    <a:gd name="connsiteX224" fmla="*/ 6823 w 10000"/>
                    <a:gd name="connsiteY224" fmla="*/ 191 h 9906"/>
                    <a:gd name="connsiteX225" fmla="*/ 7092 w 10000"/>
                    <a:gd name="connsiteY225" fmla="*/ 205 h 9906"/>
                    <a:gd name="connsiteX226" fmla="*/ 7069 w 10000"/>
                    <a:gd name="connsiteY226" fmla="*/ 212 h 9906"/>
                    <a:gd name="connsiteX227" fmla="*/ 7013 w 10000"/>
                    <a:gd name="connsiteY227" fmla="*/ 226 h 9906"/>
                    <a:gd name="connsiteX228" fmla="*/ 6946 w 10000"/>
                    <a:gd name="connsiteY228" fmla="*/ 254 h 9906"/>
                    <a:gd name="connsiteX229" fmla="*/ 6902 w 10000"/>
                    <a:gd name="connsiteY229" fmla="*/ 290 h 9906"/>
                    <a:gd name="connsiteX230" fmla="*/ 6902 w 10000"/>
                    <a:gd name="connsiteY230" fmla="*/ 325 h 9906"/>
                    <a:gd name="connsiteX231" fmla="*/ 6935 w 10000"/>
                    <a:gd name="connsiteY231" fmla="*/ 353 h 9906"/>
                    <a:gd name="connsiteX232" fmla="*/ 6980 w 10000"/>
                    <a:gd name="connsiteY232" fmla="*/ 367 h 9906"/>
                    <a:gd name="connsiteX233" fmla="*/ 7002 w 10000"/>
                    <a:gd name="connsiteY233" fmla="*/ 375 h 9906"/>
                    <a:gd name="connsiteX234" fmla="*/ 7002 w 10000"/>
                    <a:gd name="connsiteY234" fmla="*/ 466 h 9906"/>
                    <a:gd name="connsiteX235" fmla="*/ 7114 w 10000"/>
                    <a:gd name="connsiteY235" fmla="*/ 516 h 9906"/>
                    <a:gd name="connsiteX236" fmla="*/ 7148 w 10000"/>
                    <a:gd name="connsiteY236" fmla="*/ 650 h 9906"/>
                    <a:gd name="connsiteX237" fmla="*/ 7159 w 10000"/>
                    <a:gd name="connsiteY237" fmla="*/ 664 h 9906"/>
                    <a:gd name="connsiteX238" fmla="*/ 7170 w 10000"/>
                    <a:gd name="connsiteY238" fmla="*/ 678 h 9906"/>
                    <a:gd name="connsiteX239" fmla="*/ 7181 w 10000"/>
                    <a:gd name="connsiteY239" fmla="*/ 714 h 9906"/>
                    <a:gd name="connsiteX240" fmla="*/ 7148 w 10000"/>
                    <a:gd name="connsiteY240" fmla="*/ 749 h 9906"/>
                    <a:gd name="connsiteX241" fmla="*/ 7081 w 10000"/>
                    <a:gd name="connsiteY241" fmla="*/ 799 h 9906"/>
                    <a:gd name="connsiteX242" fmla="*/ 7013 w 10000"/>
                    <a:gd name="connsiteY242" fmla="*/ 841 h 9906"/>
                    <a:gd name="connsiteX243" fmla="*/ 6980 w 10000"/>
                    <a:gd name="connsiteY243" fmla="*/ 862 h 9906"/>
                    <a:gd name="connsiteX244" fmla="*/ 6946 w 10000"/>
                    <a:gd name="connsiteY244" fmla="*/ 876 h 9906"/>
                    <a:gd name="connsiteX245" fmla="*/ 6980 w 10000"/>
                    <a:gd name="connsiteY245" fmla="*/ 883 h 9906"/>
                    <a:gd name="connsiteX246" fmla="*/ 7025 w 10000"/>
                    <a:gd name="connsiteY246" fmla="*/ 905 h 9906"/>
                    <a:gd name="connsiteX247" fmla="*/ 7081 w 10000"/>
                    <a:gd name="connsiteY247" fmla="*/ 940 h 9906"/>
                    <a:gd name="connsiteX248" fmla="*/ 7092 w 10000"/>
                    <a:gd name="connsiteY248" fmla="*/ 982 h 9906"/>
                    <a:gd name="connsiteX249" fmla="*/ 7081 w 10000"/>
                    <a:gd name="connsiteY249" fmla="*/ 1032 h 9906"/>
                    <a:gd name="connsiteX250" fmla="*/ 7069 w 10000"/>
                    <a:gd name="connsiteY250" fmla="*/ 1074 h 9906"/>
                    <a:gd name="connsiteX251" fmla="*/ 7047 w 10000"/>
                    <a:gd name="connsiteY251" fmla="*/ 1131 h 9906"/>
                    <a:gd name="connsiteX252" fmla="*/ 7002 w 10000"/>
                    <a:gd name="connsiteY252" fmla="*/ 1166 h 9906"/>
                    <a:gd name="connsiteX253" fmla="*/ 6946 w 10000"/>
                    <a:gd name="connsiteY253" fmla="*/ 1173 h 9906"/>
                    <a:gd name="connsiteX254" fmla="*/ 6902 w 10000"/>
                    <a:gd name="connsiteY254" fmla="*/ 1166 h 9906"/>
                    <a:gd name="connsiteX255" fmla="*/ 6834 w 10000"/>
                    <a:gd name="connsiteY255" fmla="*/ 1152 h 9906"/>
                    <a:gd name="connsiteX256" fmla="*/ 6756 w 10000"/>
                    <a:gd name="connsiteY256" fmla="*/ 1152 h 9906"/>
                    <a:gd name="connsiteX257" fmla="*/ 6678 w 10000"/>
                    <a:gd name="connsiteY257" fmla="*/ 1166 h 9906"/>
                    <a:gd name="connsiteX258" fmla="*/ 6611 w 10000"/>
                    <a:gd name="connsiteY258" fmla="*/ 1173 h 9906"/>
                    <a:gd name="connsiteX259" fmla="*/ 6555 w 10000"/>
                    <a:gd name="connsiteY259" fmla="*/ 1194 h 9906"/>
                    <a:gd name="connsiteX260" fmla="*/ 6488 w 10000"/>
                    <a:gd name="connsiteY260" fmla="*/ 1216 h 9906"/>
                    <a:gd name="connsiteX261" fmla="*/ 6477 w 10000"/>
                    <a:gd name="connsiteY261" fmla="*/ 1237 h 9906"/>
                    <a:gd name="connsiteX262" fmla="*/ 6499 w 10000"/>
                    <a:gd name="connsiteY262" fmla="*/ 1258 h 9906"/>
                    <a:gd name="connsiteX263" fmla="*/ 6532 w 10000"/>
                    <a:gd name="connsiteY263" fmla="*/ 1272 h 9906"/>
                    <a:gd name="connsiteX264" fmla="*/ 6532 w 10000"/>
                    <a:gd name="connsiteY264" fmla="*/ 1307 h 9906"/>
                    <a:gd name="connsiteX265" fmla="*/ 6510 w 10000"/>
                    <a:gd name="connsiteY265" fmla="*/ 1343 h 9906"/>
                    <a:gd name="connsiteX266" fmla="*/ 6465 w 10000"/>
                    <a:gd name="connsiteY266" fmla="*/ 1385 h 9906"/>
                    <a:gd name="connsiteX267" fmla="*/ 6421 w 10000"/>
                    <a:gd name="connsiteY267" fmla="*/ 1413 h 9906"/>
                    <a:gd name="connsiteX268" fmla="*/ 6409 w 10000"/>
                    <a:gd name="connsiteY268" fmla="*/ 1428 h 9906"/>
                    <a:gd name="connsiteX269" fmla="*/ 6600 w 10000"/>
                    <a:gd name="connsiteY269" fmla="*/ 1463 h 9906"/>
                    <a:gd name="connsiteX270" fmla="*/ 6633 w 10000"/>
                    <a:gd name="connsiteY270" fmla="*/ 1449 h 9906"/>
                    <a:gd name="connsiteX271" fmla="*/ 6678 w 10000"/>
                    <a:gd name="connsiteY271" fmla="*/ 1442 h 9906"/>
                    <a:gd name="connsiteX272" fmla="*/ 6700 w 10000"/>
                    <a:gd name="connsiteY272" fmla="*/ 1463 h 9906"/>
                    <a:gd name="connsiteX273" fmla="*/ 6655 w 10000"/>
                    <a:gd name="connsiteY273" fmla="*/ 1534 h 9906"/>
                    <a:gd name="connsiteX274" fmla="*/ 6577 w 10000"/>
                    <a:gd name="connsiteY274" fmla="*/ 1618 h 9906"/>
                    <a:gd name="connsiteX275" fmla="*/ 6532 w 10000"/>
                    <a:gd name="connsiteY275" fmla="*/ 1675 h 9906"/>
                    <a:gd name="connsiteX276" fmla="*/ 6532 w 10000"/>
                    <a:gd name="connsiteY276" fmla="*/ 1710 h 9906"/>
                    <a:gd name="connsiteX277" fmla="*/ 6532 w 10000"/>
                    <a:gd name="connsiteY277" fmla="*/ 1753 h 9906"/>
                    <a:gd name="connsiteX278" fmla="*/ 6510 w 10000"/>
                    <a:gd name="connsiteY278" fmla="*/ 1788 h 9906"/>
                    <a:gd name="connsiteX279" fmla="*/ 6465 w 10000"/>
                    <a:gd name="connsiteY279" fmla="*/ 1816 h 9906"/>
                    <a:gd name="connsiteX280" fmla="*/ 6398 w 10000"/>
                    <a:gd name="connsiteY280" fmla="*/ 1859 h 9906"/>
                    <a:gd name="connsiteX281" fmla="*/ 6353 w 10000"/>
                    <a:gd name="connsiteY281" fmla="*/ 1894 h 9906"/>
                    <a:gd name="connsiteX282" fmla="*/ 6309 w 10000"/>
                    <a:gd name="connsiteY282" fmla="*/ 1951 h 9906"/>
                    <a:gd name="connsiteX283" fmla="*/ 6219 w 10000"/>
                    <a:gd name="connsiteY283" fmla="*/ 2028 h 9906"/>
                    <a:gd name="connsiteX284" fmla="*/ 6141 w 10000"/>
                    <a:gd name="connsiteY284" fmla="*/ 2120 h 9906"/>
                    <a:gd name="connsiteX285" fmla="*/ 6107 w 10000"/>
                    <a:gd name="connsiteY285" fmla="*/ 2219 h 9906"/>
                    <a:gd name="connsiteX286" fmla="*/ 6163 w 10000"/>
                    <a:gd name="connsiteY286" fmla="*/ 2290 h 9906"/>
                    <a:gd name="connsiteX287" fmla="*/ 6253 w 10000"/>
                    <a:gd name="connsiteY287" fmla="*/ 2332 h 9906"/>
                    <a:gd name="connsiteX288" fmla="*/ 6342 w 10000"/>
                    <a:gd name="connsiteY288" fmla="*/ 2346 h 9906"/>
                    <a:gd name="connsiteX289" fmla="*/ 6387 w 10000"/>
                    <a:gd name="connsiteY289" fmla="*/ 2353 h 9906"/>
                    <a:gd name="connsiteX290" fmla="*/ 6655 w 10000"/>
                    <a:gd name="connsiteY290" fmla="*/ 2459 h 9906"/>
                    <a:gd name="connsiteX291" fmla="*/ 6868 w 10000"/>
                    <a:gd name="connsiteY291" fmla="*/ 2580 h 9906"/>
                    <a:gd name="connsiteX292" fmla="*/ 7069 w 10000"/>
                    <a:gd name="connsiteY292" fmla="*/ 2594 h 9906"/>
                    <a:gd name="connsiteX293" fmla="*/ 7092 w 10000"/>
                    <a:gd name="connsiteY293" fmla="*/ 2608 h 9906"/>
                    <a:gd name="connsiteX294" fmla="*/ 7159 w 10000"/>
                    <a:gd name="connsiteY294" fmla="*/ 2650 h 9906"/>
                    <a:gd name="connsiteX295" fmla="*/ 7237 w 10000"/>
                    <a:gd name="connsiteY295" fmla="*/ 2700 h 9906"/>
                    <a:gd name="connsiteX296" fmla="*/ 7315 w 10000"/>
                    <a:gd name="connsiteY296" fmla="*/ 2749 h 9906"/>
                    <a:gd name="connsiteX297" fmla="*/ 7383 w 10000"/>
                    <a:gd name="connsiteY297" fmla="*/ 2763 h 9906"/>
                    <a:gd name="connsiteX298" fmla="*/ 7472 w 10000"/>
                    <a:gd name="connsiteY298" fmla="*/ 2749 h 9906"/>
                    <a:gd name="connsiteX299" fmla="*/ 7539 w 10000"/>
                    <a:gd name="connsiteY299" fmla="*/ 2735 h 9906"/>
                    <a:gd name="connsiteX300" fmla="*/ 7550 w 10000"/>
                    <a:gd name="connsiteY300" fmla="*/ 2735 h 9906"/>
                    <a:gd name="connsiteX301" fmla="*/ 7528 w 10000"/>
                    <a:gd name="connsiteY301" fmla="*/ 2763 h 9906"/>
                    <a:gd name="connsiteX302" fmla="*/ 7506 w 10000"/>
                    <a:gd name="connsiteY302" fmla="*/ 2792 h 9906"/>
                    <a:gd name="connsiteX303" fmla="*/ 7494 w 10000"/>
                    <a:gd name="connsiteY303" fmla="*/ 2813 h 9906"/>
                    <a:gd name="connsiteX304" fmla="*/ 7494 w 10000"/>
                    <a:gd name="connsiteY304" fmla="*/ 2820 h 9906"/>
                    <a:gd name="connsiteX305" fmla="*/ 7506 w 10000"/>
                    <a:gd name="connsiteY305" fmla="*/ 2841 h 9906"/>
                    <a:gd name="connsiteX306" fmla="*/ 7539 w 10000"/>
                    <a:gd name="connsiteY306" fmla="*/ 2869 h 9906"/>
                    <a:gd name="connsiteX307" fmla="*/ 7595 w 10000"/>
                    <a:gd name="connsiteY307" fmla="*/ 2912 h 9906"/>
                    <a:gd name="connsiteX308" fmla="*/ 7629 w 10000"/>
                    <a:gd name="connsiteY308" fmla="*/ 2947 h 9906"/>
                    <a:gd name="connsiteX309" fmla="*/ 7673 w 10000"/>
                    <a:gd name="connsiteY309" fmla="*/ 2954 h 9906"/>
                    <a:gd name="connsiteX310" fmla="*/ 7696 w 10000"/>
                    <a:gd name="connsiteY310" fmla="*/ 2933 h 9906"/>
                    <a:gd name="connsiteX311" fmla="*/ 7707 w 10000"/>
                    <a:gd name="connsiteY311" fmla="*/ 2912 h 9906"/>
                    <a:gd name="connsiteX312" fmla="*/ 7707 w 10000"/>
                    <a:gd name="connsiteY312" fmla="*/ 2905 h 9906"/>
                    <a:gd name="connsiteX313" fmla="*/ 7852 w 10000"/>
                    <a:gd name="connsiteY313" fmla="*/ 2947 h 9906"/>
                    <a:gd name="connsiteX314" fmla="*/ 7875 w 10000"/>
                    <a:gd name="connsiteY314" fmla="*/ 2926 h 9906"/>
                    <a:gd name="connsiteX315" fmla="*/ 7942 w 10000"/>
                    <a:gd name="connsiteY315" fmla="*/ 2883 h 9906"/>
                    <a:gd name="connsiteX316" fmla="*/ 8020 w 10000"/>
                    <a:gd name="connsiteY316" fmla="*/ 2869 h 9906"/>
                    <a:gd name="connsiteX317" fmla="*/ 8098 w 10000"/>
                    <a:gd name="connsiteY317" fmla="*/ 2883 h 9906"/>
                    <a:gd name="connsiteX318" fmla="*/ 8132 w 10000"/>
                    <a:gd name="connsiteY318" fmla="*/ 2912 h 9906"/>
                    <a:gd name="connsiteX319" fmla="*/ 8188 w 10000"/>
                    <a:gd name="connsiteY319" fmla="*/ 2947 h 9906"/>
                    <a:gd name="connsiteX320" fmla="*/ 8255 w 10000"/>
                    <a:gd name="connsiteY320" fmla="*/ 2975 h 9906"/>
                    <a:gd name="connsiteX321" fmla="*/ 8322 w 10000"/>
                    <a:gd name="connsiteY321" fmla="*/ 3004 h 9906"/>
                    <a:gd name="connsiteX322" fmla="*/ 8400 w 10000"/>
                    <a:gd name="connsiteY322" fmla="*/ 3025 h 9906"/>
                    <a:gd name="connsiteX323" fmla="*/ 8468 w 10000"/>
                    <a:gd name="connsiteY323" fmla="*/ 3046 h 9906"/>
                    <a:gd name="connsiteX324" fmla="*/ 8535 w 10000"/>
                    <a:gd name="connsiteY324" fmla="*/ 3067 h 9906"/>
                    <a:gd name="connsiteX325" fmla="*/ 8579 w 10000"/>
                    <a:gd name="connsiteY325" fmla="*/ 3081 h 9906"/>
                    <a:gd name="connsiteX326" fmla="*/ 8635 w 10000"/>
                    <a:gd name="connsiteY326" fmla="*/ 3088 h 9906"/>
                    <a:gd name="connsiteX327" fmla="*/ 8702 w 10000"/>
                    <a:gd name="connsiteY327" fmla="*/ 3110 h 9906"/>
                    <a:gd name="connsiteX328" fmla="*/ 8781 w 10000"/>
                    <a:gd name="connsiteY328" fmla="*/ 3131 h 9906"/>
                    <a:gd name="connsiteX329" fmla="*/ 8870 w 10000"/>
                    <a:gd name="connsiteY329" fmla="*/ 3145 h 9906"/>
                    <a:gd name="connsiteX330" fmla="*/ 8960 w 10000"/>
                    <a:gd name="connsiteY330" fmla="*/ 3173 h 9906"/>
                    <a:gd name="connsiteX331" fmla="*/ 9049 w 10000"/>
                    <a:gd name="connsiteY331" fmla="*/ 3194 h 9906"/>
                    <a:gd name="connsiteX332" fmla="*/ 9116 w 10000"/>
                    <a:gd name="connsiteY332" fmla="*/ 3223 h 9906"/>
                    <a:gd name="connsiteX333" fmla="*/ 9172 w 10000"/>
                    <a:gd name="connsiteY333" fmla="*/ 3237 h 9906"/>
                    <a:gd name="connsiteX334" fmla="*/ 9251 w 10000"/>
                    <a:gd name="connsiteY334" fmla="*/ 3258 h 9906"/>
                    <a:gd name="connsiteX335" fmla="*/ 9306 w 10000"/>
                    <a:gd name="connsiteY335" fmla="*/ 3286 h 9906"/>
                    <a:gd name="connsiteX336" fmla="*/ 9318 w 10000"/>
                    <a:gd name="connsiteY336" fmla="*/ 3307 h 9906"/>
                    <a:gd name="connsiteX337" fmla="*/ 9318 w 10000"/>
                    <a:gd name="connsiteY337" fmla="*/ 3322 h 9906"/>
                    <a:gd name="connsiteX338" fmla="*/ 10000 w 10000"/>
                    <a:gd name="connsiteY338" fmla="*/ 9413 h 9906"/>
                    <a:gd name="connsiteX339" fmla="*/ 1378 w 10000"/>
                    <a:gd name="connsiteY339" fmla="*/ 9906 h 9906"/>
                    <a:gd name="connsiteX340" fmla="*/ 0 w 10000"/>
                    <a:gd name="connsiteY340" fmla="*/ 2686 h 9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Lst>
                  <a:rect l="l" t="t" r="r" b="b"/>
                  <a:pathLst>
                    <a:path w="10000" h="9906">
                      <a:moveTo>
                        <a:pt x="0" y="2686"/>
                      </a:moveTo>
                      <a:cubicBezTo>
                        <a:pt x="4" y="2688"/>
                        <a:pt x="7" y="2691"/>
                        <a:pt x="11" y="2693"/>
                      </a:cubicBezTo>
                      <a:cubicBezTo>
                        <a:pt x="26" y="2695"/>
                        <a:pt x="41" y="2698"/>
                        <a:pt x="56" y="2700"/>
                      </a:cubicBezTo>
                      <a:lnTo>
                        <a:pt x="101" y="2721"/>
                      </a:lnTo>
                      <a:lnTo>
                        <a:pt x="168" y="2742"/>
                      </a:lnTo>
                      <a:cubicBezTo>
                        <a:pt x="190" y="2747"/>
                        <a:pt x="213" y="2751"/>
                        <a:pt x="235" y="2756"/>
                      </a:cubicBezTo>
                      <a:cubicBezTo>
                        <a:pt x="261" y="2758"/>
                        <a:pt x="287" y="2761"/>
                        <a:pt x="313" y="2763"/>
                      </a:cubicBezTo>
                      <a:cubicBezTo>
                        <a:pt x="328" y="2761"/>
                        <a:pt x="343" y="2758"/>
                        <a:pt x="358" y="2756"/>
                      </a:cubicBezTo>
                      <a:lnTo>
                        <a:pt x="414" y="2735"/>
                      </a:lnTo>
                      <a:lnTo>
                        <a:pt x="447" y="2657"/>
                      </a:lnTo>
                      <a:cubicBezTo>
                        <a:pt x="436" y="2631"/>
                        <a:pt x="425" y="2606"/>
                        <a:pt x="414" y="2580"/>
                      </a:cubicBezTo>
                      <a:lnTo>
                        <a:pt x="313" y="2502"/>
                      </a:lnTo>
                      <a:lnTo>
                        <a:pt x="190" y="2481"/>
                      </a:lnTo>
                      <a:cubicBezTo>
                        <a:pt x="164" y="2471"/>
                        <a:pt x="138" y="2462"/>
                        <a:pt x="112" y="2452"/>
                      </a:cubicBezTo>
                      <a:cubicBezTo>
                        <a:pt x="108" y="2431"/>
                        <a:pt x="105" y="2410"/>
                        <a:pt x="101" y="2389"/>
                      </a:cubicBezTo>
                      <a:lnTo>
                        <a:pt x="101" y="2332"/>
                      </a:lnTo>
                      <a:cubicBezTo>
                        <a:pt x="105" y="2325"/>
                        <a:pt x="108" y="2318"/>
                        <a:pt x="112" y="2311"/>
                      </a:cubicBezTo>
                      <a:lnTo>
                        <a:pt x="190" y="2155"/>
                      </a:lnTo>
                      <a:cubicBezTo>
                        <a:pt x="198" y="2158"/>
                        <a:pt x="205" y="2160"/>
                        <a:pt x="213" y="2163"/>
                      </a:cubicBezTo>
                      <a:cubicBezTo>
                        <a:pt x="231" y="2165"/>
                        <a:pt x="250" y="2168"/>
                        <a:pt x="268" y="2170"/>
                      </a:cubicBezTo>
                      <a:cubicBezTo>
                        <a:pt x="294" y="2168"/>
                        <a:pt x="321" y="2165"/>
                        <a:pt x="347" y="2163"/>
                      </a:cubicBezTo>
                      <a:cubicBezTo>
                        <a:pt x="369" y="2146"/>
                        <a:pt x="392" y="2130"/>
                        <a:pt x="414" y="2113"/>
                      </a:cubicBezTo>
                      <a:cubicBezTo>
                        <a:pt x="421" y="2085"/>
                        <a:pt x="429" y="2056"/>
                        <a:pt x="436" y="2028"/>
                      </a:cubicBezTo>
                      <a:cubicBezTo>
                        <a:pt x="429" y="2002"/>
                        <a:pt x="421" y="1977"/>
                        <a:pt x="414" y="1951"/>
                      </a:cubicBezTo>
                      <a:lnTo>
                        <a:pt x="414" y="1873"/>
                      </a:lnTo>
                      <a:lnTo>
                        <a:pt x="492" y="1816"/>
                      </a:lnTo>
                      <a:cubicBezTo>
                        <a:pt x="511" y="1811"/>
                        <a:pt x="529" y="1807"/>
                        <a:pt x="548" y="1802"/>
                      </a:cubicBezTo>
                      <a:cubicBezTo>
                        <a:pt x="570" y="1800"/>
                        <a:pt x="593" y="1797"/>
                        <a:pt x="615" y="1795"/>
                      </a:cubicBezTo>
                      <a:cubicBezTo>
                        <a:pt x="637" y="1793"/>
                        <a:pt x="660" y="1790"/>
                        <a:pt x="682" y="1788"/>
                      </a:cubicBezTo>
                      <a:cubicBezTo>
                        <a:pt x="701" y="1786"/>
                        <a:pt x="719" y="1783"/>
                        <a:pt x="738" y="1781"/>
                      </a:cubicBezTo>
                      <a:cubicBezTo>
                        <a:pt x="753" y="1776"/>
                        <a:pt x="768" y="1772"/>
                        <a:pt x="783" y="1767"/>
                      </a:cubicBezTo>
                      <a:cubicBezTo>
                        <a:pt x="802" y="1762"/>
                        <a:pt x="820" y="1758"/>
                        <a:pt x="839" y="1753"/>
                      </a:cubicBezTo>
                      <a:cubicBezTo>
                        <a:pt x="850" y="1751"/>
                        <a:pt x="861" y="1748"/>
                        <a:pt x="872" y="1746"/>
                      </a:cubicBezTo>
                      <a:cubicBezTo>
                        <a:pt x="880" y="1739"/>
                        <a:pt x="887" y="1731"/>
                        <a:pt x="895" y="1724"/>
                      </a:cubicBezTo>
                      <a:cubicBezTo>
                        <a:pt x="902" y="1708"/>
                        <a:pt x="910" y="1691"/>
                        <a:pt x="917" y="1675"/>
                      </a:cubicBezTo>
                      <a:lnTo>
                        <a:pt x="861" y="1640"/>
                      </a:lnTo>
                      <a:lnTo>
                        <a:pt x="794" y="1604"/>
                      </a:lnTo>
                      <a:cubicBezTo>
                        <a:pt x="787" y="1592"/>
                        <a:pt x="779" y="1581"/>
                        <a:pt x="772" y="1569"/>
                      </a:cubicBezTo>
                      <a:cubicBezTo>
                        <a:pt x="779" y="1538"/>
                        <a:pt x="787" y="1508"/>
                        <a:pt x="794" y="1477"/>
                      </a:cubicBezTo>
                      <a:cubicBezTo>
                        <a:pt x="816" y="1430"/>
                        <a:pt x="839" y="1383"/>
                        <a:pt x="861" y="1336"/>
                      </a:cubicBezTo>
                      <a:cubicBezTo>
                        <a:pt x="883" y="1296"/>
                        <a:pt x="906" y="1256"/>
                        <a:pt x="928" y="1216"/>
                      </a:cubicBezTo>
                      <a:cubicBezTo>
                        <a:pt x="936" y="1199"/>
                        <a:pt x="943" y="1183"/>
                        <a:pt x="951" y="1166"/>
                      </a:cubicBezTo>
                      <a:cubicBezTo>
                        <a:pt x="966" y="1168"/>
                        <a:pt x="981" y="1171"/>
                        <a:pt x="996" y="1173"/>
                      </a:cubicBezTo>
                      <a:cubicBezTo>
                        <a:pt x="1018" y="1175"/>
                        <a:pt x="1041" y="1178"/>
                        <a:pt x="1063" y="1180"/>
                      </a:cubicBezTo>
                      <a:lnTo>
                        <a:pt x="1152" y="1124"/>
                      </a:lnTo>
                      <a:cubicBezTo>
                        <a:pt x="1174" y="1070"/>
                        <a:pt x="1197" y="1015"/>
                        <a:pt x="1219" y="961"/>
                      </a:cubicBezTo>
                      <a:lnTo>
                        <a:pt x="1275" y="982"/>
                      </a:lnTo>
                      <a:cubicBezTo>
                        <a:pt x="1309" y="1003"/>
                        <a:pt x="1342" y="1025"/>
                        <a:pt x="1376" y="1046"/>
                      </a:cubicBezTo>
                      <a:lnTo>
                        <a:pt x="1477" y="1117"/>
                      </a:lnTo>
                      <a:cubicBezTo>
                        <a:pt x="1503" y="1122"/>
                        <a:pt x="1529" y="1126"/>
                        <a:pt x="1555" y="1131"/>
                      </a:cubicBezTo>
                      <a:lnTo>
                        <a:pt x="1555" y="1095"/>
                      </a:lnTo>
                      <a:cubicBezTo>
                        <a:pt x="1544" y="1069"/>
                        <a:pt x="1532" y="1044"/>
                        <a:pt x="1521" y="1018"/>
                      </a:cubicBezTo>
                      <a:cubicBezTo>
                        <a:pt x="1502" y="997"/>
                        <a:pt x="1484" y="975"/>
                        <a:pt x="1465" y="954"/>
                      </a:cubicBezTo>
                      <a:lnTo>
                        <a:pt x="1465" y="912"/>
                      </a:lnTo>
                      <a:cubicBezTo>
                        <a:pt x="1473" y="895"/>
                        <a:pt x="1480" y="879"/>
                        <a:pt x="1488" y="862"/>
                      </a:cubicBezTo>
                      <a:lnTo>
                        <a:pt x="1488" y="834"/>
                      </a:lnTo>
                      <a:lnTo>
                        <a:pt x="1488" y="806"/>
                      </a:lnTo>
                      <a:cubicBezTo>
                        <a:pt x="1495" y="801"/>
                        <a:pt x="1503" y="797"/>
                        <a:pt x="1510" y="792"/>
                      </a:cubicBezTo>
                      <a:cubicBezTo>
                        <a:pt x="1517" y="789"/>
                        <a:pt x="1525" y="787"/>
                        <a:pt x="1532" y="784"/>
                      </a:cubicBezTo>
                      <a:cubicBezTo>
                        <a:pt x="1547" y="779"/>
                        <a:pt x="1562" y="775"/>
                        <a:pt x="1577" y="770"/>
                      </a:cubicBezTo>
                      <a:cubicBezTo>
                        <a:pt x="1603" y="765"/>
                        <a:pt x="1629" y="761"/>
                        <a:pt x="1655" y="756"/>
                      </a:cubicBezTo>
                      <a:cubicBezTo>
                        <a:pt x="1678" y="751"/>
                        <a:pt x="1700" y="747"/>
                        <a:pt x="1723" y="742"/>
                      </a:cubicBezTo>
                      <a:cubicBezTo>
                        <a:pt x="1753" y="740"/>
                        <a:pt x="1782" y="737"/>
                        <a:pt x="1812" y="735"/>
                      </a:cubicBezTo>
                      <a:lnTo>
                        <a:pt x="1890" y="735"/>
                      </a:lnTo>
                      <a:cubicBezTo>
                        <a:pt x="1912" y="740"/>
                        <a:pt x="1935" y="744"/>
                        <a:pt x="1957" y="749"/>
                      </a:cubicBezTo>
                      <a:cubicBezTo>
                        <a:pt x="1980" y="758"/>
                        <a:pt x="2002" y="768"/>
                        <a:pt x="2025" y="777"/>
                      </a:cubicBezTo>
                      <a:cubicBezTo>
                        <a:pt x="2055" y="791"/>
                        <a:pt x="2084" y="806"/>
                        <a:pt x="2114" y="820"/>
                      </a:cubicBezTo>
                      <a:cubicBezTo>
                        <a:pt x="2133" y="822"/>
                        <a:pt x="2151" y="825"/>
                        <a:pt x="2170" y="827"/>
                      </a:cubicBezTo>
                      <a:lnTo>
                        <a:pt x="2226" y="806"/>
                      </a:lnTo>
                      <a:cubicBezTo>
                        <a:pt x="2237" y="796"/>
                        <a:pt x="2249" y="787"/>
                        <a:pt x="2260" y="777"/>
                      </a:cubicBezTo>
                      <a:lnTo>
                        <a:pt x="2315" y="749"/>
                      </a:lnTo>
                      <a:cubicBezTo>
                        <a:pt x="2334" y="751"/>
                        <a:pt x="2352" y="754"/>
                        <a:pt x="2371" y="756"/>
                      </a:cubicBezTo>
                      <a:cubicBezTo>
                        <a:pt x="2390" y="765"/>
                        <a:pt x="2408" y="775"/>
                        <a:pt x="2427" y="784"/>
                      </a:cubicBezTo>
                      <a:cubicBezTo>
                        <a:pt x="2449" y="791"/>
                        <a:pt x="2472" y="799"/>
                        <a:pt x="2494" y="806"/>
                      </a:cubicBezTo>
                      <a:cubicBezTo>
                        <a:pt x="2517" y="811"/>
                        <a:pt x="2539" y="815"/>
                        <a:pt x="2562" y="820"/>
                      </a:cubicBezTo>
                      <a:lnTo>
                        <a:pt x="2640" y="799"/>
                      </a:lnTo>
                      <a:lnTo>
                        <a:pt x="2685" y="784"/>
                      </a:lnTo>
                      <a:cubicBezTo>
                        <a:pt x="2696" y="782"/>
                        <a:pt x="2707" y="779"/>
                        <a:pt x="2718" y="777"/>
                      </a:cubicBezTo>
                      <a:cubicBezTo>
                        <a:pt x="2725" y="747"/>
                        <a:pt x="2733" y="716"/>
                        <a:pt x="2740" y="686"/>
                      </a:cubicBezTo>
                      <a:cubicBezTo>
                        <a:pt x="2774" y="702"/>
                        <a:pt x="2807" y="719"/>
                        <a:pt x="2841" y="735"/>
                      </a:cubicBezTo>
                      <a:lnTo>
                        <a:pt x="2897" y="735"/>
                      </a:lnTo>
                      <a:cubicBezTo>
                        <a:pt x="2927" y="733"/>
                        <a:pt x="2957" y="730"/>
                        <a:pt x="2987" y="728"/>
                      </a:cubicBezTo>
                      <a:lnTo>
                        <a:pt x="3076" y="686"/>
                      </a:lnTo>
                      <a:cubicBezTo>
                        <a:pt x="3080" y="651"/>
                        <a:pt x="3083" y="615"/>
                        <a:pt x="3087" y="580"/>
                      </a:cubicBezTo>
                      <a:cubicBezTo>
                        <a:pt x="3080" y="537"/>
                        <a:pt x="3072" y="495"/>
                        <a:pt x="3065" y="452"/>
                      </a:cubicBezTo>
                      <a:cubicBezTo>
                        <a:pt x="3061" y="412"/>
                        <a:pt x="3058" y="372"/>
                        <a:pt x="3054" y="332"/>
                      </a:cubicBezTo>
                      <a:cubicBezTo>
                        <a:pt x="3043" y="308"/>
                        <a:pt x="3031" y="285"/>
                        <a:pt x="3020" y="261"/>
                      </a:cubicBezTo>
                      <a:lnTo>
                        <a:pt x="2964" y="240"/>
                      </a:lnTo>
                      <a:lnTo>
                        <a:pt x="2908" y="240"/>
                      </a:lnTo>
                      <a:cubicBezTo>
                        <a:pt x="2886" y="242"/>
                        <a:pt x="2863" y="245"/>
                        <a:pt x="2841" y="247"/>
                      </a:cubicBezTo>
                      <a:cubicBezTo>
                        <a:pt x="2819" y="252"/>
                        <a:pt x="2796" y="256"/>
                        <a:pt x="2774" y="261"/>
                      </a:cubicBezTo>
                      <a:cubicBezTo>
                        <a:pt x="2755" y="264"/>
                        <a:pt x="2737" y="266"/>
                        <a:pt x="2718" y="269"/>
                      </a:cubicBezTo>
                      <a:lnTo>
                        <a:pt x="2662" y="290"/>
                      </a:lnTo>
                      <a:cubicBezTo>
                        <a:pt x="2647" y="295"/>
                        <a:pt x="2632" y="299"/>
                        <a:pt x="2617" y="304"/>
                      </a:cubicBezTo>
                      <a:cubicBezTo>
                        <a:pt x="2606" y="306"/>
                        <a:pt x="2595" y="309"/>
                        <a:pt x="2584" y="311"/>
                      </a:cubicBezTo>
                      <a:lnTo>
                        <a:pt x="2573" y="311"/>
                      </a:lnTo>
                      <a:lnTo>
                        <a:pt x="2573" y="297"/>
                      </a:lnTo>
                      <a:lnTo>
                        <a:pt x="2573" y="254"/>
                      </a:lnTo>
                      <a:lnTo>
                        <a:pt x="2517" y="219"/>
                      </a:lnTo>
                      <a:cubicBezTo>
                        <a:pt x="2480" y="214"/>
                        <a:pt x="2442" y="210"/>
                        <a:pt x="2405" y="205"/>
                      </a:cubicBezTo>
                      <a:lnTo>
                        <a:pt x="2293" y="198"/>
                      </a:lnTo>
                      <a:cubicBezTo>
                        <a:pt x="2274" y="196"/>
                        <a:pt x="2256" y="193"/>
                        <a:pt x="2237" y="191"/>
                      </a:cubicBezTo>
                      <a:cubicBezTo>
                        <a:pt x="2230" y="189"/>
                        <a:pt x="2222" y="186"/>
                        <a:pt x="2215" y="184"/>
                      </a:cubicBezTo>
                      <a:lnTo>
                        <a:pt x="2215" y="170"/>
                      </a:lnTo>
                      <a:cubicBezTo>
                        <a:pt x="2241" y="146"/>
                        <a:pt x="2267" y="123"/>
                        <a:pt x="2293" y="99"/>
                      </a:cubicBezTo>
                      <a:lnTo>
                        <a:pt x="2371" y="0"/>
                      </a:lnTo>
                      <a:lnTo>
                        <a:pt x="2517" y="49"/>
                      </a:lnTo>
                      <a:lnTo>
                        <a:pt x="2629" y="85"/>
                      </a:lnTo>
                      <a:lnTo>
                        <a:pt x="2718" y="35"/>
                      </a:lnTo>
                      <a:cubicBezTo>
                        <a:pt x="2744" y="40"/>
                        <a:pt x="2770" y="44"/>
                        <a:pt x="2796" y="49"/>
                      </a:cubicBezTo>
                      <a:cubicBezTo>
                        <a:pt x="2811" y="66"/>
                        <a:pt x="2826" y="82"/>
                        <a:pt x="2841" y="99"/>
                      </a:cubicBezTo>
                      <a:lnTo>
                        <a:pt x="2964" y="64"/>
                      </a:lnTo>
                      <a:cubicBezTo>
                        <a:pt x="2972" y="69"/>
                        <a:pt x="2979" y="73"/>
                        <a:pt x="2987" y="78"/>
                      </a:cubicBezTo>
                      <a:cubicBezTo>
                        <a:pt x="2998" y="87"/>
                        <a:pt x="3009" y="97"/>
                        <a:pt x="3020" y="106"/>
                      </a:cubicBezTo>
                      <a:cubicBezTo>
                        <a:pt x="3039" y="120"/>
                        <a:pt x="3057" y="134"/>
                        <a:pt x="3076" y="148"/>
                      </a:cubicBezTo>
                      <a:lnTo>
                        <a:pt x="3110" y="191"/>
                      </a:lnTo>
                      <a:cubicBezTo>
                        <a:pt x="3125" y="198"/>
                        <a:pt x="3139" y="205"/>
                        <a:pt x="3154" y="212"/>
                      </a:cubicBezTo>
                      <a:cubicBezTo>
                        <a:pt x="3169" y="214"/>
                        <a:pt x="3184" y="217"/>
                        <a:pt x="3199" y="219"/>
                      </a:cubicBezTo>
                      <a:lnTo>
                        <a:pt x="3255" y="219"/>
                      </a:lnTo>
                      <a:lnTo>
                        <a:pt x="3277" y="219"/>
                      </a:lnTo>
                      <a:lnTo>
                        <a:pt x="3277" y="198"/>
                      </a:lnTo>
                      <a:lnTo>
                        <a:pt x="3311" y="155"/>
                      </a:lnTo>
                      <a:cubicBezTo>
                        <a:pt x="3322" y="139"/>
                        <a:pt x="3334" y="122"/>
                        <a:pt x="3345" y="106"/>
                      </a:cubicBezTo>
                      <a:cubicBezTo>
                        <a:pt x="3371" y="104"/>
                        <a:pt x="3397" y="101"/>
                        <a:pt x="3423" y="99"/>
                      </a:cubicBezTo>
                      <a:cubicBezTo>
                        <a:pt x="3442" y="113"/>
                        <a:pt x="3460" y="127"/>
                        <a:pt x="3479" y="141"/>
                      </a:cubicBezTo>
                      <a:lnTo>
                        <a:pt x="3512" y="219"/>
                      </a:lnTo>
                      <a:lnTo>
                        <a:pt x="3557" y="297"/>
                      </a:lnTo>
                      <a:cubicBezTo>
                        <a:pt x="3572" y="306"/>
                        <a:pt x="3587" y="316"/>
                        <a:pt x="3602" y="325"/>
                      </a:cubicBezTo>
                      <a:lnTo>
                        <a:pt x="3680" y="325"/>
                      </a:lnTo>
                      <a:cubicBezTo>
                        <a:pt x="3702" y="320"/>
                        <a:pt x="3725" y="316"/>
                        <a:pt x="3747" y="311"/>
                      </a:cubicBezTo>
                      <a:cubicBezTo>
                        <a:pt x="3762" y="306"/>
                        <a:pt x="3777" y="302"/>
                        <a:pt x="3792" y="297"/>
                      </a:cubicBezTo>
                      <a:lnTo>
                        <a:pt x="3826" y="269"/>
                      </a:lnTo>
                      <a:cubicBezTo>
                        <a:pt x="3833" y="255"/>
                        <a:pt x="3841" y="240"/>
                        <a:pt x="3848" y="226"/>
                      </a:cubicBezTo>
                      <a:lnTo>
                        <a:pt x="3881" y="184"/>
                      </a:lnTo>
                      <a:cubicBezTo>
                        <a:pt x="3896" y="167"/>
                        <a:pt x="3911" y="151"/>
                        <a:pt x="3926" y="134"/>
                      </a:cubicBezTo>
                      <a:cubicBezTo>
                        <a:pt x="3930" y="127"/>
                        <a:pt x="3933" y="120"/>
                        <a:pt x="3937" y="113"/>
                      </a:cubicBezTo>
                      <a:cubicBezTo>
                        <a:pt x="3941" y="122"/>
                        <a:pt x="3945" y="132"/>
                        <a:pt x="3949" y="141"/>
                      </a:cubicBezTo>
                      <a:cubicBezTo>
                        <a:pt x="3953" y="160"/>
                        <a:pt x="3956" y="179"/>
                        <a:pt x="3960" y="198"/>
                      </a:cubicBezTo>
                      <a:lnTo>
                        <a:pt x="3960" y="269"/>
                      </a:lnTo>
                      <a:cubicBezTo>
                        <a:pt x="3945" y="295"/>
                        <a:pt x="3930" y="320"/>
                        <a:pt x="3915" y="346"/>
                      </a:cubicBezTo>
                      <a:cubicBezTo>
                        <a:pt x="3911" y="358"/>
                        <a:pt x="3908" y="370"/>
                        <a:pt x="3904" y="382"/>
                      </a:cubicBezTo>
                      <a:lnTo>
                        <a:pt x="3993" y="382"/>
                      </a:lnTo>
                      <a:lnTo>
                        <a:pt x="4105" y="367"/>
                      </a:lnTo>
                      <a:cubicBezTo>
                        <a:pt x="4124" y="365"/>
                        <a:pt x="4142" y="362"/>
                        <a:pt x="4161" y="360"/>
                      </a:cubicBezTo>
                      <a:cubicBezTo>
                        <a:pt x="4168" y="355"/>
                        <a:pt x="4176" y="351"/>
                        <a:pt x="4183" y="346"/>
                      </a:cubicBezTo>
                      <a:lnTo>
                        <a:pt x="4251" y="304"/>
                      </a:lnTo>
                      <a:cubicBezTo>
                        <a:pt x="4277" y="292"/>
                        <a:pt x="4303" y="281"/>
                        <a:pt x="4329" y="269"/>
                      </a:cubicBezTo>
                      <a:lnTo>
                        <a:pt x="4362" y="269"/>
                      </a:lnTo>
                      <a:cubicBezTo>
                        <a:pt x="4366" y="281"/>
                        <a:pt x="4370" y="292"/>
                        <a:pt x="4374" y="304"/>
                      </a:cubicBezTo>
                      <a:lnTo>
                        <a:pt x="4362" y="346"/>
                      </a:lnTo>
                      <a:cubicBezTo>
                        <a:pt x="4358" y="356"/>
                        <a:pt x="4355" y="365"/>
                        <a:pt x="4351" y="375"/>
                      </a:cubicBezTo>
                      <a:cubicBezTo>
                        <a:pt x="4347" y="382"/>
                        <a:pt x="4344" y="389"/>
                        <a:pt x="4340" y="396"/>
                      </a:cubicBezTo>
                      <a:lnTo>
                        <a:pt x="4676" y="424"/>
                      </a:lnTo>
                      <a:cubicBezTo>
                        <a:pt x="4668" y="426"/>
                        <a:pt x="4661" y="429"/>
                        <a:pt x="4653" y="431"/>
                      </a:cubicBezTo>
                      <a:cubicBezTo>
                        <a:pt x="4646" y="440"/>
                        <a:pt x="4638" y="450"/>
                        <a:pt x="4631" y="459"/>
                      </a:cubicBezTo>
                      <a:lnTo>
                        <a:pt x="4631" y="488"/>
                      </a:lnTo>
                      <a:cubicBezTo>
                        <a:pt x="4646" y="497"/>
                        <a:pt x="4661" y="507"/>
                        <a:pt x="4676" y="516"/>
                      </a:cubicBezTo>
                      <a:cubicBezTo>
                        <a:pt x="4691" y="518"/>
                        <a:pt x="4705" y="521"/>
                        <a:pt x="4720" y="523"/>
                      </a:cubicBezTo>
                      <a:cubicBezTo>
                        <a:pt x="4739" y="518"/>
                        <a:pt x="4757" y="514"/>
                        <a:pt x="4776" y="509"/>
                      </a:cubicBezTo>
                      <a:cubicBezTo>
                        <a:pt x="4787" y="502"/>
                        <a:pt x="4799" y="495"/>
                        <a:pt x="4810" y="488"/>
                      </a:cubicBezTo>
                      <a:cubicBezTo>
                        <a:pt x="4814" y="486"/>
                        <a:pt x="4817" y="483"/>
                        <a:pt x="4821" y="481"/>
                      </a:cubicBezTo>
                      <a:lnTo>
                        <a:pt x="5022" y="481"/>
                      </a:lnTo>
                      <a:cubicBezTo>
                        <a:pt x="5030" y="476"/>
                        <a:pt x="5037" y="471"/>
                        <a:pt x="5045" y="466"/>
                      </a:cubicBezTo>
                      <a:cubicBezTo>
                        <a:pt x="5067" y="454"/>
                        <a:pt x="5090" y="443"/>
                        <a:pt x="5112" y="431"/>
                      </a:cubicBezTo>
                      <a:lnTo>
                        <a:pt x="5190" y="410"/>
                      </a:lnTo>
                      <a:cubicBezTo>
                        <a:pt x="5205" y="405"/>
                        <a:pt x="5220" y="401"/>
                        <a:pt x="5235" y="396"/>
                      </a:cubicBezTo>
                      <a:cubicBezTo>
                        <a:pt x="5239" y="401"/>
                        <a:pt x="5242" y="405"/>
                        <a:pt x="5246" y="410"/>
                      </a:cubicBezTo>
                      <a:lnTo>
                        <a:pt x="5246" y="452"/>
                      </a:lnTo>
                      <a:lnTo>
                        <a:pt x="5246" y="502"/>
                      </a:lnTo>
                      <a:cubicBezTo>
                        <a:pt x="5261" y="511"/>
                        <a:pt x="5276" y="521"/>
                        <a:pt x="5291" y="530"/>
                      </a:cubicBezTo>
                      <a:lnTo>
                        <a:pt x="5369" y="530"/>
                      </a:lnTo>
                      <a:lnTo>
                        <a:pt x="5436" y="509"/>
                      </a:lnTo>
                      <a:lnTo>
                        <a:pt x="5470" y="481"/>
                      </a:lnTo>
                      <a:cubicBezTo>
                        <a:pt x="5474" y="476"/>
                        <a:pt x="5477" y="471"/>
                        <a:pt x="5481" y="466"/>
                      </a:cubicBezTo>
                      <a:cubicBezTo>
                        <a:pt x="5485" y="468"/>
                        <a:pt x="5488" y="471"/>
                        <a:pt x="5492" y="473"/>
                      </a:cubicBezTo>
                      <a:cubicBezTo>
                        <a:pt x="5503" y="483"/>
                        <a:pt x="5515" y="492"/>
                        <a:pt x="5526" y="502"/>
                      </a:cubicBezTo>
                      <a:cubicBezTo>
                        <a:pt x="5537" y="511"/>
                        <a:pt x="5548" y="521"/>
                        <a:pt x="5559" y="530"/>
                      </a:cubicBezTo>
                      <a:cubicBezTo>
                        <a:pt x="5570" y="542"/>
                        <a:pt x="5582" y="553"/>
                        <a:pt x="5593" y="565"/>
                      </a:cubicBezTo>
                      <a:cubicBezTo>
                        <a:pt x="5604" y="572"/>
                        <a:pt x="5615" y="580"/>
                        <a:pt x="5626" y="587"/>
                      </a:cubicBezTo>
                      <a:lnTo>
                        <a:pt x="5649" y="587"/>
                      </a:lnTo>
                      <a:cubicBezTo>
                        <a:pt x="5653" y="582"/>
                        <a:pt x="5656" y="577"/>
                        <a:pt x="5660" y="572"/>
                      </a:cubicBezTo>
                      <a:cubicBezTo>
                        <a:pt x="5664" y="570"/>
                        <a:pt x="5667" y="567"/>
                        <a:pt x="5671" y="565"/>
                      </a:cubicBezTo>
                      <a:cubicBezTo>
                        <a:pt x="5682" y="518"/>
                        <a:pt x="5694" y="471"/>
                        <a:pt x="5705" y="424"/>
                      </a:cubicBezTo>
                      <a:cubicBezTo>
                        <a:pt x="5712" y="422"/>
                        <a:pt x="5720" y="419"/>
                        <a:pt x="5727" y="417"/>
                      </a:cubicBezTo>
                      <a:cubicBezTo>
                        <a:pt x="5746" y="412"/>
                        <a:pt x="5764" y="408"/>
                        <a:pt x="5783" y="403"/>
                      </a:cubicBezTo>
                      <a:cubicBezTo>
                        <a:pt x="5802" y="401"/>
                        <a:pt x="5820" y="398"/>
                        <a:pt x="5839" y="396"/>
                      </a:cubicBezTo>
                      <a:lnTo>
                        <a:pt x="5895" y="396"/>
                      </a:lnTo>
                      <a:cubicBezTo>
                        <a:pt x="5906" y="398"/>
                        <a:pt x="5917" y="401"/>
                        <a:pt x="5928" y="403"/>
                      </a:cubicBezTo>
                      <a:cubicBezTo>
                        <a:pt x="5947" y="408"/>
                        <a:pt x="5965" y="412"/>
                        <a:pt x="5984" y="417"/>
                      </a:cubicBezTo>
                      <a:cubicBezTo>
                        <a:pt x="5992" y="419"/>
                        <a:pt x="5999" y="422"/>
                        <a:pt x="6007" y="424"/>
                      </a:cubicBezTo>
                      <a:lnTo>
                        <a:pt x="6018" y="424"/>
                      </a:lnTo>
                      <a:lnTo>
                        <a:pt x="6107" y="311"/>
                      </a:lnTo>
                      <a:lnTo>
                        <a:pt x="6219" y="191"/>
                      </a:lnTo>
                      <a:lnTo>
                        <a:pt x="6432" y="205"/>
                      </a:lnTo>
                      <a:lnTo>
                        <a:pt x="6353" y="311"/>
                      </a:lnTo>
                      <a:cubicBezTo>
                        <a:pt x="6346" y="313"/>
                        <a:pt x="6338" y="316"/>
                        <a:pt x="6331" y="318"/>
                      </a:cubicBezTo>
                      <a:cubicBezTo>
                        <a:pt x="6320" y="327"/>
                        <a:pt x="6309" y="337"/>
                        <a:pt x="6298" y="346"/>
                      </a:cubicBezTo>
                      <a:cubicBezTo>
                        <a:pt x="6279" y="358"/>
                        <a:pt x="6261" y="370"/>
                        <a:pt x="6242" y="382"/>
                      </a:cubicBezTo>
                      <a:cubicBezTo>
                        <a:pt x="6234" y="401"/>
                        <a:pt x="6227" y="419"/>
                        <a:pt x="6219" y="438"/>
                      </a:cubicBezTo>
                      <a:lnTo>
                        <a:pt x="6219" y="509"/>
                      </a:lnTo>
                      <a:cubicBezTo>
                        <a:pt x="6223" y="528"/>
                        <a:pt x="6226" y="546"/>
                        <a:pt x="6230" y="565"/>
                      </a:cubicBezTo>
                      <a:cubicBezTo>
                        <a:pt x="6234" y="579"/>
                        <a:pt x="6238" y="594"/>
                        <a:pt x="6242" y="608"/>
                      </a:cubicBezTo>
                      <a:lnTo>
                        <a:pt x="6242" y="622"/>
                      </a:lnTo>
                      <a:lnTo>
                        <a:pt x="6353" y="466"/>
                      </a:lnTo>
                      <a:lnTo>
                        <a:pt x="6353" y="473"/>
                      </a:lnTo>
                      <a:cubicBezTo>
                        <a:pt x="6361" y="485"/>
                        <a:pt x="6368" y="497"/>
                        <a:pt x="6376" y="509"/>
                      </a:cubicBezTo>
                      <a:cubicBezTo>
                        <a:pt x="6380" y="525"/>
                        <a:pt x="6383" y="542"/>
                        <a:pt x="6387" y="558"/>
                      </a:cubicBezTo>
                      <a:cubicBezTo>
                        <a:pt x="6394" y="579"/>
                        <a:pt x="6402" y="601"/>
                        <a:pt x="6409" y="622"/>
                      </a:cubicBezTo>
                      <a:cubicBezTo>
                        <a:pt x="6420" y="638"/>
                        <a:pt x="6432" y="655"/>
                        <a:pt x="6443" y="671"/>
                      </a:cubicBezTo>
                      <a:lnTo>
                        <a:pt x="6488" y="686"/>
                      </a:lnTo>
                      <a:lnTo>
                        <a:pt x="6532" y="671"/>
                      </a:lnTo>
                      <a:cubicBezTo>
                        <a:pt x="6555" y="655"/>
                        <a:pt x="6577" y="638"/>
                        <a:pt x="6600" y="622"/>
                      </a:cubicBezTo>
                      <a:cubicBezTo>
                        <a:pt x="6615" y="601"/>
                        <a:pt x="6629" y="579"/>
                        <a:pt x="6644" y="558"/>
                      </a:cubicBezTo>
                      <a:cubicBezTo>
                        <a:pt x="6640" y="542"/>
                        <a:pt x="6637" y="525"/>
                        <a:pt x="6633" y="509"/>
                      </a:cubicBezTo>
                      <a:cubicBezTo>
                        <a:pt x="6626" y="497"/>
                        <a:pt x="6618" y="485"/>
                        <a:pt x="6611" y="473"/>
                      </a:cubicBezTo>
                      <a:cubicBezTo>
                        <a:pt x="6607" y="471"/>
                        <a:pt x="6604" y="468"/>
                        <a:pt x="6600" y="466"/>
                      </a:cubicBezTo>
                      <a:lnTo>
                        <a:pt x="6465" y="466"/>
                      </a:lnTo>
                      <a:cubicBezTo>
                        <a:pt x="6473" y="461"/>
                        <a:pt x="6480" y="457"/>
                        <a:pt x="6488" y="452"/>
                      </a:cubicBezTo>
                      <a:lnTo>
                        <a:pt x="6521" y="410"/>
                      </a:lnTo>
                      <a:cubicBezTo>
                        <a:pt x="6543" y="393"/>
                        <a:pt x="6566" y="377"/>
                        <a:pt x="6588" y="360"/>
                      </a:cubicBezTo>
                      <a:cubicBezTo>
                        <a:pt x="6610" y="348"/>
                        <a:pt x="6633" y="337"/>
                        <a:pt x="6655" y="325"/>
                      </a:cubicBezTo>
                      <a:lnTo>
                        <a:pt x="6723" y="290"/>
                      </a:lnTo>
                      <a:cubicBezTo>
                        <a:pt x="6738" y="276"/>
                        <a:pt x="6752" y="261"/>
                        <a:pt x="6767" y="247"/>
                      </a:cubicBezTo>
                      <a:lnTo>
                        <a:pt x="6812" y="205"/>
                      </a:lnTo>
                      <a:cubicBezTo>
                        <a:pt x="6816" y="200"/>
                        <a:pt x="6819" y="196"/>
                        <a:pt x="6823" y="191"/>
                      </a:cubicBezTo>
                      <a:lnTo>
                        <a:pt x="7092" y="205"/>
                      </a:lnTo>
                      <a:cubicBezTo>
                        <a:pt x="7084" y="207"/>
                        <a:pt x="7077" y="210"/>
                        <a:pt x="7069" y="212"/>
                      </a:cubicBezTo>
                      <a:cubicBezTo>
                        <a:pt x="7050" y="217"/>
                        <a:pt x="7032" y="221"/>
                        <a:pt x="7013" y="226"/>
                      </a:cubicBezTo>
                      <a:lnTo>
                        <a:pt x="6946" y="254"/>
                      </a:lnTo>
                      <a:cubicBezTo>
                        <a:pt x="6931" y="266"/>
                        <a:pt x="6917" y="278"/>
                        <a:pt x="6902" y="290"/>
                      </a:cubicBezTo>
                      <a:lnTo>
                        <a:pt x="6902" y="325"/>
                      </a:lnTo>
                      <a:cubicBezTo>
                        <a:pt x="6913" y="334"/>
                        <a:pt x="6924" y="344"/>
                        <a:pt x="6935" y="353"/>
                      </a:cubicBezTo>
                      <a:cubicBezTo>
                        <a:pt x="6950" y="358"/>
                        <a:pt x="6965" y="362"/>
                        <a:pt x="6980" y="367"/>
                      </a:cubicBezTo>
                      <a:cubicBezTo>
                        <a:pt x="6987" y="370"/>
                        <a:pt x="6995" y="372"/>
                        <a:pt x="7002" y="375"/>
                      </a:cubicBezTo>
                      <a:lnTo>
                        <a:pt x="7002" y="466"/>
                      </a:lnTo>
                      <a:cubicBezTo>
                        <a:pt x="7039" y="483"/>
                        <a:pt x="7077" y="499"/>
                        <a:pt x="7114" y="516"/>
                      </a:cubicBezTo>
                      <a:cubicBezTo>
                        <a:pt x="7125" y="561"/>
                        <a:pt x="7137" y="605"/>
                        <a:pt x="7148" y="650"/>
                      </a:cubicBezTo>
                      <a:cubicBezTo>
                        <a:pt x="7152" y="655"/>
                        <a:pt x="7155" y="659"/>
                        <a:pt x="7159" y="664"/>
                      </a:cubicBezTo>
                      <a:cubicBezTo>
                        <a:pt x="7163" y="669"/>
                        <a:pt x="7166" y="673"/>
                        <a:pt x="7170" y="678"/>
                      </a:cubicBezTo>
                      <a:cubicBezTo>
                        <a:pt x="7174" y="690"/>
                        <a:pt x="7177" y="702"/>
                        <a:pt x="7181" y="714"/>
                      </a:cubicBezTo>
                      <a:cubicBezTo>
                        <a:pt x="7170" y="726"/>
                        <a:pt x="7159" y="737"/>
                        <a:pt x="7148" y="749"/>
                      </a:cubicBezTo>
                      <a:cubicBezTo>
                        <a:pt x="7126" y="766"/>
                        <a:pt x="7103" y="782"/>
                        <a:pt x="7081" y="799"/>
                      </a:cubicBezTo>
                      <a:lnTo>
                        <a:pt x="7013" y="841"/>
                      </a:lnTo>
                      <a:lnTo>
                        <a:pt x="6980" y="862"/>
                      </a:lnTo>
                      <a:cubicBezTo>
                        <a:pt x="6969" y="867"/>
                        <a:pt x="6957" y="871"/>
                        <a:pt x="6946" y="876"/>
                      </a:cubicBezTo>
                      <a:cubicBezTo>
                        <a:pt x="6957" y="878"/>
                        <a:pt x="6969" y="881"/>
                        <a:pt x="6980" y="883"/>
                      </a:cubicBezTo>
                      <a:cubicBezTo>
                        <a:pt x="6995" y="890"/>
                        <a:pt x="7010" y="898"/>
                        <a:pt x="7025" y="905"/>
                      </a:cubicBezTo>
                      <a:lnTo>
                        <a:pt x="7081" y="940"/>
                      </a:lnTo>
                      <a:cubicBezTo>
                        <a:pt x="7085" y="954"/>
                        <a:pt x="7088" y="968"/>
                        <a:pt x="7092" y="982"/>
                      </a:cubicBezTo>
                      <a:cubicBezTo>
                        <a:pt x="7088" y="999"/>
                        <a:pt x="7085" y="1015"/>
                        <a:pt x="7081" y="1032"/>
                      </a:cubicBezTo>
                      <a:lnTo>
                        <a:pt x="7069" y="1074"/>
                      </a:lnTo>
                      <a:cubicBezTo>
                        <a:pt x="7062" y="1093"/>
                        <a:pt x="7054" y="1112"/>
                        <a:pt x="7047" y="1131"/>
                      </a:cubicBezTo>
                      <a:cubicBezTo>
                        <a:pt x="7032" y="1143"/>
                        <a:pt x="7017" y="1154"/>
                        <a:pt x="7002" y="1166"/>
                      </a:cubicBezTo>
                      <a:cubicBezTo>
                        <a:pt x="6983" y="1168"/>
                        <a:pt x="6965" y="1171"/>
                        <a:pt x="6946" y="1173"/>
                      </a:cubicBezTo>
                      <a:cubicBezTo>
                        <a:pt x="6931" y="1171"/>
                        <a:pt x="6917" y="1168"/>
                        <a:pt x="6902" y="1166"/>
                      </a:cubicBezTo>
                      <a:cubicBezTo>
                        <a:pt x="6879" y="1161"/>
                        <a:pt x="6857" y="1157"/>
                        <a:pt x="6834" y="1152"/>
                      </a:cubicBezTo>
                      <a:lnTo>
                        <a:pt x="6756" y="1152"/>
                      </a:lnTo>
                      <a:cubicBezTo>
                        <a:pt x="6730" y="1157"/>
                        <a:pt x="6704" y="1161"/>
                        <a:pt x="6678" y="1166"/>
                      </a:cubicBezTo>
                      <a:cubicBezTo>
                        <a:pt x="6656" y="1168"/>
                        <a:pt x="6633" y="1171"/>
                        <a:pt x="6611" y="1173"/>
                      </a:cubicBezTo>
                      <a:lnTo>
                        <a:pt x="6555" y="1194"/>
                      </a:lnTo>
                      <a:cubicBezTo>
                        <a:pt x="6533" y="1201"/>
                        <a:pt x="6510" y="1209"/>
                        <a:pt x="6488" y="1216"/>
                      </a:cubicBezTo>
                      <a:cubicBezTo>
                        <a:pt x="6484" y="1223"/>
                        <a:pt x="6481" y="1230"/>
                        <a:pt x="6477" y="1237"/>
                      </a:cubicBezTo>
                      <a:cubicBezTo>
                        <a:pt x="6484" y="1244"/>
                        <a:pt x="6492" y="1251"/>
                        <a:pt x="6499" y="1258"/>
                      </a:cubicBezTo>
                      <a:cubicBezTo>
                        <a:pt x="6510" y="1263"/>
                        <a:pt x="6521" y="1267"/>
                        <a:pt x="6532" y="1272"/>
                      </a:cubicBezTo>
                      <a:lnTo>
                        <a:pt x="6532" y="1307"/>
                      </a:lnTo>
                      <a:cubicBezTo>
                        <a:pt x="6525" y="1319"/>
                        <a:pt x="6517" y="1331"/>
                        <a:pt x="6510" y="1343"/>
                      </a:cubicBezTo>
                      <a:lnTo>
                        <a:pt x="6465" y="1385"/>
                      </a:lnTo>
                      <a:cubicBezTo>
                        <a:pt x="6450" y="1394"/>
                        <a:pt x="6436" y="1404"/>
                        <a:pt x="6421" y="1413"/>
                      </a:cubicBezTo>
                      <a:lnTo>
                        <a:pt x="6409" y="1428"/>
                      </a:lnTo>
                      <a:lnTo>
                        <a:pt x="6600" y="1463"/>
                      </a:lnTo>
                      <a:cubicBezTo>
                        <a:pt x="6611" y="1458"/>
                        <a:pt x="6622" y="1454"/>
                        <a:pt x="6633" y="1449"/>
                      </a:cubicBezTo>
                      <a:cubicBezTo>
                        <a:pt x="6648" y="1447"/>
                        <a:pt x="6663" y="1444"/>
                        <a:pt x="6678" y="1442"/>
                      </a:cubicBezTo>
                      <a:cubicBezTo>
                        <a:pt x="6685" y="1449"/>
                        <a:pt x="6693" y="1456"/>
                        <a:pt x="6700" y="1463"/>
                      </a:cubicBezTo>
                      <a:cubicBezTo>
                        <a:pt x="6685" y="1487"/>
                        <a:pt x="6670" y="1510"/>
                        <a:pt x="6655" y="1534"/>
                      </a:cubicBezTo>
                      <a:lnTo>
                        <a:pt x="6577" y="1618"/>
                      </a:lnTo>
                      <a:lnTo>
                        <a:pt x="6532" y="1675"/>
                      </a:lnTo>
                      <a:lnTo>
                        <a:pt x="6532" y="1710"/>
                      </a:lnTo>
                      <a:lnTo>
                        <a:pt x="6532" y="1753"/>
                      </a:lnTo>
                      <a:cubicBezTo>
                        <a:pt x="6525" y="1765"/>
                        <a:pt x="6517" y="1776"/>
                        <a:pt x="6510" y="1788"/>
                      </a:cubicBezTo>
                      <a:cubicBezTo>
                        <a:pt x="6495" y="1797"/>
                        <a:pt x="6480" y="1807"/>
                        <a:pt x="6465" y="1816"/>
                      </a:cubicBezTo>
                      <a:lnTo>
                        <a:pt x="6398" y="1859"/>
                      </a:lnTo>
                      <a:cubicBezTo>
                        <a:pt x="6383" y="1871"/>
                        <a:pt x="6368" y="1882"/>
                        <a:pt x="6353" y="1894"/>
                      </a:cubicBezTo>
                      <a:cubicBezTo>
                        <a:pt x="6338" y="1913"/>
                        <a:pt x="6324" y="1932"/>
                        <a:pt x="6309" y="1951"/>
                      </a:cubicBezTo>
                      <a:cubicBezTo>
                        <a:pt x="6279" y="1977"/>
                        <a:pt x="6249" y="2002"/>
                        <a:pt x="6219" y="2028"/>
                      </a:cubicBezTo>
                      <a:cubicBezTo>
                        <a:pt x="6193" y="2059"/>
                        <a:pt x="6167" y="2089"/>
                        <a:pt x="6141" y="2120"/>
                      </a:cubicBezTo>
                      <a:cubicBezTo>
                        <a:pt x="6130" y="2153"/>
                        <a:pt x="6118" y="2186"/>
                        <a:pt x="6107" y="2219"/>
                      </a:cubicBezTo>
                      <a:lnTo>
                        <a:pt x="6163" y="2290"/>
                      </a:lnTo>
                      <a:lnTo>
                        <a:pt x="6253" y="2332"/>
                      </a:lnTo>
                      <a:lnTo>
                        <a:pt x="6342" y="2346"/>
                      </a:lnTo>
                      <a:cubicBezTo>
                        <a:pt x="6357" y="2348"/>
                        <a:pt x="6372" y="2351"/>
                        <a:pt x="6387" y="2353"/>
                      </a:cubicBezTo>
                      <a:lnTo>
                        <a:pt x="6655" y="2459"/>
                      </a:lnTo>
                      <a:lnTo>
                        <a:pt x="6868" y="2580"/>
                      </a:lnTo>
                      <a:lnTo>
                        <a:pt x="7069" y="2594"/>
                      </a:lnTo>
                      <a:cubicBezTo>
                        <a:pt x="7077" y="2599"/>
                        <a:pt x="7084" y="2603"/>
                        <a:pt x="7092" y="2608"/>
                      </a:cubicBezTo>
                      <a:lnTo>
                        <a:pt x="7159" y="2650"/>
                      </a:lnTo>
                      <a:cubicBezTo>
                        <a:pt x="7185" y="2667"/>
                        <a:pt x="7211" y="2683"/>
                        <a:pt x="7237" y="2700"/>
                      </a:cubicBezTo>
                      <a:cubicBezTo>
                        <a:pt x="7263" y="2716"/>
                        <a:pt x="7289" y="2733"/>
                        <a:pt x="7315" y="2749"/>
                      </a:cubicBezTo>
                      <a:cubicBezTo>
                        <a:pt x="7338" y="2754"/>
                        <a:pt x="7360" y="2758"/>
                        <a:pt x="7383" y="2763"/>
                      </a:cubicBezTo>
                      <a:lnTo>
                        <a:pt x="7472" y="2749"/>
                      </a:lnTo>
                      <a:cubicBezTo>
                        <a:pt x="7494" y="2744"/>
                        <a:pt x="7517" y="2740"/>
                        <a:pt x="7539" y="2735"/>
                      </a:cubicBezTo>
                      <a:lnTo>
                        <a:pt x="7550" y="2735"/>
                      </a:lnTo>
                      <a:cubicBezTo>
                        <a:pt x="7543" y="2744"/>
                        <a:pt x="7535" y="2754"/>
                        <a:pt x="7528" y="2763"/>
                      </a:cubicBezTo>
                      <a:cubicBezTo>
                        <a:pt x="7521" y="2773"/>
                        <a:pt x="7513" y="2782"/>
                        <a:pt x="7506" y="2792"/>
                      </a:cubicBezTo>
                      <a:lnTo>
                        <a:pt x="7494" y="2813"/>
                      </a:lnTo>
                      <a:lnTo>
                        <a:pt x="7494" y="2820"/>
                      </a:lnTo>
                      <a:lnTo>
                        <a:pt x="7506" y="2841"/>
                      </a:lnTo>
                      <a:cubicBezTo>
                        <a:pt x="7517" y="2850"/>
                        <a:pt x="7528" y="2860"/>
                        <a:pt x="7539" y="2869"/>
                      </a:cubicBezTo>
                      <a:cubicBezTo>
                        <a:pt x="7558" y="2883"/>
                        <a:pt x="7576" y="2898"/>
                        <a:pt x="7595" y="2912"/>
                      </a:cubicBezTo>
                      <a:cubicBezTo>
                        <a:pt x="7606" y="2924"/>
                        <a:pt x="7618" y="2935"/>
                        <a:pt x="7629" y="2947"/>
                      </a:cubicBezTo>
                      <a:cubicBezTo>
                        <a:pt x="7644" y="2949"/>
                        <a:pt x="7658" y="2952"/>
                        <a:pt x="7673" y="2954"/>
                      </a:cubicBezTo>
                      <a:cubicBezTo>
                        <a:pt x="7681" y="2947"/>
                        <a:pt x="7688" y="2940"/>
                        <a:pt x="7696" y="2933"/>
                      </a:cubicBezTo>
                      <a:cubicBezTo>
                        <a:pt x="7700" y="2926"/>
                        <a:pt x="7703" y="2919"/>
                        <a:pt x="7707" y="2912"/>
                      </a:cubicBezTo>
                      <a:lnTo>
                        <a:pt x="7707" y="2905"/>
                      </a:lnTo>
                      <a:lnTo>
                        <a:pt x="7852" y="2947"/>
                      </a:lnTo>
                      <a:cubicBezTo>
                        <a:pt x="7860" y="2940"/>
                        <a:pt x="7867" y="2933"/>
                        <a:pt x="7875" y="2926"/>
                      </a:cubicBezTo>
                      <a:lnTo>
                        <a:pt x="7942" y="2883"/>
                      </a:lnTo>
                      <a:cubicBezTo>
                        <a:pt x="7968" y="2878"/>
                        <a:pt x="7994" y="2874"/>
                        <a:pt x="8020" y="2869"/>
                      </a:cubicBezTo>
                      <a:cubicBezTo>
                        <a:pt x="8046" y="2874"/>
                        <a:pt x="8072" y="2878"/>
                        <a:pt x="8098" y="2883"/>
                      </a:cubicBezTo>
                      <a:cubicBezTo>
                        <a:pt x="8109" y="2893"/>
                        <a:pt x="8121" y="2902"/>
                        <a:pt x="8132" y="2912"/>
                      </a:cubicBezTo>
                      <a:lnTo>
                        <a:pt x="8188" y="2947"/>
                      </a:lnTo>
                      <a:lnTo>
                        <a:pt x="8255" y="2975"/>
                      </a:lnTo>
                      <a:cubicBezTo>
                        <a:pt x="8277" y="2985"/>
                        <a:pt x="8300" y="2994"/>
                        <a:pt x="8322" y="3004"/>
                      </a:cubicBezTo>
                      <a:lnTo>
                        <a:pt x="8400" y="3025"/>
                      </a:lnTo>
                      <a:lnTo>
                        <a:pt x="8468" y="3046"/>
                      </a:lnTo>
                      <a:lnTo>
                        <a:pt x="8535" y="3067"/>
                      </a:lnTo>
                      <a:cubicBezTo>
                        <a:pt x="8550" y="3072"/>
                        <a:pt x="8564" y="3076"/>
                        <a:pt x="8579" y="3081"/>
                      </a:cubicBezTo>
                      <a:cubicBezTo>
                        <a:pt x="8598" y="3083"/>
                        <a:pt x="8616" y="3086"/>
                        <a:pt x="8635" y="3088"/>
                      </a:cubicBezTo>
                      <a:cubicBezTo>
                        <a:pt x="8657" y="3095"/>
                        <a:pt x="8680" y="3103"/>
                        <a:pt x="8702" y="3110"/>
                      </a:cubicBezTo>
                      <a:lnTo>
                        <a:pt x="8781" y="3131"/>
                      </a:lnTo>
                      <a:lnTo>
                        <a:pt x="8870" y="3145"/>
                      </a:lnTo>
                      <a:cubicBezTo>
                        <a:pt x="8900" y="3154"/>
                        <a:pt x="8930" y="3164"/>
                        <a:pt x="8960" y="3173"/>
                      </a:cubicBezTo>
                      <a:lnTo>
                        <a:pt x="9049" y="3194"/>
                      </a:lnTo>
                      <a:cubicBezTo>
                        <a:pt x="9071" y="3204"/>
                        <a:pt x="9094" y="3213"/>
                        <a:pt x="9116" y="3223"/>
                      </a:cubicBezTo>
                      <a:cubicBezTo>
                        <a:pt x="9135" y="3228"/>
                        <a:pt x="9153" y="3232"/>
                        <a:pt x="9172" y="3237"/>
                      </a:cubicBezTo>
                      <a:lnTo>
                        <a:pt x="9251" y="3258"/>
                      </a:lnTo>
                      <a:lnTo>
                        <a:pt x="9306" y="3286"/>
                      </a:lnTo>
                      <a:lnTo>
                        <a:pt x="9318" y="3307"/>
                      </a:lnTo>
                      <a:lnTo>
                        <a:pt x="9318" y="3322"/>
                      </a:lnTo>
                      <a:cubicBezTo>
                        <a:pt x="9545" y="5352"/>
                        <a:pt x="9773" y="7383"/>
                        <a:pt x="10000" y="9413"/>
                      </a:cubicBezTo>
                      <a:lnTo>
                        <a:pt x="1378" y="9906"/>
                      </a:lnTo>
                      <a:lnTo>
                        <a:pt x="0" y="2686"/>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42" name="Freeform 49">
                  <a:extLst>
                    <a:ext uri="{FF2B5EF4-FFF2-40B4-BE49-F238E27FC236}">
                      <a16:creationId xmlns:a16="http://schemas.microsoft.com/office/drawing/2014/main" id="{413F6790-E08A-4A71-8889-4F8A9FD4E463}"/>
                    </a:ext>
                  </a:extLst>
                </p:cNvPr>
                <p:cNvSpPr>
                  <a:spLocks/>
                </p:cNvSpPr>
                <p:nvPr/>
              </p:nvSpPr>
              <p:spPr bwMode="auto">
                <a:xfrm rot="474639">
                  <a:off x="5468718" y="4294471"/>
                  <a:ext cx="361537" cy="371742"/>
                </a:xfrm>
                <a:custGeom>
                  <a:avLst/>
                  <a:gdLst>
                    <a:gd name="T0" fmla="*/ 1 w 992"/>
                    <a:gd name="T1" fmla="*/ 157 h 1020"/>
                    <a:gd name="T2" fmla="*/ 34 w 992"/>
                    <a:gd name="T3" fmla="*/ 61 h 1020"/>
                    <a:gd name="T4" fmla="*/ 77 w 992"/>
                    <a:gd name="T5" fmla="*/ 12 h 1020"/>
                    <a:gd name="T6" fmla="*/ 107 w 992"/>
                    <a:gd name="T7" fmla="*/ 52 h 1020"/>
                    <a:gd name="T8" fmla="*/ 168 w 992"/>
                    <a:gd name="T9" fmla="*/ 58 h 1020"/>
                    <a:gd name="T10" fmla="*/ 206 w 992"/>
                    <a:gd name="T11" fmla="*/ 35 h 1020"/>
                    <a:gd name="T12" fmla="*/ 272 w 992"/>
                    <a:gd name="T13" fmla="*/ 81 h 1020"/>
                    <a:gd name="T14" fmla="*/ 311 w 992"/>
                    <a:gd name="T15" fmla="*/ 97 h 1020"/>
                    <a:gd name="T16" fmla="*/ 359 w 992"/>
                    <a:gd name="T17" fmla="*/ 130 h 1020"/>
                    <a:gd name="T18" fmla="*/ 376 w 992"/>
                    <a:gd name="T19" fmla="*/ 165 h 1020"/>
                    <a:gd name="T20" fmla="*/ 420 w 992"/>
                    <a:gd name="T21" fmla="*/ 177 h 1020"/>
                    <a:gd name="T22" fmla="*/ 469 w 992"/>
                    <a:gd name="T23" fmla="*/ 205 h 1020"/>
                    <a:gd name="T24" fmla="*/ 484 w 992"/>
                    <a:gd name="T25" fmla="*/ 179 h 1020"/>
                    <a:gd name="T26" fmla="*/ 547 w 992"/>
                    <a:gd name="T27" fmla="*/ 202 h 1020"/>
                    <a:gd name="T28" fmla="*/ 546 w 992"/>
                    <a:gd name="T29" fmla="*/ 179 h 1020"/>
                    <a:gd name="T30" fmla="*/ 792 w 992"/>
                    <a:gd name="T31" fmla="*/ 72 h 1020"/>
                    <a:gd name="T32" fmla="*/ 829 w 992"/>
                    <a:gd name="T33" fmla="*/ 107 h 1020"/>
                    <a:gd name="T34" fmla="*/ 868 w 992"/>
                    <a:gd name="T35" fmla="*/ 36 h 1020"/>
                    <a:gd name="T36" fmla="*/ 932 w 992"/>
                    <a:gd name="T37" fmla="*/ 66 h 1020"/>
                    <a:gd name="T38" fmla="*/ 963 w 992"/>
                    <a:gd name="T39" fmla="*/ 181 h 1020"/>
                    <a:gd name="T40" fmla="*/ 987 w 992"/>
                    <a:gd name="T41" fmla="*/ 238 h 1020"/>
                    <a:gd name="T42" fmla="*/ 980 w 992"/>
                    <a:gd name="T43" fmla="*/ 341 h 1020"/>
                    <a:gd name="T44" fmla="*/ 986 w 992"/>
                    <a:gd name="T45" fmla="*/ 542 h 1020"/>
                    <a:gd name="T46" fmla="*/ 973 w 992"/>
                    <a:gd name="T47" fmla="*/ 643 h 1020"/>
                    <a:gd name="T48" fmla="*/ 907 w 992"/>
                    <a:gd name="T49" fmla="*/ 481 h 1020"/>
                    <a:gd name="T50" fmla="*/ 932 w 992"/>
                    <a:gd name="T51" fmla="*/ 514 h 1020"/>
                    <a:gd name="T52" fmla="*/ 945 w 992"/>
                    <a:gd name="T53" fmla="*/ 656 h 1020"/>
                    <a:gd name="T54" fmla="*/ 920 w 992"/>
                    <a:gd name="T55" fmla="*/ 688 h 1020"/>
                    <a:gd name="T56" fmla="*/ 927 w 992"/>
                    <a:gd name="T57" fmla="*/ 748 h 1020"/>
                    <a:gd name="T58" fmla="*/ 912 w 992"/>
                    <a:gd name="T59" fmla="*/ 848 h 1020"/>
                    <a:gd name="T60" fmla="*/ 930 w 992"/>
                    <a:gd name="T61" fmla="*/ 896 h 1020"/>
                    <a:gd name="T62" fmla="*/ 896 w 992"/>
                    <a:gd name="T63" fmla="*/ 874 h 1020"/>
                    <a:gd name="T64" fmla="*/ 854 w 992"/>
                    <a:gd name="T65" fmla="*/ 888 h 1020"/>
                    <a:gd name="T66" fmla="*/ 844 w 992"/>
                    <a:gd name="T67" fmla="*/ 826 h 1020"/>
                    <a:gd name="T68" fmla="*/ 791 w 992"/>
                    <a:gd name="T69" fmla="*/ 782 h 1020"/>
                    <a:gd name="T70" fmla="*/ 751 w 992"/>
                    <a:gd name="T71" fmla="*/ 784 h 1020"/>
                    <a:gd name="T72" fmla="*/ 762 w 992"/>
                    <a:gd name="T73" fmla="*/ 945 h 1020"/>
                    <a:gd name="T74" fmla="*/ 689 w 992"/>
                    <a:gd name="T75" fmla="*/ 950 h 1020"/>
                    <a:gd name="T76" fmla="*/ 651 w 992"/>
                    <a:gd name="T77" fmla="*/ 999 h 1020"/>
                    <a:gd name="T78" fmla="*/ 602 w 992"/>
                    <a:gd name="T79" fmla="*/ 1019 h 1020"/>
                    <a:gd name="T80" fmla="*/ 585 w 992"/>
                    <a:gd name="T81" fmla="*/ 974 h 1020"/>
                    <a:gd name="T82" fmla="*/ 527 w 992"/>
                    <a:gd name="T83" fmla="*/ 987 h 1020"/>
                    <a:gd name="T84" fmla="*/ 550 w 992"/>
                    <a:gd name="T85" fmla="*/ 1011 h 1020"/>
                    <a:gd name="T86" fmla="*/ 517 w 992"/>
                    <a:gd name="T87" fmla="*/ 1007 h 1020"/>
                    <a:gd name="T88" fmla="*/ 465 w 992"/>
                    <a:gd name="T89" fmla="*/ 992 h 1020"/>
                    <a:gd name="T90" fmla="*/ 355 w 992"/>
                    <a:gd name="T91" fmla="*/ 900 h 1020"/>
                    <a:gd name="T92" fmla="*/ 291 w 992"/>
                    <a:gd name="T93" fmla="*/ 837 h 1020"/>
                    <a:gd name="T94" fmla="*/ 247 w 992"/>
                    <a:gd name="T95" fmla="*/ 809 h 1020"/>
                    <a:gd name="T96" fmla="*/ 201 w 992"/>
                    <a:gd name="T97" fmla="*/ 707 h 1020"/>
                    <a:gd name="T98" fmla="*/ 199 w 992"/>
                    <a:gd name="T99" fmla="*/ 597 h 1020"/>
                    <a:gd name="T100" fmla="*/ 222 w 992"/>
                    <a:gd name="T101" fmla="*/ 595 h 1020"/>
                    <a:gd name="T102" fmla="*/ 169 w 992"/>
                    <a:gd name="T103" fmla="*/ 550 h 1020"/>
                    <a:gd name="T104" fmla="*/ 159 w 992"/>
                    <a:gd name="T105" fmla="*/ 484 h 1020"/>
                    <a:gd name="T106" fmla="*/ 124 w 992"/>
                    <a:gd name="T107" fmla="*/ 381 h 1020"/>
                    <a:gd name="T108" fmla="*/ 69 w 992"/>
                    <a:gd name="T109" fmla="*/ 346 h 1020"/>
                    <a:gd name="T110" fmla="*/ 41 w 992"/>
                    <a:gd name="T111" fmla="*/ 230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2" h="1020">
                      <a:moveTo>
                        <a:pt x="41" y="230"/>
                      </a:moveTo>
                      <a:lnTo>
                        <a:pt x="39" y="226"/>
                      </a:lnTo>
                      <a:lnTo>
                        <a:pt x="32" y="219"/>
                      </a:lnTo>
                      <a:lnTo>
                        <a:pt x="24" y="206"/>
                      </a:lnTo>
                      <a:lnTo>
                        <a:pt x="15" y="192"/>
                      </a:lnTo>
                      <a:lnTo>
                        <a:pt x="7" y="174"/>
                      </a:lnTo>
                      <a:lnTo>
                        <a:pt x="1" y="157"/>
                      </a:lnTo>
                      <a:lnTo>
                        <a:pt x="0" y="139"/>
                      </a:lnTo>
                      <a:lnTo>
                        <a:pt x="5" y="122"/>
                      </a:lnTo>
                      <a:lnTo>
                        <a:pt x="14" y="107"/>
                      </a:lnTo>
                      <a:lnTo>
                        <a:pt x="20" y="95"/>
                      </a:lnTo>
                      <a:lnTo>
                        <a:pt x="25" y="83"/>
                      </a:lnTo>
                      <a:lnTo>
                        <a:pt x="30" y="72"/>
                      </a:lnTo>
                      <a:lnTo>
                        <a:pt x="34" y="61"/>
                      </a:lnTo>
                      <a:lnTo>
                        <a:pt x="38" y="50"/>
                      </a:lnTo>
                      <a:lnTo>
                        <a:pt x="40" y="37"/>
                      </a:lnTo>
                      <a:lnTo>
                        <a:pt x="43" y="23"/>
                      </a:lnTo>
                      <a:lnTo>
                        <a:pt x="52" y="4"/>
                      </a:lnTo>
                      <a:lnTo>
                        <a:pt x="61" y="0"/>
                      </a:lnTo>
                      <a:lnTo>
                        <a:pt x="69" y="5"/>
                      </a:lnTo>
                      <a:lnTo>
                        <a:pt x="77" y="12"/>
                      </a:lnTo>
                      <a:lnTo>
                        <a:pt x="79" y="16"/>
                      </a:lnTo>
                      <a:lnTo>
                        <a:pt x="81" y="21"/>
                      </a:lnTo>
                      <a:lnTo>
                        <a:pt x="84" y="27"/>
                      </a:lnTo>
                      <a:lnTo>
                        <a:pt x="86" y="34"/>
                      </a:lnTo>
                      <a:lnTo>
                        <a:pt x="91" y="39"/>
                      </a:lnTo>
                      <a:lnTo>
                        <a:pt x="98" y="46"/>
                      </a:lnTo>
                      <a:lnTo>
                        <a:pt x="107" y="52"/>
                      </a:lnTo>
                      <a:lnTo>
                        <a:pt x="122" y="57"/>
                      </a:lnTo>
                      <a:lnTo>
                        <a:pt x="137" y="60"/>
                      </a:lnTo>
                      <a:lnTo>
                        <a:pt x="147" y="61"/>
                      </a:lnTo>
                      <a:lnTo>
                        <a:pt x="156" y="61"/>
                      </a:lnTo>
                      <a:lnTo>
                        <a:pt x="162" y="61"/>
                      </a:lnTo>
                      <a:lnTo>
                        <a:pt x="166" y="60"/>
                      </a:lnTo>
                      <a:lnTo>
                        <a:pt x="168" y="58"/>
                      </a:lnTo>
                      <a:lnTo>
                        <a:pt x="169" y="57"/>
                      </a:lnTo>
                      <a:lnTo>
                        <a:pt x="169" y="57"/>
                      </a:lnTo>
                      <a:lnTo>
                        <a:pt x="199" y="47"/>
                      </a:lnTo>
                      <a:lnTo>
                        <a:pt x="196" y="32"/>
                      </a:lnTo>
                      <a:lnTo>
                        <a:pt x="197" y="31"/>
                      </a:lnTo>
                      <a:lnTo>
                        <a:pt x="201" y="31"/>
                      </a:lnTo>
                      <a:lnTo>
                        <a:pt x="206" y="35"/>
                      </a:lnTo>
                      <a:lnTo>
                        <a:pt x="211" y="47"/>
                      </a:lnTo>
                      <a:lnTo>
                        <a:pt x="215" y="56"/>
                      </a:lnTo>
                      <a:lnTo>
                        <a:pt x="224" y="64"/>
                      </a:lnTo>
                      <a:lnTo>
                        <a:pt x="236" y="69"/>
                      </a:lnTo>
                      <a:lnTo>
                        <a:pt x="249" y="74"/>
                      </a:lnTo>
                      <a:lnTo>
                        <a:pt x="261" y="79"/>
                      </a:lnTo>
                      <a:lnTo>
                        <a:pt x="272" y="81"/>
                      </a:lnTo>
                      <a:lnTo>
                        <a:pt x="280" y="83"/>
                      </a:lnTo>
                      <a:lnTo>
                        <a:pt x="282" y="83"/>
                      </a:lnTo>
                      <a:lnTo>
                        <a:pt x="282" y="84"/>
                      </a:lnTo>
                      <a:lnTo>
                        <a:pt x="284" y="88"/>
                      </a:lnTo>
                      <a:lnTo>
                        <a:pt x="291" y="92"/>
                      </a:lnTo>
                      <a:lnTo>
                        <a:pt x="303" y="95"/>
                      </a:lnTo>
                      <a:lnTo>
                        <a:pt x="311" y="97"/>
                      </a:lnTo>
                      <a:lnTo>
                        <a:pt x="318" y="103"/>
                      </a:lnTo>
                      <a:lnTo>
                        <a:pt x="326" y="109"/>
                      </a:lnTo>
                      <a:lnTo>
                        <a:pt x="333" y="115"/>
                      </a:lnTo>
                      <a:lnTo>
                        <a:pt x="341" y="121"/>
                      </a:lnTo>
                      <a:lnTo>
                        <a:pt x="347" y="127"/>
                      </a:lnTo>
                      <a:lnTo>
                        <a:pt x="353" y="130"/>
                      </a:lnTo>
                      <a:lnTo>
                        <a:pt x="359" y="130"/>
                      </a:lnTo>
                      <a:lnTo>
                        <a:pt x="366" y="134"/>
                      </a:lnTo>
                      <a:lnTo>
                        <a:pt x="366" y="143"/>
                      </a:lnTo>
                      <a:lnTo>
                        <a:pt x="364" y="153"/>
                      </a:lnTo>
                      <a:lnTo>
                        <a:pt x="365" y="158"/>
                      </a:lnTo>
                      <a:lnTo>
                        <a:pt x="367" y="159"/>
                      </a:lnTo>
                      <a:lnTo>
                        <a:pt x="372" y="162"/>
                      </a:lnTo>
                      <a:lnTo>
                        <a:pt x="376" y="165"/>
                      </a:lnTo>
                      <a:lnTo>
                        <a:pt x="381" y="168"/>
                      </a:lnTo>
                      <a:lnTo>
                        <a:pt x="387" y="172"/>
                      </a:lnTo>
                      <a:lnTo>
                        <a:pt x="394" y="175"/>
                      </a:lnTo>
                      <a:lnTo>
                        <a:pt x="400" y="177"/>
                      </a:lnTo>
                      <a:lnTo>
                        <a:pt x="406" y="175"/>
                      </a:lnTo>
                      <a:lnTo>
                        <a:pt x="413" y="174"/>
                      </a:lnTo>
                      <a:lnTo>
                        <a:pt x="420" y="177"/>
                      </a:lnTo>
                      <a:lnTo>
                        <a:pt x="427" y="180"/>
                      </a:lnTo>
                      <a:lnTo>
                        <a:pt x="434" y="186"/>
                      </a:lnTo>
                      <a:lnTo>
                        <a:pt x="439" y="190"/>
                      </a:lnTo>
                      <a:lnTo>
                        <a:pt x="443" y="195"/>
                      </a:lnTo>
                      <a:lnTo>
                        <a:pt x="446" y="198"/>
                      </a:lnTo>
                      <a:lnTo>
                        <a:pt x="447" y="200"/>
                      </a:lnTo>
                      <a:lnTo>
                        <a:pt x="469" y="205"/>
                      </a:lnTo>
                      <a:lnTo>
                        <a:pt x="447" y="185"/>
                      </a:lnTo>
                      <a:lnTo>
                        <a:pt x="444" y="175"/>
                      </a:lnTo>
                      <a:lnTo>
                        <a:pt x="447" y="175"/>
                      </a:lnTo>
                      <a:lnTo>
                        <a:pt x="454" y="177"/>
                      </a:lnTo>
                      <a:lnTo>
                        <a:pt x="463" y="177"/>
                      </a:lnTo>
                      <a:lnTo>
                        <a:pt x="473" y="178"/>
                      </a:lnTo>
                      <a:lnTo>
                        <a:pt x="484" y="179"/>
                      </a:lnTo>
                      <a:lnTo>
                        <a:pt x="494" y="181"/>
                      </a:lnTo>
                      <a:lnTo>
                        <a:pt x="501" y="182"/>
                      </a:lnTo>
                      <a:lnTo>
                        <a:pt x="504" y="185"/>
                      </a:lnTo>
                      <a:lnTo>
                        <a:pt x="509" y="188"/>
                      </a:lnTo>
                      <a:lnTo>
                        <a:pt x="518" y="192"/>
                      </a:lnTo>
                      <a:lnTo>
                        <a:pt x="532" y="196"/>
                      </a:lnTo>
                      <a:lnTo>
                        <a:pt x="547" y="202"/>
                      </a:lnTo>
                      <a:lnTo>
                        <a:pt x="562" y="206"/>
                      </a:lnTo>
                      <a:lnTo>
                        <a:pt x="575" y="211"/>
                      </a:lnTo>
                      <a:lnTo>
                        <a:pt x="584" y="213"/>
                      </a:lnTo>
                      <a:lnTo>
                        <a:pt x="587" y="215"/>
                      </a:lnTo>
                      <a:lnTo>
                        <a:pt x="599" y="202"/>
                      </a:lnTo>
                      <a:lnTo>
                        <a:pt x="584" y="185"/>
                      </a:lnTo>
                      <a:lnTo>
                        <a:pt x="546" y="179"/>
                      </a:lnTo>
                      <a:lnTo>
                        <a:pt x="531" y="164"/>
                      </a:lnTo>
                      <a:lnTo>
                        <a:pt x="582" y="158"/>
                      </a:lnTo>
                      <a:lnTo>
                        <a:pt x="599" y="130"/>
                      </a:lnTo>
                      <a:lnTo>
                        <a:pt x="661" y="130"/>
                      </a:lnTo>
                      <a:lnTo>
                        <a:pt x="703" y="110"/>
                      </a:lnTo>
                      <a:lnTo>
                        <a:pt x="762" y="107"/>
                      </a:lnTo>
                      <a:lnTo>
                        <a:pt x="792" y="72"/>
                      </a:lnTo>
                      <a:lnTo>
                        <a:pt x="794" y="74"/>
                      </a:lnTo>
                      <a:lnTo>
                        <a:pt x="797" y="80"/>
                      </a:lnTo>
                      <a:lnTo>
                        <a:pt x="803" y="87"/>
                      </a:lnTo>
                      <a:lnTo>
                        <a:pt x="809" y="95"/>
                      </a:lnTo>
                      <a:lnTo>
                        <a:pt x="815" y="103"/>
                      </a:lnTo>
                      <a:lnTo>
                        <a:pt x="822" y="106"/>
                      </a:lnTo>
                      <a:lnTo>
                        <a:pt x="829" y="107"/>
                      </a:lnTo>
                      <a:lnTo>
                        <a:pt x="834" y="102"/>
                      </a:lnTo>
                      <a:lnTo>
                        <a:pt x="841" y="82"/>
                      </a:lnTo>
                      <a:lnTo>
                        <a:pt x="844" y="61"/>
                      </a:lnTo>
                      <a:lnTo>
                        <a:pt x="845" y="45"/>
                      </a:lnTo>
                      <a:lnTo>
                        <a:pt x="845" y="38"/>
                      </a:lnTo>
                      <a:lnTo>
                        <a:pt x="866" y="36"/>
                      </a:lnTo>
                      <a:lnTo>
                        <a:pt x="868" y="36"/>
                      </a:lnTo>
                      <a:lnTo>
                        <a:pt x="874" y="37"/>
                      </a:lnTo>
                      <a:lnTo>
                        <a:pt x="882" y="39"/>
                      </a:lnTo>
                      <a:lnTo>
                        <a:pt x="893" y="42"/>
                      </a:lnTo>
                      <a:lnTo>
                        <a:pt x="903" y="46"/>
                      </a:lnTo>
                      <a:lnTo>
                        <a:pt x="915" y="51"/>
                      </a:lnTo>
                      <a:lnTo>
                        <a:pt x="924" y="58"/>
                      </a:lnTo>
                      <a:lnTo>
                        <a:pt x="932" y="66"/>
                      </a:lnTo>
                      <a:lnTo>
                        <a:pt x="939" y="83"/>
                      </a:lnTo>
                      <a:lnTo>
                        <a:pt x="938" y="100"/>
                      </a:lnTo>
                      <a:lnTo>
                        <a:pt x="936" y="120"/>
                      </a:lnTo>
                      <a:lnTo>
                        <a:pt x="941" y="145"/>
                      </a:lnTo>
                      <a:lnTo>
                        <a:pt x="948" y="159"/>
                      </a:lnTo>
                      <a:lnTo>
                        <a:pt x="955" y="171"/>
                      </a:lnTo>
                      <a:lnTo>
                        <a:pt x="963" y="181"/>
                      </a:lnTo>
                      <a:lnTo>
                        <a:pt x="971" y="190"/>
                      </a:lnTo>
                      <a:lnTo>
                        <a:pt x="978" y="198"/>
                      </a:lnTo>
                      <a:lnTo>
                        <a:pt x="985" y="206"/>
                      </a:lnTo>
                      <a:lnTo>
                        <a:pt x="989" y="213"/>
                      </a:lnTo>
                      <a:lnTo>
                        <a:pt x="992" y="220"/>
                      </a:lnTo>
                      <a:lnTo>
                        <a:pt x="991" y="228"/>
                      </a:lnTo>
                      <a:lnTo>
                        <a:pt x="987" y="238"/>
                      </a:lnTo>
                      <a:lnTo>
                        <a:pt x="983" y="249"/>
                      </a:lnTo>
                      <a:lnTo>
                        <a:pt x="977" y="262"/>
                      </a:lnTo>
                      <a:lnTo>
                        <a:pt x="972" y="276"/>
                      </a:lnTo>
                      <a:lnTo>
                        <a:pt x="969" y="288"/>
                      </a:lnTo>
                      <a:lnTo>
                        <a:pt x="968" y="302"/>
                      </a:lnTo>
                      <a:lnTo>
                        <a:pt x="971" y="315"/>
                      </a:lnTo>
                      <a:lnTo>
                        <a:pt x="980" y="341"/>
                      </a:lnTo>
                      <a:lnTo>
                        <a:pt x="984" y="368"/>
                      </a:lnTo>
                      <a:lnTo>
                        <a:pt x="986" y="387"/>
                      </a:lnTo>
                      <a:lnTo>
                        <a:pt x="986" y="395"/>
                      </a:lnTo>
                      <a:lnTo>
                        <a:pt x="987" y="416"/>
                      </a:lnTo>
                      <a:lnTo>
                        <a:pt x="988" y="463"/>
                      </a:lnTo>
                      <a:lnTo>
                        <a:pt x="988" y="513"/>
                      </a:lnTo>
                      <a:lnTo>
                        <a:pt x="986" y="542"/>
                      </a:lnTo>
                      <a:lnTo>
                        <a:pt x="984" y="561"/>
                      </a:lnTo>
                      <a:lnTo>
                        <a:pt x="985" y="588"/>
                      </a:lnTo>
                      <a:lnTo>
                        <a:pt x="987" y="613"/>
                      </a:lnTo>
                      <a:lnTo>
                        <a:pt x="988" y="624"/>
                      </a:lnTo>
                      <a:lnTo>
                        <a:pt x="986" y="631"/>
                      </a:lnTo>
                      <a:lnTo>
                        <a:pt x="981" y="643"/>
                      </a:lnTo>
                      <a:lnTo>
                        <a:pt x="973" y="643"/>
                      </a:lnTo>
                      <a:lnTo>
                        <a:pt x="965" y="618"/>
                      </a:lnTo>
                      <a:lnTo>
                        <a:pt x="958" y="568"/>
                      </a:lnTo>
                      <a:lnTo>
                        <a:pt x="954" y="518"/>
                      </a:lnTo>
                      <a:lnTo>
                        <a:pt x="953" y="477"/>
                      </a:lnTo>
                      <a:lnTo>
                        <a:pt x="953" y="461"/>
                      </a:lnTo>
                      <a:lnTo>
                        <a:pt x="909" y="476"/>
                      </a:lnTo>
                      <a:lnTo>
                        <a:pt x="907" y="481"/>
                      </a:lnTo>
                      <a:lnTo>
                        <a:pt x="902" y="492"/>
                      </a:lnTo>
                      <a:lnTo>
                        <a:pt x="900" y="504"/>
                      </a:lnTo>
                      <a:lnTo>
                        <a:pt x="902" y="508"/>
                      </a:lnTo>
                      <a:lnTo>
                        <a:pt x="910" y="510"/>
                      </a:lnTo>
                      <a:lnTo>
                        <a:pt x="920" y="511"/>
                      </a:lnTo>
                      <a:lnTo>
                        <a:pt x="928" y="513"/>
                      </a:lnTo>
                      <a:lnTo>
                        <a:pt x="932" y="514"/>
                      </a:lnTo>
                      <a:lnTo>
                        <a:pt x="905" y="586"/>
                      </a:lnTo>
                      <a:lnTo>
                        <a:pt x="904" y="593"/>
                      </a:lnTo>
                      <a:lnTo>
                        <a:pt x="904" y="609"/>
                      </a:lnTo>
                      <a:lnTo>
                        <a:pt x="910" y="629"/>
                      </a:lnTo>
                      <a:lnTo>
                        <a:pt x="926" y="648"/>
                      </a:lnTo>
                      <a:lnTo>
                        <a:pt x="941" y="657"/>
                      </a:lnTo>
                      <a:lnTo>
                        <a:pt x="945" y="656"/>
                      </a:lnTo>
                      <a:lnTo>
                        <a:pt x="943" y="651"/>
                      </a:lnTo>
                      <a:lnTo>
                        <a:pt x="941" y="648"/>
                      </a:lnTo>
                      <a:lnTo>
                        <a:pt x="938" y="674"/>
                      </a:lnTo>
                      <a:lnTo>
                        <a:pt x="936" y="676"/>
                      </a:lnTo>
                      <a:lnTo>
                        <a:pt x="932" y="678"/>
                      </a:lnTo>
                      <a:lnTo>
                        <a:pt x="926" y="682"/>
                      </a:lnTo>
                      <a:lnTo>
                        <a:pt x="920" y="688"/>
                      </a:lnTo>
                      <a:lnTo>
                        <a:pt x="913" y="695"/>
                      </a:lnTo>
                      <a:lnTo>
                        <a:pt x="908" y="702"/>
                      </a:lnTo>
                      <a:lnTo>
                        <a:pt x="903" y="709"/>
                      </a:lnTo>
                      <a:lnTo>
                        <a:pt x="902" y="716"/>
                      </a:lnTo>
                      <a:lnTo>
                        <a:pt x="907" y="729"/>
                      </a:lnTo>
                      <a:lnTo>
                        <a:pt x="917" y="740"/>
                      </a:lnTo>
                      <a:lnTo>
                        <a:pt x="927" y="748"/>
                      </a:lnTo>
                      <a:lnTo>
                        <a:pt x="932" y="752"/>
                      </a:lnTo>
                      <a:lnTo>
                        <a:pt x="927" y="758"/>
                      </a:lnTo>
                      <a:lnTo>
                        <a:pt x="919" y="775"/>
                      </a:lnTo>
                      <a:lnTo>
                        <a:pt x="910" y="798"/>
                      </a:lnTo>
                      <a:lnTo>
                        <a:pt x="905" y="823"/>
                      </a:lnTo>
                      <a:lnTo>
                        <a:pt x="908" y="836"/>
                      </a:lnTo>
                      <a:lnTo>
                        <a:pt x="912" y="848"/>
                      </a:lnTo>
                      <a:lnTo>
                        <a:pt x="919" y="861"/>
                      </a:lnTo>
                      <a:lnTo>
                        <a:pt x="926" y="871"/>
                      </a:lnTo>
                      <a:lnTo>
                        <a:pt x="932" y="882"/>
                      </a:lnTo>
                      <a:lnTo>
                        <a:pt x="936" y="890"/>
                      </a:lnTo>
                      <a:lnTo>
                        <a:pt x="939" y="894"/>
                      </a:lnTo>
                      <a:lnTo>
                        <a:pt x="935" y="897"/>
                      </a:lnTo>
                      <a:lnTo>
                        <a:pt x="930" y="896"/>
                      </a:lnTo>
                      <a:lnTo>
                        <a:pt x="923" y="893"/>
                      </a:lnTo>
                      <a:lnTo>
                        <a:pt x="917" y="890"/>
                      </a:lnTo>
                      <a:lnTo>
                        <a:pt x="910" y="885"/>
                      </a:lnTo>
                      <a:lnTo>
                        <a:pt x="904" y="881"/>
                      </a:lnTo>
                      <a:lnTo>
                        <a:pt x="900" y="877"/>
                      </a:lnTo>
                      <a:lnTo>
                        <a:pt x="897" y="875"/>
                      </a:lnTo>
                      <a:lnTo>
                        <a:pt x="896" y="874"/>
                      </a:lnTo>
                      <a:lnTo>
                        <a:pt x="895" y="878"/>
                      </a:lnTo>
                      <a:lnTo>
                        <a:pt x="892" y="889"/>
                      </a:lnTo>
                      <a:lnTo>
                        <a:pt x="886" y="899"/>
                      </a:lnTo>
                      <a:lnTo>
                        <a:pt x="879" y="904"/>
                      </a:lnTo>
                      <a:lnTo>
                        <a:pt x="871" y="901"/>
                      </a:lnTo>
                      <a:lnTo>
                        <a:pt x="860" y="896"/>
                      </a:lnTo>
                      <a:lnTo>
                        <a:pt x="854" y="888"/>
                      </a:lnTo>
                      <a:lnTo>
                        <a:pt x="852" y="879"/>
                      </a:lnTo>
                      <a:lnTo>
                        <a:pt x="856" y="868"/>
                      </a:lnTo>
                      <a:lnTo>
                        <a:pt x="859" y="853"/>
                      </a:lnTo>
                      <a:lnTo>
                        <a:pt x="860" y="840"/>
                      </a:lnTo>
                      <a:lnTo>
                        <a:pt x="858" y="835"/>
                      </a:lnTo>
                      <a:lnTo>
                        <a:pt x="852" y="832"/>
                      </a:lnTo>
                      <a:lnTo>
                        <a:pt x="844" y="826"/>
                      </a:lnTo>
                      <a:lnTo>
                        <a:pt x="833" y="817"/>
                      </a:lnTo>
                      <a:lnTo>
                        <a:pt x="822" y="808"/>
                      </a:lnTo>
                      <a:lnTo>
                        <a:pt x="811" y="799"/>
                      </a:lnTo>
                      <a:lnTo>
                        <a:pt x="802" y="790"/>
                      </a:lnTo>
                      <a:lnTo>
                        <a:pt x="795" y="784"/>
                      </a:lnTo>
                      <a:lnTo>
                        <a:pt x="792" y="782"/>
                      </a:lnTo>
                      <a:lnTo>
                        <a:pt x="791" y="782"/>
                      </a:lnTo>
                      <a:lnTo>
                        <a:pt x="790" y="783"/>
                      </a:lnTo>
                      <a:lnTo>
                        <a:pt x="787" y="785"/>
                      </a:lnTo>
                      <a:lnTo>
                        <a:pt x="782" y="786"/>
                      </a:lnTo>
                      <a:lnTo>
                        <a:pt x="775" y="787"/>
                      </a:lnTo>
                      <a:lnTo>
                        <a:pt x="768" y="787"/>
                      </a:lnTo>
                      <a:lnTo>
                        <a:pt x="760" y="786"/>
                      </a:lnTo>
                      <a:lnTo>
                        <a:pt x="751" y="784"/>
                      </a:lnTo>
                      <a:lnTo>
                        <a:pt x="737" y="784"/>
                      </a:lnTo>
                      <a:lnTo>
                        <a:pt x="731" y="793"/>
                      </a:lnTo>
                      <a:lnTo>
                        <a:pt x="731" y="803"/>
                      </a:lnTo>
                      <a:lnTo>
                        <a:pt x="733" y="808"/>
                      </a:lnTo>
                      <a:lnTo>
                        <a:pt x="753" y="814"/>
                      </a:lnTo>
                      <a:lnTo>
                        <a:pt x="781" y="879"/>
                      </a:lnTo>
                      <a:lnTo>
                        <a:pt x="762" y="945"/>
                      </a:lnTo>
                      <a:lnTo>
                        <a:pt x="733" y="951"/>
                      </a:lnTo>
                      <a:lnTo>
                        <a:pt x="730" y="951"/>
                      </a:lnTo>
                      <a:lnTo>
                        <a:pt x="724" y="950"/>
                      </a:lnTo>
                      <a:lnTo>
                        <a:pt x="718" y="950"/>
                      </a:lnTo>
                      <a:lnTo>
                        <a:pt x="708" y="949"/>
                      </a:lnTo>
                      <a:lnTo>
                        <a:pt x="698" y="949"/>
                      </a:lnTo>
                      <a:lnTo>
                        <a:pt x="689" y="950"/>
                      </a:lnTo>
                      <a:lnTo>
                        <a:pt x="681" y="951"/>
                      </a:lnTo>
                      <a:lnTo>
                        <a:pt x="676" y="953"/>
                      </a:lnTo>
                      <a:lnTo>
                        <a:pt x="673" y="959"/>
                      </a:lnTo>
                      <a:lnTo>
                        <a:pt x="667" y="967"/>
                      </a:lnTo>
                      <a:lnTo>
                        <a:pt x="662" y="977"/>
                      </a:lnTo>
                      <a:lnTo>
                        <a:pt x="656" y="989"/>
                      </a:lnTo>
                      <a:lnTo>
                        <a:pt x="651" y="999"/>
                      </a:lnTo>
                      <a:lnTo>
                        <a:pt x="645" y="1009"/>
                      </a:lnTo>
                      <a:lnTo>
                        <a:pt x="639" y="1015"/>
                      </a:lnTo>
                      <a:lnTo>
                        <a:pt x="635" y="1019"/>
                      </a:lnTo>
                      <a:lnTo>
                        <a:pt x="629" y="1020"/>
                      </a:lnTo>
                      <a:lnTo>
                        <a:pt x="621" y="1020"/>
                      </a:lnTo>
                      <a:lnTo>
                        <a:pt x="612" y="1020"/>
                      </a:lnTo>
                      <a:lnTo>
                        <a:pt x="602" y="1019"/>
                      </a:lnTo>
                      <a:lnTo>
                        <a:pt x="593" y="1018"/>
                      </a:lnTo>
                      <a:lnTo>
                        <a:pt x="585" y="1018"/>
                      </a:lnTo>
                      <a:lnTo>
                        <a:pt x="580" y="1017"/>
                      </a:lnTo>
                      <a:lnTo>
                        <a:pt x="578" y="1017"/>
                      </a:lnTo>
                      <a:lnTo>
                        <a:pt x="597" y="989"/>
                      </a:lnTo>
                      <a:lnTo>
                        <a:pt x="587" y="972"/>
                      </a:lnTo>
                      <a:lnTo>
                        <a:pt x="585" y="974"/>
                      </a:lnTo>
                      <a:lnTo>
                        <a:pt x="578" y="977"/>
                      </a:lnTo>
                      <a:lnTo>
                        <a:pt x="570" y="983"/>
                      </a:lnTo>
                      <a:lnTo>
                        <a:pt x="561" y="987"/>
                      </a:lnTo>
                      <a:lnTo>
                        <a:pt x="550" y="988"/>
                      </a:lnTo>
                      <a:lnTo>
                        <a:pt x="539" y="988"/>
                      </a:lnTo>
                      <a:lnTo>
                        <a:pt x="531" y="987"/>
                      </a:lnTo>
                      <a:lnTo>
                        <a:pt x="527" y="987"/>
                      </a:lnTo>
                      <a:lnTo>
                        <a:pt x="529" y="989"/>
                      </a:lnTo>
                      <a:lnTo>
                        <a:pt x="534" y="995"/>
                      </a:lnTo>
                      <a:lnTo>
                        <a:pt x="541" y="1000"/>
                      </a:lnTo>
                      <a:lnTo>
                        <a:pt x="552" y="1002"/>
                      </a:lnTo>
                      <a:lnTo>
                        <a:pt x="557" y="1002"/>
                      </a:lnTo>
                      <a:lnTo>
                        <a:pt x="555" y="1006"/>
                      </a:lnTo>
                      <a:lnTo>
                        <a:pt x="550" y="1011"/>
                      </a:lnTo>
                      <a:lnTo>
                        <a:pt x="548" y="1013"/>
                      </a:lnTo>
                      <a:lnTo>
                        <a:pt x="547" y="1013"/>
                      </a:lnTo>
                      <a:lnTo>
                        <a:pt x="544" y="1012"/>
                      </a:lnTo>
                      <a:lnTo>
                        <a:pt x="538" y="1011"/>
                      </a:lnTo>
                      <a:lnTo>
                        <a:pt x="531" y="1010"/>
                      </a:lnTo>
                      <a:lnTo>
                        <a:pt x="524" y="1009"/>
                      </a:lnTo>
                      <a:lnTo>
                        <a:pt x="517" y="1007"/>
                      </a:lnTo>
                      <a:lnTo>
                        <a:pt x="511" y="1005"/>
                      </a:lnTo>
                      <a:lnTo>
                        <a:pt x="507" y="1004"/>
                      </a:lnTo>
                      <a:lnTo>
                        <a:pt x="500" y="1000"/>
                      </a:lnTo>
                      <a:lnTo>
                        <a:pt x="495" y="996"/>
                      </a:lnTo>
                      <a:lnTo>
                        <a:pt x="491" y="991"/>
                      </a:lnTo>
                      <a:lnTo>
                        <a:pt x="489" y="989"/>
                      </a:lnTo>
                      <a:lnTo>
                        <a:pt x="465" y="992"/>
                      </a:lnTo>
                      <a:lnTo>
                        <a:pt x="462" y="1013"/>
                      </a:lnTo>
                      <a:lnTo>
                        <a:pt x="412" y="983"/>
                      </a:lnTo>
                      <a:lnTo>
                        <a:pt x="374" y="930"/>
                      </a:lnTo>
                      <a:lnTo>
                        <a:pt x="373" y="928"/>
                      </a:lnTo>
                      <a:lnTo>
                        <a:pt x="368" y="921"/>
                      </a:lnTo>
                      <a:lnTo>
                        <a:pt x="363" y="912"/>
                      </a:lnTo>
                      <a:lnTo>
                        <a:pt x="355" y="900"/>
                      </a:lnTo>
                      <a:lnTo>
                        <a:pt x="347" y="888"/>
                      </a:lnTo>
                      <a:lnTo>
                        <a:pt x="337" y="876"/>
                      </a:lnTo>
                      <a:lnTo>
                        <a:pt x="327" y="864"/>
                      </a:lnTo>
                      <a:lnTo>
                        <a:pt x="318" y="855"/>
                      </a:lnTo>
                      <a:lnTo>
                        <a:pt x="308" y="848"/>
                      </a:lnTo>
                      <a:lnTo>
                        <a:pt x="300" y="841"/>
                      </a:lnTo>
                      <a:lnTo>
                        <a:pt x="291" y="837"/>
                      </a:lnTo>
                      <a:lnTo>
                        <a:pt x="283" y="832"/>
                      </a:lnTo>
                      <a:lnTo>
                        <a:pt x="276" y="829"/>
                      </a:lnTo>
                      <a:lnTo>
                        <a:pt x="269" y="826"/>
                      </a:lnTo>
                      <a:lnTo>
                        <a:pt x="264" y="824"/>
                      </a:lnTo>
                      <a:lnTo>
                        <a:pt x="258" y="823"/>
                      </a:lnTo>
                      <a:lnTo>
                        <a:pt x="253" y="818"/>
                      </a:lnTo>
                      <a:lnTo>
                        <a:pt x="247" y="809"/>
                      </a:lnTo>
                      <a:lnTo>
                        <a:pt x="241" y="797"/>
                      </a:lnTo>
                      <a:lnTo>
                        <a:pt x="235" y="783"/>
                      </a:lnTo>
                      <a:lnTo>
                        <a:pt x="229" y="769"/>
                      </a:lnTo>
                      <a:lnTo>
                        <a:pt x="224" y="757"/>
                      </a:lnTo>
                      <a:lnTo>
                        <a:pt x="221" y="749"/>
                      </a:lnTo>
                      <a:lnTo>
                        <a:pt x="220" y="746"/>
                      </a:lnTo>
                      <a:lnTo>
                        <a:pt x="201" y="707"/>
                      </a:lnTo>
                      <a:lnTo>
                        <a:pt x="178" y="654"/>
                      </a:lnTo>
                      <a:lnTo>
                        <a:pt x="166" y="612"/>
                      </a:lnTo>
                      <a:lnTo>
                        <a:pt x="160" y="593"/>
                      </a:lnTo>
                      <a:lnTo>
                        <a:pt x="178" y="583"/>
                      </a:lnTo>
                      <a:lnTo>
                        <a:pt x="186" y="589"/>
                      </a:lnTo>
                      <a:lnTo>
                        <a:pt x="190" y="591"/>
                      </a:lnTo>
                      <a:lnTo>
                        <a:pt x="199" y="597"/>
                      </a:lnTo>
                      <a:lnTo>
                        <a:pt x="209" y="605"/>
                      </a:lnTo>
                      <a:lnTo>
                        <a:pt x="216" y="614"/>
                      </a:lnTo>
                      <a:lnTo>
                        <a:pt x="222" y="618"/>
                      </a:lnTo>
                      <a:lnTo>
                        <a:pt x="229" y="613"/>
                      </a:lnTo>
                      <a:lnTo>
                        <a:pt x="235" y="606"/>
                      </a:lnTo>
                      <a:lnTo>
                        <a:pt x="237" y="603"/>
                      </a:lnTo>
                      <a:lnTo>
                        <a:pt x="222" y="595"/>
                      </a:lnTo>
                      <a:lnTo>
                        <a:pt x="235" y="583"/>
                      </a:lnTo>
                      <a:lnTo>
                        <a:pt x="196" y="559"/>
                      </a:lnTo>
                      <a:lnTo>
                        <a:pt x="184" y="538"/>
                      </a:lnTo>
                      <a:lnTo>
                        <a:pt x="183" y="540"/>
                      </a:lnTo>
                      <a:lnTo>
                        <a:pt x="178" y="542"/>
                      </a:lnTo>
                      <a:lnTo>
                        <a:pt x="174" y="545"/>
                      </a:lnTo>
                      <a:lnTo>
                        <a:pt x="169" y="550"/>
                      </a:lnTo>
                      <a:lnTo>
                        <a:pt x="164" y="551"/>
                      </a:lnTo>
                      <a:lnTo>
                        <a:pt x="160" y="549"/>
                      </a:lnTo>
                      <a:lnTo>
                        <a:pt x="155" y="544"/>
                      </a:lnTo>
                      <a:lnTo>
                        <a:pt x="154" y="542"/>
                      </a:lnTo>
                      <a:lnTo>
                        <a:pt x="156" y="534"/>
                      </a:lnTo>
                      <a:lnTo>
                        <a:pt x="160" y="512"/>
                      </a:lnTo>
                      <a:lnTo>
                        <a:pt x="159" y="484"/>
                      </a:lnTo>
                      <a:lnTo>
                        <a:pt x="148" y="455"/>
                      </a:lnTo>
                      <a:lnTo>
                        <a:pt x="136" y="431"/>
                      </a:lnTo>
                      <a:lnTo>
                        <a:pt x="131" y="412"/>
                      </a:lnTo>
                      <a:lnTo>
                        <a:pt x="131" y="398"/>
                      </a:lnTo>
                      <a:lnTo>
                        <a:pt x="130" y="386"/>
                      </a:lnTo>
                      <a:lnTo>
                        <a:pt x="128" y="383"/>
                      </a:lnTo>
                      <a:lnTo>
                        <a:pt x="124" y="381"/>
                      </a:lnTo>
                      <a:lnTo>
                        <a:pt x="118" y="379"/>
                      </a:lnTo>
                      <a:lnTo>
                        <a:pt x="111" y="377"/>
                      </a:lnTo>
                      <a:lnTo>
                        <a:pt x="103" y="375"/>
                      </a:lnTo>
                      <a:lnTo>
                        <a:pt x="94" y="371"/>
                      </a:lnTo>
                      <a:lnTo>
                        <a:pt x="86" y="366"/>
                      </a:lnTo>
                      <a:lnTo>
                        <a:pt x="77" y="357"/>
                      </a:lnTo>
                      <a:lnTo>
                        <a:pt x="69" y="346"/>
                      </a:lnTo>
                      <a:lnTo>
                        <a:pt x="61" y="334"/>
                      </a:lnTo>
                      <a:lnTo>
                        <a:pt x="55" y="321"/>
                      </a:lnTo>
                      <a:lnTo>
                        <a:pt x="50" y="306"/>
                      </a:lnTo>
                      <a:lnTo>
                        <a:pt x="46" y="288"/>
                      </a:lnTo>
                      <a:lnTo>
                        <a:pt x="43" y="270"/>
                      </a:lnTo>
                      <a:lnTo>
                        <a:pt x="41" y="250"/>
                      </a:lnTo>
                      <a:lnTo>
                        <a:pt x="41" y="230"/>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43" name="Freeform 69">
                  <a:extLst>
                    <a:ext uri="{FF2B5EF4-FFF2-40B4-BE49-F238E27FC236}">
                      <a16:creationId xmlns:a16="http://schemas.microsoft.com/office/drawing/2014/main" id="{DF57C29C-D106-4405-A28C-CE6B9FAF3B8A}"/>
                    </a:ext>
                  </a:extLst>
                </p:cNvPr>
                <p:cNvSpPr>
                  <a:spLocks/>
                </p:cNvSpPr>
                <p:nvPr/>
              </p:nvSpPr>
              <p:spPr bwMode="auto">
                <a:xfrm rot="190679">
                  <a:off x="4964173" y="1187652"/>
                  <a:ext cx="1451338" cy="1863768"/>
                </a:xfrm>
                <a:custGeom>
                  <a:avLst/>
                  <a:gdLst>
                    <a:gd name="T0" fmla="*/ 48 w 1111"/>
                    <a:gd name="T1" fmla="*/ 519 h 1429"/>
                    <a:gd name="T2" fmla="*/ 95 w 1111"/>
                    <a:gd name="T3" fmla="*/ 552 h 1429"/>
                    <a:gd name="T4" fmla="*/ 153 w 1111"/>
                    <a:gd name="T5" fmla="*/ 563 h 1429"/>
                    <a:gd name="T6" fmla="*/ 197 w 1111"/>
                    <a:gd name="T7" fmla="*/ 495 h 1429"/>
                    <a:gd name="T8" fmla="*/ 216 w 1111"/>
                    <a:gd name="T9" fmla="*/ 455 h 1429"/>
                    <a:gd name="T10" fmla="*/ 233 w 1111"/>
                    <a:gd name="T11" fmla="*/ 360 h 1429"/>
                    <a:gd name="T12" fmla="*/ 222 w 1111"/>
                    <a:gd name="T13" fmla="*/ 272 h 1429"/>
                    <a:gd name="T14" fmla="*/ 230 w 1111"/>
                    <a:gd name="T15" fmla="*/ 216 h 1429"/>
                    <a:gd name="T16" fmla="*/ 236 w 1111"/>
                    <a:gd name="T17" fmla="*/ 182 h 1429"/>
                    <a:gd name="T18" fmla="*/ 220 w 1111"/>
                    <a:gd name="T19" fmla="*/ 160 h 1429"/>
                    <a:gd name="T20" fmla="*/ 230 w 1111"/>
                    <a:gd name="T21" fmla="*/ 113 h 1429"/>
                    <a:gd name="T22" fmla="*/ 253 w 1111"/>
                    <a:gd name="T23" fmla="*/ 101 h 1429"/>
                    <a:gd name="T24" fmla="*/ 259 w 1111"/>
                    <a:gd name="T25" fmla="*/ 47 h 1429"/>
                    <a:gd name="T26" fmla="*/ 275 w 1111"/>
                    <a:gd name="T27" fmla="*/ 12 h 1429"/>
                    <a:gd name="T28" fmla="*/ 290 w 1111"/>
                    <a:gd name="T29" fmla="*/ 12 h 1429"/>
                    <a:gd name="T30" fmla="*/ 313 w 1111"/>
                    <a:gd name="T31" fmla="*/ 57 h 1429"/>
                    <a:gd name="T32" fmla="*/ 338 w 1111"/>
                    <a:gd name="T33" fmla="*/ 99 h 1429"/>
                    <a:gd name="T34" fmla="*/ 350 w 1111"/>
                    <a:gd name="T35" fmla="*/ 148 h 1429"/>
                    <a:gd name="T36" fmla="*/ 367 w 1111"/>
                    <a:gd name="T37" fmla="*/ 172 h 1429"/>
                    <a:gd name="T38" fmla="*/ 372 w 1111"/>
                    <a:gd name="T39" fmla="*/ 215 h 1429"/>
                    <a:gd name="T40" fmla="*/ 384 w 1111"/>
                    <a:gd name="T41" fmla="*/ 258 h 1429"/>
                    <a:gd name="T42" fmla="*/ 412 w 1111"/>
                    <a:gd name="T43" fmla="*/ 291 h 1429"/>
                    <a:gd name="T44" fmla="*/ 450 w 1111"/>
                    <a:gd name="T45" fmla="*/ 271 h 1429"/>
                    <a:gd name="T46" fmla="*/ 482 w 1111"/>
                    <a:gd name="T47" fmla="*/ 300 h 1429"/>
                    <a:gd name="T48" fmla="*/ 509 w 1111"/>
                    <a:gd name="T49" fmla="*/ 319 h 1429"/>
                    <a:gd name="T50" fmla="*/ 517 w 1111"/>
                    <a:gd name="T51" fmla="*/ 342 h 1429"/>
                    <a:gd name="T52" fmla="*/ 516 w 1111"/>
                    <a:gd name="T53" fmla="*/ 379 h 1429"/>
                    <a:gd name="T54" fmla="*/ 521 w 1111"/>
                    <a:gd name="T55" fmla="*/ 401 h 1429"/>
                    <a:gd name="T56" fmla="*/ 534 w 1111"/>
                    <a:gd name="T57" fmla="*/ 437 h 1429"/>
                    <a:gd name="T58" fmla="*/ 562 w 1111"/>
                    <a:gd name="T59" fmla="*/ 478 h 1429"/>
                    <a:gd name="T60" fmla="*/ 571 w 1111"/>
                    <a:gd name="T61" fmla="*/ 498 h 1429"/>
                    <a:gd name="T62" fmla="*/ 583 w 1111"/>
                    <a:gd name="T63" fmla="*/ 533 h 1429"/>
                    <a:gd name="T64" fmla="*/ 587 w 1111"/>
                    <a:gd name="T65" fmla="*/ 609 h 1429"/>
                    <a:gd name="T66" fmla="*/ 600 w 1111"/>
                    <a:gd name="T67" fmla="*/ 641 h 1429"/>
                    <a:gd name="T68" fmla="*/ 638 w 1111"/>
                    <a:gd name="T69" fmla="*/ 665 h 1429"/>
                    <a:gd name="T70" fmla="*/ 697 w 1111"/>
                    <a:gd name="T71" fmla="*/ 703 h 1429"/>
                    <a:gd name="T72" fmla="*/ 737 w 1111"/>
                    <a:gd name="T73" fmla="*/ 720 h 1429"/>
                    <a:gd name="T74" fmla="*/ 766 w 1111"/>
                    <a:gd name="T75" fmla="*/ 723 h 1429"/>
                    <a:gd name="T76" fmla="*/ 785 w 1111"/>
                    <a:gd name="T77" fmla="*/ 786 h 1429"/>
                    <a:gd name="T78" fmla="*/ 821 w 1111"/>
                    <a:gd name="T79" fmla="*/ 829 h 1429"/>
                    <a:gd name="T80" fmla="*/ 846 w 1111"/>
                    <a:gd name="T81" fmla="*/ 906 h 1429"/>
                    <a:gd name="T82" fmla="*/ 867 w 1111"/>
                    <a:gd name="T83" fmla="*/ 902 h 1429"/>
                    <a:gd name="T84" fmla="*/ 881 w 1111"/>
                    <a:gd name="T85" fmla="*/ 890 h 1429"/>
                    <a:gd name="T86" fmla="*/ 894 w 1111"/>
                    <a:gd name="T87" fmla="*/ 917 h 1429"/>
                    <a:gd name="T88" fmla="*/ 918 w 1111"/>
                    <a:gd name="T89" fmla="*/ 911 h 1429"/>
                    <a:gd name="T90" fmla="*/ 933 w 1111"/>
                    <a:gd name="T91" fmla="*/ 932 h 1429"/>
                    <a:gd name="T92" fmla="*/ 947 w 1111"/>
                    <a:gd name="T93" fmla="*/ 1018 h 1429"/>
                    <a:gd name="T94" fmla="*/ 1006 w 1111"/>
                    <a:gd name="T95" fmla="*/ 1039 h 1429"/>
                    <a:gd name="T96" fmla="*/ 1027 w 1111"/>
                    <a:gd name="T97" fmla="*/ 1083 h 1429"/>
                    <a:gd name="T98" fmla="*/ 1058 w 1111"/>
                    <a:gd name="T99" fmla="*/ 1104 h 1429"/>
                    <a:gd name="T100" fmla="*/ 1080 w 1111"/>
                    <a:gd name="T101" fmla="*/ 1160 h 1429"/>
                    <a:gd name="T102" fmla="*/ 1095 w 1111"/>
                    <a:gd name="T103" fmla="*/ 1190 h 1429"/>
                    <a:gd name="T104" fmla="*/ 1095 w 1111"/>
                    <a:gd name="T105" fmla="*/ 1214 h 1429"/>
                    <a:gd name="T106" fmla="*/ 1096 w 1111"/>
                    <a:gd name="T107" fmla="*/ 1298 h 1429"/>
                    <a:gd name="T108" fmla="*/ 1048 w 1111"/>
                    <a:gd name="T109" fmla="*/ 1357 h 1429"/>
                    <a:gd name="T110" fmla="*/ 1020 w 1111"/>
                    <a:gd name="T111" fmla="*/ 1378 h 1429"/>
                    <a:gd name="T112" fmla="*/ 981 w 1111"/>
                    <a:gd name="T113" fmla="*/ 1400 h 1429"/>
                    <a:gd name="T114" fmla="*/ 949 w 1111"/>
                    <a:gd name="T115" fmla="*/ 1372 h 1429"/>
                    <a:gd name="T116" fmla="*/ 919 w 1111"/>
                    <a:gd name="T117" fmla="*/ 1357 h 1429"/>
                    <a:gd name="T118" fmla="*/ 875 w 1111"/>
                    <a:gd name="T119" fmla="*/ 1365 h 1429"/>
                    <a:gd name="T120" fmla="*/ 274 w 1111"/>
                    <a:gd name="T121" fmla="*/ 1222 h 1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11" h="1429">
                      <a:moveTo>
                        <a:pt x="0" y="504"/>
                      </a:moveTo>
                      <a:lnTo>
                        <a:pt x="12" y="508"/>
                      </a:lnTo>
                      <a:lnTo>
                        <a:pt x="15" y="507"/>
                      </a:lnTo>
                      <a:lnTo>
                        <a:pt x="23" y="506"/>
                      </a:lnTo>
                      <a:lnTo>
                        <a:pt x="31" y="507"/>
                      </a:lnTo>
                      <a:lnTo>
                        <a:pt x="40" y="510"/>
                      </a:lnTo>
                      <a:lnTo>
                        <a:pt x="48" y="519"/>
                      </a:lnTo>
                      <a:lnTo>
                        <a:pt x="54" y="527"/>
                      </a:lnTo>
                      <a:lnTo>
                        <a:pt x="58" y="533"/>
                      </a:lnTo>
                      <a:lnTo>
                        <a:pt x="61" y="537"/>
                      </a:lnTo>
                      <a:lnTo>
                        <a:pt x="81" y="552"/>
                      </a:lnTo>
                      <a:lnTo>
                        <a:pt x="84" y="551"/>
                      </a:lnTo>
                      <a:lnTo>
                        <a:pt x="88" y="551"/>
                      </a:lnTo>
                      <a:lnTo>
                        <a:pt x="95" y="552"/>
                      </a:lnTo>
                      <a:lnTo>
                        <a:pt x="102" y="556"/>
                      </a:lnTo>
                      <a:lnTo>
                        <a:pt x="109" y="563"/>
                      </a:lnTo>
                      <a:lnTo>
                        <a:pt x="118" y="570"/>
                      </a:lnTo>
                      <a:lnTo>
                        <a:pt x="126" y="574"/>
                      </a:lnTo>
                      <a:lnTo>
                        <a:pt x="133" y="573"/>
                      </a:lnTo>
                      <a:lnTo>
                        <a:pt x="142" y="568"/>
                      </a:lnTo>
                      <a:lnTo>
                        <a:pt x="153" y="563"/>
                      </a:lnTo>
                      <a:lnTo>
                        <a:pt x="162" y="560"/>
                      </a:lnTo>
                      <a:lnTo>
                        <a:pt x="166" y="559"/>
                      </a:lnTo>
                      <a:lnTo>
                        <a:pt x="190" y="542"/>
                      </a:lnTo>
                      <a:lnTo>
                        <a:pt x="190" y="536"/>
                      </a:lnTo>
                      <a:lnTo>
                        <a:pt x="190" y="522"/>
                      </a:lnTo>
                      <a:lnTo>
                        <a:pt x="192" y="506"/>
                      </a:lnTo>
                      <a:lnTo>
                        <a:pt x="197" y="495"/>
                      </a:lnTo>
                      <a:lnTo>
                        <a:pt x="204" y="489"/>
                      </a:lnTo>
                      <a:lnTo>
                        <a:pt x="210" y="479"/>
                      </a:lnTo>
                      <a:lnTo>
                        <a:pt x="215" y="472"/>
                      </a:lnTo>
                      <a:lnTo>
                        <a:pt x="217" y="470"/>
                      </a:lnTo>
                      <a:lnTo>
                        <a:pt x="216" y="470"/>
                      </a:lnTo>
                      <a:lnTo>
                        <a:pt x="215" y="466"/>
                      </a:lnTo>
                      <a:lnTo>
                        <a:pt x="216" y="455"/>
                      </a:lnTo>
                      <a:lnTo>
                        <a:pt x="223" y="436"/>
                      </a:lnTo>
                      <a:lnTo>
                        <a:pt x="229" y="415"/>
                      </a:lnTo>
                      <a:lnTo>
                        <a:pt x="227" y="403"/>
                      </a:lnTo>
                      <a:lnTo>
                        <a:pt x="224" y="394"/>
                      </a:lnTo>
                      <a:lnTo>
                        <a:pt x="225" y="382"/>
                      </a:lnTo>
                      <a:lnTo>
                        <a:pt x="230" y="369"/>
                      </a:lnTo>
                      <a:lnTo>
                        <a:pt x="233" y="360"/>
                      </a:lnTo>
                      <a:lnTo>
                        <a:pt x="236" y="352"/>
                      </a:lnTo>
                      <a:lnTo>
                        <a:pt x="236" y="341"/>
                      </a:lnTo>
                      <a:lnTo>
                        <a:pt x="233" y="327"/>
                      </a:lnTo>
                      <a:lnTo>
                        <a:pt x="230" y="311"/>
                      </a:lnTo>
                      <a:lnTo>
                        <a:pt x="225" y="296"/>
                      </a:lnTo>
                      <a:lnTo>
                        <a:pt x="223" y="285"/>
                      </a:lnTo>
                      <a:lnTo>
                        <a:pt x="222" y="272"/>
                      </a:lnTo>
                      <a:lnTo>
                        <a:pt x="221" y="256"/>
                      </a:lnTo>
                      <a:lnTo>
                        <a:pt x="219" y="243"/>
                      </a:lnTo>
                      <a:lnTo>
                        <a:pt x="217" y="238"/>
                      </a:lnTo>
                      <a:lnTo>
                        <a:pt x="219" y="235"/>
                      </a:lnTo>
                      <a:lnTo>
                        <a:pt x="223" y="230"/>
                      </a:lnTo>
                      <a:lnTo>
                        <a:pt x="227" y="221"/>
                      </a:lnTo>
                      <a:lnTo>
                        <a:pt x="230" y="216"/>
                      </a:lnTo>
                      <a:lnTo>
                        <a:pt x="230" y="210"/>
                      </a:lnTo>
                      <a:lnTo>
                        <a:pt x="229" y="203"/>
                      </a:lnTo>
                      <a:lnTo>
                        <a:pt x="227" y="196"/>
                      </a:lnTo>
                      <a:lnTo>
                        <a:pt x="225" y="194"/>
                      </a:lnTo>
                      <a:lnTo>
                        <a:pt x="228" y="193"/>
                      </a:lnTo>
                      <a:lnTo>
                        <a:pt x="232" y="188"/>
                      </a:lnTo>
                      <a:lnTo>
                        <a:pt x="236" y="182"/>
                      </a:lnTo>
                      <a:lnTo>
                        <a:pt x="238" y="177"/>
                      </a:lnTo>
                      <a:lnTo>
                        <a:pt x="238" y="171"/>
                      </a:lnTo>
                      <a:lnTo>
                        <a:pt x="238" y="164"/>
                      </a:lnTo>
                      <a:lnTo>
                        <a:pt x="238" y="160"/>
                      </a:lnTo>
                      <a:lnTo>
                        <a:pt x="238" y="158"/>
                      </a:lnTo>
                      <a:lnTo>
                        <a:pt x="228" y="158"/>
                      </a:lnTo>
                      <a:lnTo>
                        <a:pt x="220" y="160"/>
                      </a:lnTo>
                      <a:lnTo>
                        <a:pt x="219" y="160"/>
                      </a:lnTo>
                      <a:lnTo>
                        <a:pt x="219" y="158"/>
                      </a:lnTo>
                      <a:lnTo>
                        <a:pt x="219" y="154"/>
                      </a:lnTo>
                      <a:lnTo>
                        <a:pt x="221" y="146"/>
                      </a:lnTo>
                      <a:lnTo>
                        <a:pt x="225" y="135"/>
                      </a:lnTo>
                      <a:lnTo>
                        <a:pt x="228" y="122"/>
                      </a:lnTo>
                      <a:lnTo>
                        <a:pt x="230" y="113"/>
                      </a:lnTo>
                      <a:lnTo>
                        <a:pt x="230" y="110"/>
                      </a:lnTo>
                      <a:lnTo>
                        <a:pt x="231" y="109"/>
                      </a:lnTo>
                      <a:lnTo>
                        <a:pt x="235" y="105"/>
                      </a:lnTo>
                      <a:lnTo>
                        <a:pt x="240" y="102"/>
                      </a:lnTo>
                      <a:lnTo>
                        <a:pt x="246" y="99"/>
                      </a:lnTo>
                      <a:lnTo>
                        <a:pt x="251" y="99"/>
                      </a:lnTo>
                      <a:lnTo>
                        <a:pt x="253" y="101"/>
                      </a:lnTo>
                      <a:lnTo>
                        <a:pt x="254" y="103"/>
                      </a:lnTo>
                      <a:lnTo>
                        <a:pt x="254" y="104"/>
                      </a:lnTo>
                      <a:lnTo>
                        <a:pt x="259" y="94"/>
                      </a:lnTo>
                      <a:lnTo>
                        <a:pt x="251" y="89"/>
                      </a:lnTo>
                      <a:lnTo>
                        <a:pt x="254" y="68"/>
                      </a:lnTo>
                      <a:lnTo>
                        <a:pt x="255" y="61"/>
                      </a:lnTo>
                      <a:lnTo>
                        <a:pt x="259" y="47"/>
                      </a:lnTo>
                      <a:lnTo>
                        <a:pt x="260" y="29"/>
                      </a:lnTo>
                      <a:lnTo>
                        <a:pt x="259" y="17"/>
                      </a:lnTo>
                      <a:lnTo>
                        <a:pt x="258" y="12"/>
                      </a:lnTo>
                      <a:lnTo>
                        <a:pt x="261" y="14"/>
                      </a:lnTo>
                      <a:lnTo>
                        <a:pt x="267" y="18"/>
                      </a:lnTo>
                      <a:lnTo>
                        <a:pt x="272" y="17"/>
                      </a:lnTo>
                      <a:lnTo>
                        <a:pt x="275" y="12"/>
                      </a:lnTo>
                      <a:lnTo>
                        <a:pt x="278" y="7"/>
                      </a:lnTo>
                      <a:lnTo>
                        <a:pt x="283" y="4"/>
                      </a:lnTo>
                      <a:lnTo>
                        <a:pt x="288" y="2"/>
                      </a:lnTo>
                      <a:lnTo>
                        <a:pt x="291" y="0"/>
                      </a:lnTo>
                      <a:lnTo>
                        <a:pt x="291" y="3"/>
                      </a:lnTo>
                      <a:lnTo>
                        <a:pt x="290" y="6"/>
                      </a:lnTo>
                      <a:lnTo>
                        <a:pt x="290" y="12"/>
                      </a:lnTo>
                      <a:lnTo>
                        <a:pt x="292" y="15"/>
                      </a:lnTo>
                      <a:lnTo>
                        <a:pt x="295" y="17"/>
                      </a:lnTo>
                      <a:lnTo>
                        <a:pt x="297" y="18"/>
                      </a:lnTo>
                      <a:lnTo>
                        <a:pt x="298" y="18"/>
                      </a:lnTo>
                      <a:lnTo>
                        <a:pt x="310" y="27"/>
                      </a:lnTo>
                      <a:lnTo>
                        <a:pt x="311" y="36"/>
                      </a:lnTo>
                      <a:lnTo>
                        <a:pt x="313" y="57"/>
                      </a:lnTo>
                      <a:lnTo>
                        <a:pt x="315" y="79"/>
                      </a:lnTo>
                      <a:lnTo>
                        <a:pt x="315" y="91"/>
                      </a:lnTo>
                      <a:lnTo>
                        <a:pt x="315" y="96"/>
                      </a:lnTo>
                      <a:lnTo>
                        <a:pt x="319" y="98"/>
                      </a:lnTo>
                      <a:lnTo>
                        <a:pt x="322" y="101"/>
                      </a:lnTo>
                      <a:lnTo>
                        <a:pt x="323" y="102"/>
                      </a:lnTo>
                      <a:lnTo>
                        <a:pt x="338" y="99"/>
                      </a:lnTo>
                      <a:lnTo>
                        <a:pt x="337" y="103"/>
                      </a:lnTo>
                      <a:lnTo>
                        <a:pt x="336" y="111"/>
                      </a:lnTo>
                      <a:lnTo>
                        <a:pt x="335" y="122"/>
                      </a:lnTo>
                      <a:lnTo>
                        <a:pt x="338" y="135"/>
                      </a:lnTo>
                      <a:lnTo>
                        <a:pt x="343" y="144"/>
                      </a:lnTo>
                      <a:lnTo>
                        <a:pt x="346" y="148"/>
                      </a:lnTo>
                      <a:lnTo>
                        <a:pt x="350" y="148"/>
                      </a:lnTo>
                      <a:lnTo>
                        <a:pt x="351" y="148"/>
                      </a:lnTo>
                      <a:lnTo>
                        <a:pt x="351" y="150"/>
                      </a:lnTo>
                      <a:lnTo>
                        <a:pt x="352" y="154"/>
                      </a:lnTo>
                      <a:lnTo>
                        <a:pt x="353" y="160"/>
                      </a:lnTo>
                      <a:lnTo>
                        <a:pt x="357" y="166"/>
                      </a:lnTo>
                      <a:lnTo>
                        <a:pt x="363" y="171"/>
                      </a:lnTo>
                      <a:lnTo>
                        <a:pt x="367" y="172"/>
                      </a:lnTo>
                      <a:lnTo>
                        <a:pt x="371" y="172"/>
                      </a:lnTo>
                      <a:lnTo>
                        <a:pt x="372" y="172"/>
                      </a:lnTo>
                      <a:lnTo>
                        <a:pt x="371" y="174"/>
                      </a:lnTo>
                      <a:lnTo>
                        <a:pt x="369" y="181"/>
                      </a:lnTo>
                      <a:lnTo>
                        <a:pt x="368" y="192"/>
                      </a:lnTo>
                      <a:lnTo>
                        <a:pt x="369" y="204"/>
                      </a:lnTo>
                      <a:lnTo>
                        <a:pt x="372" y="215"/>
                      </a:lnTo>
                      <a:lnTo>
                        <a:pt x="374" y="224"/>
                      </a:lnTo>
                      <a:lnTo>
                        <a:pt x="374" y="232"/>
                      </a:lnTo>
                      <a:lnTo>
                        <a:pt x="374" y="243"/>
                      </a:lnTo>
                      <a:lnTo>
                        <a:pt x="375" y="251"/>
                      </a:lnTo>
                      <a:lnTo>
                        <a:pt x="380" y="254"/>
                      </a:lnTo>
                      <a:lnTo>
                        <a:pt x="383" y="255"/>
                      </a:lnTo>
                      <a:lnTo>
                        <a:pt x="384" y="258"/>
                      </a:lnTo>
                      <a:lnTo>
                        <a:pt x="384" y="266"/>
                      </a:lnTo>
                      <a:lnTo>
                        <a:pt x="386" y="278"/>
                      </a:lnTo>
                      <a:lnTo>
                        <a:pt x="388" y="288"/>
                      </a:lnTo>
                      <a:lnTo>
                        <a:pt x="392" y="293"/>
                      </a:lnTo>
                      <a:lnTo>
                        <a:pt x="398" y="294"/>
                      </a:lnTo>
                      <a:lnTo>
                        <a:pt x="405" y="293"/>
                      </a:lnTo>
                      <a:lnTo>
                        <a:pt x="412" y="291"/>
                      </a:lnTo>
                      <a:lnTo>
                        <a:pt x="418" y="287"/>
                      </a:lnTo>
                      <a:lnTo>
                        <a:pt x="424" y="283"/>
                      </a:lnTo>
                      <a:lnTo>
                        <a:pt x="427" y="280"/>
                      </a:lnTo>
                      <a:lnTo>
                        <a:pt x="432" y="278"/>
                      </a:lnTo>
                      <a:lnTo>
                        <a:pt x="439" y="277"/>
                      </a:lnTo>
                      <a:lnTo>
                        <a:pt x="445" y="276"/>
                      </a:lnTo>
                      <a:lnTo>
                        <a:pt x="450" y="271"/>
                      </a:lnTo>
                      <a:lnTo>
                        <a:pt x="452" y="268"/>
                      </a:lnTo>
                      <a:lnTo>
                        <a:pt x="454" y="266"/>
                      </a:lnTo>
                      <a:lnTo>
                        <a:pt x="462" y="274"/>
                      </a:lnTo>
                      <a:lnTo>
                        <a:pt x="457" y="287"/>
                      </a:lnTo>
                      <a:lnTo>
                        <a:pt x="470" y="292"/>
                      </a:lnTo>
                      <a:lnTo>
                        <a:pt x="472" y="302"/>
                      </a:lnTo>
                      <a:lnTo>
                        <a:pt x="482" y="300"/>
                      </a:lnTo>
                      <a:lnTo>
                        <a:pt x="481" y="301"/>
                      </a:lnTo>
                      <a:lnTo>
                        <a:pt x="480" y="306"/>
                      </a:lnTo>
                      <a:lnTo>
                        <a:pt x="482" y="311"/>
                      </a:lnTo>
                      <a:lnTo>
                        <a:pt x="490" y="316"/>
                      </a:lnTo>
                      <a:lnTo>
                        <a:pt x="501" y="319"/>
                      </a:lnTo>
                      <a:lnTo>
                        <a:pt x="506" y="319"/>
                      </a:lnTo>
                      <a:lnTo>
                        <a:pt x="509" y="319"/>
                      </a:lnTo>
                      <a:lnTo>
                        <a:pt x="509" y="318"/>
                      </a:lnTo>
                      <a:lnTo>
                        <a:pt x="509" y="320"/>
                      </a:lnTo>
                      <a:lnTo>
                        <a:pt x="510" y="326"/>
                      </a:lnTo>
                      <a:lnTo>
                        <a:pt x="512" y="332"/>
                      </a:lnTo>
                      <a:lnTo>
                        <a:pt x="518" y="335"/>
                      </a:lnTo>
                      <a:lnTo>
                        <a:pt x="521" y="339"/>
                      </a:lnTo>
                      <a:lnTo>
                        <a:pt x="517" y="342"/>
                      </a:lnTo>
                      <a:lnTo>
                        <a:pt x="512" y="347"/>
                      </a:lnTo>
                      <a:lnTo>
                        <a:pt x="509" y="348"/>
                      </a:lnTo>
                      <a:lnTo>
                        <a:pt x="516" y="358"/>
                      </a:lnTo>
                      <a:lnTo>
                        <a:pt x="515" y="361"/>
                      </a:lnTo>
                      <a:lnTo>
                        <a:pt x="515" y="367"/>
                      </a:lnTo>
                      <a:lnTo>
                        <a:pt x="513" y="373"/>
                      </a:lnTo>
                      <a:lnTo>
                        <a:pt x="516" y="379"/>
                      </a:lnTo>
                      <a:lnTo>
                        <a:pt x="518" y="382"/>
                      </a:lnTo>
                      <a:lnTo>
                        <a:pt x="520" y="380"/>
                      </a:lnTo>
                      <a:lnTo>
                        <a:pt x="521" y="378"/>
                      </a:lnTo>
                      <a:lnTo>
                        <a:pt x="521" y="377"/>
                      </a:lnTo>
                      <a:lnTo>
                        <a:pt x="521" y="382"/>
                      </a:lnTo>
                      <a:lnTo>
                        <a:pt x="521" y="391"/>
                      </a:lnTo>
                      <a:lnTo>
                        <a:pt x="521" y="401"/>
                      </a:lnTo>
                      <a:lnTo>
                        <a:pt x="521" y="408"/>
                      </a:lnTo>
                      <a:lnTo>
                        <a:pt x="523" y="413"/>
                      </a:lnTo>
                      <a:lnTo>
                        <a:pt x="526" y="415"/>
                      </a:lnTo>
                      <a:lnTo>
                        <a:pt x="530" y="416"/>
                      </a:lnTo>
                      <a:lnTo>
                        <a:pt x="531" y="416"/>
                      </a:lnTo>
                      <a:lnTo>
                        <a:pt x="528" y="431"/>
                      </a:lnTo>
                      <a:lnTo>
                        <a:pt x="534" y="437"/>
                      </a:lnTo>
                      <a:lnTo>
                        <a:pt x="534" y="441"/>
                      </a:lnTo>
                      <a:lnTo>
                        <a:pt x="534" y="451"/>
                      </a:lnTo>
                      <a:lnTo>
                        <a:pt x="536" y="462"/>
                      </a:lnTo>
                      <a:lnTo>
                        <a:pt x="542" y="470"/>
                      </a:lnTo>
                      <a:lnTo>
                        <a:pt x="549" y="476"/>
                      </a:lnTo>
                      <a:lnTo>
                        <a:pt x="556" y="478"/>
                      </a:lnTo>
                      <a:lnTo>
                        <a:pt x="562" y="478"/>
                      </a:lnTo>
                      <a:lnTo>
                        <a:pt x="566" y="477"/>
                      </a:lnTo>
                      <a:lnTo>
                        <a:pt x="571" y="477"/>
                      </a:lnTo>
                      <a:lnTo>
                        <a:pt x="573" y="478"/>
                      </a:lnTo>
                      <a:lnTo>
                        <a:pt x="573" y="482"/>
                      </a:lnTo>
                      <a:lnTo>
                        <a:pt x="573" y="485"/>
                      </a:lnTo>
                      <a:lnTo>
                        <a:pt x="572" y="491"/>
                      </a:lnTo>
                      <a:lnTo>
                        <a:pt x="571" y="498"/>
                      </a:lnTo>
                      <a:lnTo>
                        <a:pt x="571" y="504"/>
                      </a:lnTo>
                      <a:lnTo>
                        <a:pt x="571" y="506"/>
                      </a:lnTo>
                      <a:lnTo>
                        <a:pt x="577" y="515"/>
                      </a:lnTo>
                      <a:lnTo>
                        <a:pt x="574" y="531"/>
                      </a:lnTo>
                      <a:lnTo>
                        <a:pt x="576" y="531"/>
                      </a:lnTo>
                      <a:lnTo>
                        <a:pt x="579" y="531"/>
                      </a:lnTo>
                      <a:lnTo>
                        <a:pt x="583" y="533"/>
                      </a:lnTo>
                      <a:lnTo>
                        <a:pt x="584" y="539"/>
                      </a:lnTo>
                      <a:lnTo>
                        <a:pt x="581" y="552"/>
                      </a:lnTo>
                      <a:lnTo>
                        <a:pt x="579" y="571"/>
                      </a:lnTo>
                      <a:lnTo>
                        <a:pt x="578" y="590"/>
                      </a:lnTo>
                      <a:lnTo>
                        <a:pt x="579" y="603"/>
                      </a:lnTo>
                      <a:lnTo>
                        <a:pt x="583" y="607"/>
                      </a:lnTo>
                      <a:lnTo>
                        <a:pt x="587" y="609"/>
                      </a:lnTo>
                      <a:lnTo>
                        <a:pt x="592" y="612"/>
                      </a:lnTo>
                      <a:lnTo>
                        <a:pt x="596" y="614"/>
                      </a:lnTo>
                      <a:lnTo>
                        <a:pt x="599" y="618"/>
                      </a:lnTo>
                      <a:lnTo>
                        <a:pt x="598" y="622"/>
                      </a:lnTo>
                      <a:lnTo>
                        <a:pt x="596" y="628"/>
                      </a:lnTo>
                      <a:lnTo>
                        <a:pt x="598" y="636"/>
                      </a:lnTo>
                      <a:lnTo>
                        <a:pt x="600" y="641"/>
                      </a:lnTo>
                      <a:lnTo>
                        <a:pt x="604" y="645"/>
                      </a:lnTo>
                      <a:lnTo>
                        <a:pt x="609" y="650"/>
                      </a:lnTo>
                      <a:lnTo>
                        <a:pt x="615" y="654"/>
                      </a:lnTo>
                      <a:lnTo>
                        <a:pt x="621" y="659"/>
                      </a:lnTo>
                      <a:lnTo>
                        <a:pt x="626" y="661"/>
                      </a:lnTo>
                      <a:lnTo>
                        <a:pt x="633" y="664"/>
                      </a:lnTo>
                      <a:lnTo>
                        <a:pt x="638" y="665"/>
                      </a:lnTo>
                      <a:lnTo>
                        <a:pt x="647" y="665"/>
                      </a:lnTo>
                      <a:lnTo>
                        <a:pt x="655" y="665"/>
                      </a:lnTo>
                      <a:lnTo>
                        <a:pt x="661" y="665"/>
                      </a:lnTo>
                      <a:lnTo>
                        <a:pt x="663" y="665"/>
                      </a:lnTo>
                      <a:lnTo>
                        <a:pt x="661" y="677"/>
                      </a:lnTo>
                      <a:lnTo>
                        <a:pt x="687" y="677"/>
                      </a:lnTo>
                      <a:lnTo>
                        <a:pt x="697" y="703"/>
                      </a:lnTo>
                      <a:lnTo>
                        <a:pt x="715" y="704"/>
                      </a:lnTo>
                      <a:lnTo>
                        <a:pt x="715" y="706"/>
                      </a:lnTo>
                      <a:lnTo>
                        <a:pt x="716" y="711"/>
                      </a:lnTo>
                      <a:lnTo>
                        <a:pt x="720" y="715"/>
                      </a:lnTo>
                      <a:lnTo>
                        <a:pt x="725" y="719"/>
                      </a:lnTo>
                      <a:lnTo>
                        <a:pt x="732" y="720"/>
                      </a:lnTo>
                      <a:lnTo>
                        <a:pt x="737" y="720"/>
                      </a:lnTo>
                      <a:lnTo>
                        <a:pt x="740" y="719"/>
                      </a:lnTo>
                      <a:lnTo>
                        <a:pt x="741" y="719"/>
                      </a:lnTo>
                      <a:lnTo>
                        <a:pt x="744" y="721"/>
                      </a:lnTo>
                      <a:lnTo>
                        <a:pt x="748" y="725"/>
                      </a:lnTo>
                      <a:lnTo>
                        <a:pt x="755" y="727"/>
                      </a:lnTo>
                      <a:lnTo>
                        <a:pt x="761" y="725"/>
                      </a:lnTo>
                      <a:lnTo>
                        <a:pt x="766" y="723"/>
                      </a:lnTo>
                      <a:lnTo>
                        <a:pt x="770" y="728"/>
                      </a:lnTo>
                      <a:lnTo>
                        <a:pt x="774" y="734"/>
                      </a:lnTo>
                      <a:lnTo>
                        <a:pt x="775" y="736"/>
                      </a:lnTo>
                      <a:lnTo>
                        <a:pt x="788" y="748"/>
                      </a:lnTo>
                      <a:lnTo>
                        <a:pt x="794" y="758"/>
                      </a:lnTo>
                      <a:lnTo>
                        <a:pt x="782" y="767"/>
                      </a:lnTo>
                      <a:lnTo>
                        <a:pt x="785" y="786"/>
                      </a:lnTo>
                      <a:lnTo>
                        <a:pt x="798" y="786"/>
                      </a:lnTo>
                      <a:lnTo>
                        <a:pt x="805" y="798"/>
                      </a:lnTo>
                      <a:lnTo>
                        <a:pt x="818" y="803"/>
                      </a:lnTo>
                      <a:lnTo>
                        <a:pt x="816" y="805"/>
                      </a:lnTo>
                      <a:lnTo>
                        <a:pt x="815" y="812"/>
                      </a:lnTo>
                      <a:lnTo>
                        <a:pt x="816" y="821"/>
                      </a:lnTo>
                      <a:lnTo>
                        <a:pt x="821" y="829"/>
                      </a:lnTo>
                      <a:lnTo>
                        <a:pt x="828" y="835"/>
                      </a:lnTo>
                      <a:lnTo>
                        <a:pt x="831" y="837"/>
                      </a:lnTo>
                      <a:lnTo>
                        <a:pt x="834" y="837"/>
                      </a:lnTo>
                      <a:lnTo>
                        <a:pt x="834" y="837"/>
                      </a:lnTo>
                      <a:lnTo>
                        <a:pt x="836" y="858"/>
                      </a:lnTo>
                      <a:lnTo>
                        <a:pt x="841" y="881"/>
                      </a:lnTo>
                      <a:lnTo>
                        <a:pt x="846" y="906"/>
                      </a:lnTo>
                      <a:lnTo>
                        <a:pt x="850" y="909"/>
                      </a:lnTo>
                      <a:lnTo>
                        <a:pt x="856" y="913"/>
                      </a:lnTo>
                      <a:lnTo>
                        <a:pt x="862" y="917"/>
                      </a:lnTo>
                      <a:lnTo>
                        <a:pt x="867" y="913"/>
                      </a:lnTo>
                      <a:lnTo>
                        <a:pt x="868" y="906"/>
                      </a:lnTo>
                      <a:lnTo>
                        <a:pt x="868" y="903"/>
                      </a:lnTo>
                      <a:lnTo>
                        <a:pt x="867" y="902"/>
                      </a:lnTo>
                      <a:lnTo>
                        <a:pt x="867" y="902"/>
                      </a:lnTo>
                      <a:lnTo>
                        <a:pt x="868" y="901"/>
                      </a:lnTo>
                      <a:lnTo>
                        <a:pt x="873" y="898"/>
                      </a:lnTo>
                      <a:lnTo>
                        <a:pt x="876" y="895"/>
                      </a:lnTo>
                      <a:lnTo>
                        <a:pt x="877" y="892"/>
                      </a:lnTo>
                      <a:lnTo>
                        <a:pt x="879" y="890"/>
                      </a:lnTo>
                      <a:lnTo>
                        <a:pt x="881" y="890"/>
                      </a:lnTo>
                      <a:lnTo>
                        <a:pt x="883" y="893"/>
                      </a:lnTo>
                      <a:lnTo>
                        <a:pt x="885" y="896"/>
                      </a:lnTo>
                      <a:lnTo>
                        <a:pt x="887" y="901"/>
                      </a:lnTo>
                      <a:lnTo>
                        <a:pt x="888" y="906"/>
                      </a:lnTo>
                      <a:lnTo>
                        <a:pt x="889" y="911"/>
                      </a:lnTo>
                      <a:lnTo>
                        <a:pt x="890" y="915"/>
                      </a:lnTo>
                      <a:lnTo>
                        <a:pt x="894" y="917"/>
                      </a:lnTo>
                      <a:lnTo>
                        <a:pt x="899" y="918"/>
                      </a:lnTo>
                      <a:lnTo>
                        <a:pt x="904" y="919"/>
                      </a:lnTo>
                      <a:lnTo>
                        <a:pt x="906" y="919"/>
                      </a:lnTo>
                      <a:lnTo>
                        <a:pt x="907" y="918"/>
                      </a:lnTo>
                      <a:lnTo>
                        <a:pt x="910" y="915"/>
                      </a:lnTo>
                      <a:lnTo>
                        <a:pt x="913" y="911"/>
                      </a:lnTo>
                      <a:lnTo>
                        <a:pt x="918" y="911"/>
                      </a:lnTo>
                      <a:lnTo>
                        <a:pt x="922" y="913"/>
                      </a:lnTo>
                      <a:lnTo>
                        <a:pt x="926" y="916"/>
                      </a:lnTo>
                      <a:lnTo>
                        <a:pt x="928" y="918"/>
                      </a:lnTo>
                      <a:lnTo>
                        <a:pt x="929" y="919"/>
                      </a:lnTo>
                      <a:lnTo>
                        <a:pt x="926" y="932"/>
                      </a:lnTo>
                      <a:lnTo>
                        <a:pt x="928" y="932"/>
                      </a:lnTo>
                      <a:lnTo>
                        <a:pt x="933" y="932"/>
                      </a:lnTo>
                      <a:lnTo>
                        <a:pt x="936" y="932"/>
                      </a:lnTo>
                      <a:lnTo>
                        <a:pt x="938" y="935"/>
                      </a:lnTo>
                      <a:lnTo>
                        <a:pt x="937" y="947"/>
                      </a:lnTo>
                      <a:lnTo>
                        <a:pt x="935" y="966"/>
                      </a:lnTo>
                      <a:lnTo>
                        <a:pt x="935" y="988"/>
                      </a:lnTo>
                      <a:lnTo>
                        <a:pt x="940" y="1008"/>
                      </a:lnTo>
                      <a:lnTo>
                        <a:pt x="947" y="1018"/>
                      </a:lnTo>
                      <a:lnTo>
                        <a:pt x="951" y="1019"/>
                      </a:lnTo>
                      <a:lnTo>
                        <a:pt x="952" y="1017"/>
                      </a:lnTo>
                      <a:lnTo>
                        <a:pt x="952" y="1016"/>
                      </a:lnTo>
                      <a:lnTo>
                        <a:pt x="959" y="1024"/>
                      </a:lnTo>
                      <a:lnTo>
                        <a:pt x="970" y="1026"/>
                      </a:lnTo>
                      <a:lnTo>
                        <a:pt x="986" y="1043"/>
                      </a:lnTo>
                      <a:lnTo>
                        <a:pt x="1006" y="1039"/>
                      </a:lnTo>
                      <a:lnTo>
                        <a:pt x="1008" y="1040"/>
                      </a:lnTo>
                      <a:lnTo>
                        <a:pt x="1010" y="1045"/>
                      </a:lnTo>
                      <a:lnTo>
                        <a:pt x="1012" y="1052"/>
                      </a:lnTo>
                      <a:lnTo>
                        <a:pt x="1016" y="1060"/>
                      </a:lnTo>
                      <a:lnTo>
                        <a:pt x="1019" y="1069"/>
                      </a:lnTo>
                      <a:lnTo>
                        <a:pt x="1024" y="1077"/>
                      </a:lnTo>
                      <a:lnTo>
                        <a:pt x="1027" y="1083"/>
                      </a:lnTo>
                      <a:lnTo>
                        <a:pt x="1028" y="1085"/>
                      </a:lnTo>
                      <a:lnTo>
                        <a:pt x="1040" y="1098"/>
                      </a:lnTo>
                      <a:lnTo>
                        <a:pt x="1042" y="1096"/>
                      </a:lnTo>
                      <a:lnTo>
                        <a:pt x="1048" y="1094"/>
                      </a:lnTo>
                      <a:lnTo>
                        <a:pt x="1054" y="1094"/>
                      </a:lnTo>
                      <a:lnTo>
                        <a:pt x="1057" y="1098"/>
                      </a:lnTo>
                      <a:lnTo>
                        <a:pt x="1058" y="1104"/>
                      </a:lnTo>
                      <a:lnTo>
                        <a:pt x="1058" y="1111"/>
                      </a:lnTo>
                      <a:lnTo>
                        <a:pt x="1057" y="1116"/>
                      </a:lnTo>
                      <a:lnTo>
                        <a:pt x="1057" y="1118"/>
                      </a:lnTo>
                      <a:lnTo>
                        <a:pt x="1065" y="1118"/>
                      </a:lnTo>
                      <a:lnTo>
                        <a:pt x="1070" y="1134"/>
                      </a:lnTo>
                      <a:lnTo>
                        <a:pt x="1082" y="1144"/>
                      </a:lnTo>
                      <a:lnTo>
                        <a:pt x="1080" y="1160"/>
                      </a:lnTo>
                      <a:lnTo>
                        <a:pt x="1084" y="1183"/>
                      </a:lnTo>
                      <a:lnTo>
                        <a:pt x="1088" y="1200"/>
                      </a:lnTo>
                      <a:lnTo>
                        <a:pt x="1088" y="1199"/>
                      </a:lnTo>
                      <a:lnTo>
                        <a:pt x="1089" y="1197"/>
                      </a:lnTo>
                      <a:lnTo>
                        <a:pt x="1092" y="1194"/>
                      </a:lnTo>
                      <a:lnTo>
                        <a:pt x="1093" y="1191"/>
                      </a:lnTo>
                      <a:lnTo>
                        <a:pt x="1095" y="1190"/>
                      </a:lnTo>
                      <a:lnTo>
                        <a:pt x="1099" y="1190"/>
                      </a:lnTo>
                      <a:lnTo>
                        <a:pt x="1102" y="1191"/>
                      </a:lnTo>
                      <a:lnTo>
                        <a:pt x="1103" y="1191"/>
                      </a:lnTo>
                      <a:lnTo>
                        <a:pt x="1102" y="1193"/>
                      </a:lnTo>
                      <a:lnTo>
                        <a:pt x="1100" y="1199"/>
                      </a:lnTo>
                      <a:lnTo>
                        <a:pt x="1097" y="1206"/>
                      </a:lnTo>
                      <a:lnTo>
                        <a:pt x="1095" y="1214"/>
                      </a:lnTo>
                      <a:lnTo>
                        <a:pt x="1095" y="1223"/>
                      </a:lnTo>
                      <a:lnTo>
                        <a:pt x="1097" y="1233"/>
                      </a:lnTo>
                      <a:lnTo>
                        <a:pt x="1100" y="1241"/>
                      </a:lnTo>
                      <a:lnTo>
                        <a:pt x="1101" y="1245"/>
                      </a:lnTo>
                      <a:lnTo>
                        <a:pt x="1106" y="1262"/>
                      </a:lnTo>
                      <a:lnTo>
                        <a:pt x="1099" y="1273"/>
                      </a:lnTo>
                      <a:lnTo>
                        <a:pt x="1096" y="1298"/>
                      </a:lnTo>
                      <a:lnTo>
                        <a:pt x="1106" y="1319"/>
                      </a:lnTo>
                      <a:lnTo>
                        <a:pt x="1111" y="1327"/>
                      </a:lnTo>
                      <a:lnTo>
                        <a:pt x="1111" y="1344"/>
                      </a:lnTo>
                      <a:lnTo>
                        <a:pt x="1101" y="1355"/>
                      </a:lnTo>
                      <a:lnTo>
                        <a:pt x="1072" y="1339"/>
                      </a:lnTo>
                      <a:lnTo>
                        <a:pt x="1047" y="1354"/>
                      </a:lnTo>
                      <a:lnTo>
                        <a:pt x="1048" y="1357"/>
                      </a:lnTo>
                      <a:lnTo>
                        <a:pt x="1049" y="1360"/>
                      </a:lnTo>
                      <a:lnTo>
                        <a:pt x="1050" y="1367"/>
                      </a:lnTo>
                      <a:lnTo>
                        <a:pt x="1049" y="1373"/>
                      </a:lnTo>
                      <a:lnTo>
                        <a:pt x="1046" y="1375"/>
                      </a:lnTo>
                      <a:lnTo>
                        <a:pt x="1039" y="1377"/>
                      </a:lnTo>
                      <a:lnTo>
                        <a:pt x="1029" y="1377"/>
                      </a:lnTo>
                      <a:lnTo>
                        <a:pt x="1020" y="1378"/>
                      </a:lnTo>
                      <a:lnTo>
                        <a:pt x="1010" y="1378"/>
                      </a:lnTo>
                      <a:lnTo>
                        <a:pt x="1001" y="1377"/>
                      </a:lnTo>
                      <a:lnTo>
                        <a:pt x="993" y="1377"/>
                      </a:lnTo>
                      <a:lnTo>
                        <a:pt x="988" y="1377"/>
                      </a:lnTo>
                      <a:lnTo>
                        <a:pt x="985" y="1382"/>
                      </a:lnTo>
                      <a:lnTo>
                        <a:pt x="982" y="1391"/>
                      </a:lnTo>
                      <a:lnTo>
                        <a:pt x="981" y="1400"/>
                      </a:lnTo>
                      <a:lnTo>
                        <a:pt x="975" y="1406"/>
                      </a:lnTo>
                      <a:lnTo>
                        <a:pt x="971" y="1404"/>
                      </a:lnTo>
                      <a:lnTo>
                        <a:pt x="968" y="1397"/>
                      </a:lnTo>
                      <a:lnTo>
                        <a:pt x="966" y="1388"/>
                      </a:lnTo>
                      <a:lnTo>
                        <a:pt x="959" y="1378"/>
                      </a:lnTo>
                      <a:lnTo>
                        <a:pt x="951" y="1374"/>
                      </a:lnTo>
                      <a:lnTo>
                        <a:pt x="949" y="1372"/>
                      </a:lnTo>
                      <a:lnTo>
                        <a:pt x="949" y="1372"/>
                      </a:lnTo>
                      <a:lnTo>
                        <a:pt x="947" y="1368"/>
                      </a:lnTo>
                      <a:lnTo>
                        <a:pt x="943" y="1364"/>
                      </a:lnTo>
                      <a:lnTo>
                        <a:pt x="938" y="1359"/>
                      </a:lnTo>
                      <a:lnTo>
                        <a:pt x="932" y="1357"/>
                      </a:lnTo>
                      <a:lnTo>
                        <a:pt x="923" y="1355"/>
                      </a:lnTo>
                      <a:lnTo>
                        <a:pt x="919" y="1357"/>
                      </a:lnTo>
                      <a:lnTo>
                        <a:pt x="913" y="1359"/>
                      </a:lnTo>
                      <a:lnTo>
                        <a:pt x="906" y="1360"/>
                      </a:lnTo>
                      <a:lnTo>
                        <a:pt x="900" y="1362"/>
                      </a:lnTo>
                      <a:lnTo>
                        <a:pt x="894" y="1364"/>
                      </a:lnTo>
                      <a:lnTo>
                        <a:pt x="888" y="1365"/>
                      </a:lnTo>
                      <a:lnTo>
                        <a:pt x="881" y="1366"/>
                      </a:lnTo>
                      <a:lnTo>
                        <a:pt x="875" y="1365"/>
                      </a:lnTo>
                      <a:lnTo>
                        <a:pt x="865" y="1365"/>
                      </a:lnTo>
                      <a:lnTo>
                        <a:pt x="854" y="1369"/>
                      </a:lnTo>
                      <a:lnTo>
                        <a:pt x="847" y="1376"/>
                      </a:lnTo>
                      <a:lnTo>
                        <a:pt x="844" y="1378"/>
                      </a:lnTo>
                      <a:lnTo>
                        <a:pt x="838" y="1398"/>
                      </a:lnTo>
                      <a:lnTo>
                        <a:pt x="292" y="1429"/>
                      </a:lnTo>
                      <a:lnTo>
                        <a:pt x="274" y="1222"/>
                      </a:lnTo>
                      <a:lnTo>
                        <a:pt x="50" y="1239"/>
                      </a:lnTo>
                      <a:lnTo>
                        <a:pt x="0" y="504"/>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44" name="Freeform 82">
                  <a:extLst>
                    <a:ext uri="{FF2B5EF4-FFF2-40B4-BE49-F238E27FC236}">
                      <a16:creationId xmlns:a16="http://schemas.microsoft.com/office/drawing/2014/main" id="{14620BDF-B5FF-4EB2-AE48-75C9BCBFD870}"/>
                    </a:ext>
                  </a:extLst>
                </p:cNvPr>
                <p:cNvSpPr>
                  <a:spLocks/>
                </p:cNvSpPr>
                <p:nvPr/>
              </p:nvSpPr>
              <p:spPr bwMode="auto">
                <a:xfrm rot="254384">
                  <a:off x="5246179" y="3639630"/>
                  <a:ext cx="779211" cy="576126"/>
                </a:xfrm>
                <a:custGeom>
                  <a:avLst/>
                  <a:gdLst>
                    <a:gd name="T0" fmla="*/ 155 w 1081"/>
                    <a:gd name="T1" fmla="*/ 734 h 801"/>
                    <a:gd name="T2" fmla="*/ 159 w 1081"/>
                    <a:gd name="T3" fmla="*/ 715 h 801"/>
                    <a:gd name="T4" fmla="*/ 222 w 1081"/>
                    <a:gd name="T5" fmla="*/ 734 h 801"/>
                    <a:gd name="T6" fmla="*/ 278 w 1081"/>
                    <a:gd name="T7" fmla="*/ 756 h 801"/>
                    <a:gd name="T8" fmla="*/ 315 w 1081"/>
                    <a:gd name="T9" fmla="*/ 780 h 801"/>
                    <a:gd name="T10" fmla="*/ 344 w 1081"/>
                    <a:gd name="T11" fmla="*/ 767 h 801"/>
                    <a:gd name="T12" fmla="*/ 377 w 1081"/>
                    <a:gd name="T13" fmla="*/ 725 h 801"/>
                    <a:gd name="T14" fmla="*/ 411 w 1081"/>
                    <a:gd name="T15" fmla="*/ 702 h 801"/>
                    <a:gd name="T16" fmla="*/ 438 w 1081"/>
                    <a:gd name="T17" fmla="*/ 681 h 801"/>
                    <a:gd name="T18" fmla="*/ 436 w 1081"/>
                    <a:gd name="T19" fmla="*/ 660 h 801"/>
                    <a:gd name="T20" fmla="*/ 421 w 1081"/>
                    <a:gd name="T21" fmla="*/ 644 h 801"/>
                    <a:gd name="T22" fmla="*/ 457 w 1081"/>
                    <a:gd name="T23" fmla="*/ 628 h 801"/>
                    <a:gd name="T24" fmla="*/ 498 w 1081"/>
                    <a:gd name="T25" fmla="*/ 665 h 801"/>
                    <a:gd name="T26" fmla="*/ 468 w 1081"/>
                    <a:gd name="T27" fmla="*/ 687 h 801"/>
                    <a:gd name="T28" fmla="*/ 469 w 1081"/>
                    <a:gd name="T29" fmla="*/ 702 h 801"/>
                    <a:gd name="T30" fmla="*/ 518 w 1081"/>
                    <a:gd name="T31" fmla="*/ 681 h 801"/>
                    <a:gd name="T32" fmla="*/ 542 w 1081"/>
                    <a:gd name="T33" fmla="*/ 702 h 801"/>
                    <a:gd name="T34" fmla="*/ 550 w 1081"/>
                    <a:gd name="T35" fmla="*/ 720 h 801"/>
                    <a:gd name="T36" fmla="*/ 585 w 1081"/>
                    <a:gd name="T37" fmla="*/ 740 h 801"/>
                    <a:gd name="T38" fmla="*/ 631 w 1081"/>
                    <a:gd name="T39" fmla="*/ 775 h 801"/>
                    <a:gd name="T40" fmla="*/ 646 w 1081"/>
                    <a:gd name="T41" fmla="*/ 763 h 801"/>
                    <a:gd name="T42" fmla="*/ 683 w 1081"/>
                    <a:gd name="T43" fmla="*/ 801 h 801"/>
                    <a:gd name="T44" fmla="*/ 680 w 1081"/>
                    <a:gd name="T45" fmla="*/ 768 h 801"/>
                    <a:gd name="T46" fmla="*/ 677 w 1081"/>
                    <a:gd name="T47" fmla="*/ 740 h 801"/>
                    <a:gd name="T48" fmla="*/ 649 w 1081"/>
                    <a:gd name="T49" fmla="*/ 734 h 801"/>
                    <a:gd name="T50" fmla="*/ 677 w 1081"/>
                    <a:gd name="T51" fmla="*/ 724 h 801"/>
                    <a:gd name="T52" fmla="*/ 738 w 1081"/>
                    <a:gd name="T53" fmla="*/ 713 h 801"/>
                    <a:gd name="T54" fmla="*/ 785 w 1081"/>
                    <a:gd name="T55" fmla="*/ 666 h 801"/>
                    <a:gd name="T56" fmla="*/ 859 w 1081"/>
                    <a:gd name="T57" fmla="*/ 611 h 801"/>
                    <a:gd name="T58" fmla="*/ 930 w 1081"/>
                    <a:gd name="T59" fmla="*/ 593 h 801"/>
                    <a:gd name="T60" fmla="*/ 1019 w 1081"/>
                    <a:gd name="T61" fmla="*/ 586 h 801"/>
                    <a:gd name="T62" fmla="*/ 1060 w 1081"/>
                    <a:gd name="T63" fmla="*/ 563 h 801"/>
                    <a:gd name="T64" fmla="*/ 1057 w 1081"/>
                    <a:gd name="T65" fmla="*/ 530 h 801"/>
                    <a:gd name="T66" fmla="*/ 1031 w 1081"/>
                    <a:gd name="T67" fmla="*/ 488 h 801"/>
                    <a:gd name="T68" fmla="*/ 913 w 1081"/>
                    <a:gd name="T69" fmla="*/ 402 h 801"/>
                    <a:gd name="T70" fmla="*/ 889 w 1081"/>
                    <a:gd name="T71" fmla="*/ 370 h 801"/>
                    <a:gd name="T72" fmla="*/ 837 w 1081"/>
                    <a:gd name="T73" fmla="*/ 340 h 801"/>
                    <a:gd name="T74" fmla="*/ 795 w 1081"/>
                    <a:gd name="T75" fmla="*/ 289 h 801"/>
                    <a:gd name="T76" fmla="*/ 750 w 1081"/>
                    <a:gd name="T77" fmla="*/ 291 h 801"/>
                    <a:gd name="T78" fmla="*/ 719 w 1081"/>
                    <a:gd name="T79" fmla="*/ 289 h 801"/>
                    <a:gd name="T80" fmla="*/ 688 w 1081"/>
                    <a:gd name="T81" fmla="*/ 294 h 801"/>
                    <a:gd name="T82" fmla="*/ 645 w 1081"/>
                    <a:gd name="T83" fmla="*/ 293 h 801"/>
                    <a:gd name="T84" fmla="*/ 615 w 1081"/>
                    <a:gd name="T85" fmla="*/ 271 h 801"/>
                    <a:gd name="T86" fmla="*/ 587 w 1081"/>
                    <a:gd name="T87" fmla="*/ 273 h 801"/>
                    <a:gd name="T88" fmla="*/ 552 w 1081"/>
                    <a:gd name="T89" fmla="*/ 256 h 801"/>
                    <a:gd name="T90" fmla="*/ 503 w 1081"/>
                    <a:gd name="T91" fmla="*/ 264 h 801"/>
                    <a:gd name="T92" fmla="*/ 509 w 1081"/>
                    <a:gd name="T93" fmla="*/ 288 h 801"/>
                    <a:gd name="T94" fmla="*/ 467 w 1081"/>
                    <a:gd name="T95" fmla="*/ 278 h 801"/>
                    <a:gd name="T96" fmla="*/ 418 w 1081"/>
                    <a:gd name="T97" fmla="*/ 255 h 801"/>
                    <a:gd name="T98" fmla="*/ 393 w 1081"/>
                    <a:gd name="T99" fmla="*/ 204 h 801"/>
                    <a:gd name="T100" fmla="*/ 353 w 1081"/>
                    <a:gd name="T101" fmla="*/ 171 h 801"/>
                    <a:gd name="T102" fmla="*/ 316 w 1081"/>
                    <a:gd name="T103" fmla="*/ 126 h 801"/>
                    <a:gd name="T104" fmla="*/ 282 w 1081"/>
                    <a:gd name="T105" fmla="*/ 149 h 801"/>
                    <a:gd name="T106" fmla="*/ 251 w 1081"/>
                    <a:gd name="T107" fmla="*/ 134 h 801"/>
                    <a:gd name="T108" fmla="*/ 225 w 1081"/>
                    <a:gd name="T109" fmla="*/ 86 h 801"/>
                    <a:gd name="T110" fmla="*/ 175 w 1081"/>
                    <a:gd name="T111" fmla="*/ 52 h 801"/>
                    <a:gd name="T112" fmla="*/ 111 w 1081"/>
                    <a:gd name="T113" fmla="*/ 56 h 801"/>
                    <a:gd name="T114" fmla="*/ 68 w 1081"/>
                    <a:gd name="T115" fmla="*/ 28 h 801"/>
                    <a:gd name="T116" fmla="*/ 0 w 1081"/>
                    <a:gd name="T117" fmla="*/ 0 h 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1" h="801">
                      <a:moveTo>
                        <a:pt x="122" y="704"/>
                      </a:moveTo>
                      <a:lnTo>
                        <a:pt x="131" y="709"/>
                      </a:lnTo>
                      <a:lnTo>
                        <a:pt x="139" y="715"/>
                      </a:lnTo>
                      <a:lnTo>
                        <a:pt x="145" y="724"/>
                      </a:lnTo>
                      <a:lnTo>
                        <a:pt x="149" y="730"/>
                      </a:lnTo>
                      <a:lnTo>
                        <a:pt x="155" y="734"/>
                      </a:lnTo>
                      <a:lnTo>
                        <a:pt x="160" y="733"/>
                      </a:lnTo>
                      <a:lnTo>
                        <a:pt x="163" y="729"/>
                      </a:lnTo>
                      <a:lnTo>
                        <a:pt x="164" y="728"/>
                      </a:lnTo>
                      <a:lnTo>
                        <a:pt x="163" y="726"/>
                      </a:lnTo>
                      <a:lnTo>
                        <a:pt x="161" y="722"/>
                      </a:lnTo>
                      <a:lnTo>
                        <a:pt x="159" y="715"/>
                      </a:lnTo>
                      <a:lnTo>
                        <a:pt x="157" y="710"/>
                      </a:lnTo>
                      <a:lnTo>
                        <a:pt x="161" y="707"/>
                      </a:lnTo>
                      <a:lnTo>
                        <a:pt x="167" y="710"/>
                      </a:lnTo>
                      <a:lnTo>
                        <a:pt x="171" y="714"/>
                      </a:lnTo>
                      <a:lnTo>
                        <a:pt x="174" y="717"/>
                      </a:lnTo>
                      <a:lnTo>
                        <a:pt x="222" y="734"/>
                      </a:lnTo>
                      <a:lnTo>
                        <a:pt x="241" y="738"/>
                      </a:lnTo>
                      <a:lnTo>
                        <a:pt x="255" y="752"/>
                      </a:lnTo>
                      <a:lnTo>
                        <a:pt x="258" y="752"/>
                      </a:lnTo>
                      <a:lnTo>
                        <a:pt x="264" y="753"/>
                      </a:lnTo>
                      <a:lnTo>
                        <a:pt x="271" y="756"/>
                      </a:lnTo>
                      <a:lnTo>
                        <a:pt x="278" y="756"/>
                      </a:lnTo>
                      <a:lnTo>
                        <a:pt x="284" y="757"/>
                      </a:lnTo>
                      <a:lnTo>
                        <a:pt x="291" y="760"/>
                      </a:lnTo>
                      <a:lnTo>
                        <a:pt x="297" y="765"/>
                      </a:lnTo>
                      <a:lnTo>
                        <a:pt x="301" y="773"/>
                      </a:lnTo>
                      <a:lnTo>
                        <a:pt x="307" y="779"/>
                      </a:lnTo>
                      <a:lnTo>
                        <a:pt x="315" y="780"/>
                      </a:lnTo>
                      <a:lnTo>
                        <a:pt x="321" y="780"/>
                      </a:lnTo>
                      <a:lnTo>
                        <a:pt x="324" y="779"/>
                      </a:lnTo>
                      <a:lnTo>
                        <a:pt x="327" y="778"/>
                      </a:lnTo>
                      <a:lnTo>
                        <a:pt x="332" y="775"/>
                      </a:lnTo>
                      <a:lnTo>
                        <a:pt x="339" y="772"/>
                      </a:lnTo>
                      <a:lnTo>
                        <a:pt x="344" y="767"/>
                      </a:lnTo>
                      <a:lnTo>
                        <a:pt x="349" y="763"/>
                      </a:lnTo>
                      <a:lnTo>
                        <a:pt x="355" y="758"/>
                      </a:lnTo>
                      <a:lnTo>
                        <a:pt x="364" y="752"/>
                      </a:lnTo>
                      <a:lnTo>
                        <a:pt x="372" y="747"/>
                      </a:lnTo>
                      <a:lnTo>
                        <a:pt x="376" y="736"/>
                      </a:lnTo>
                      <a:lnTo>
                        <a:pt x="377" y="725"/>
                      </a:lnTo>
                      <a:lnTo>
                        <a:pt x="379" y="715"/>
                      </a:lnTo>
                      <a:lnTo>
                        <a:pt x="382" y="710"/>
                      </a:lnTo>
                      <a:lnTo>
                        <a:pt x="389" y="709"/>
                      </a:lnTo>
                      <a:lnTo>
                        <a:pt x="397" y="709"/>
                      </a:lnTo>
                      <a:lnTo>
                        <a:pt x="405" y="706"/>
                      </a:lnTo>
                      <a:lnTo>
                        <a:pt x="411" y="702"/>
                      </a:lnTo>
                      <a:lnTo>
                        <a:pt x="413" y="699"/>
                      </a:lnTo>
                      <a:lnTo>
                        <a:pt x="417" y="696"/>
                      </a:lnTo>
                      <a:lnTo>
                        <a:pt x="421" y="692"/>
                      </a:lnTo>
                      <a:lnTo>
                        <a:pt x="427" y="688"/>
                      </a:lnTo>
                      <a:lnTo>
                        <a:pt x="433" y="684"/>
                      </a:lnTo>
                      <a:lnTo>
                        <a:pt x="438" y="681"/>
                      </a:lnTo>
                      <a:lnTo>
                        <a:pt x="443" y="677"/>
                      </a:lnTo>
                      <a:lnTo>
                        <a:pt x="446" y="674"/>
                      </a:lnTo>
                      <a:lnTo>
                        <a:pt x="450" y="668"/>
                      </a:lnTo>
                      <a:lnTo>
                        <a:pt x="448" y="662"/>
                      </a:lnTo>
                      <a:lnTo>
                        <a:pt x="442" y="660"/>
                      </a:lnTo>
                      <a:lnTo>
                        <a:pt x="436" y="660"/>
                      </a:lnTo>
                      <a:lnTo>
                        <a:pt x="430" y="661"/>
                      </a:lnTo>
                      <a:lnTo>
                        <a:pt x="423" y="659"/>
                      </a:lnTo>
                      <a:lnTo>
                        <a:pt x="419" y="656"/>
                      </a:lnTo>
                      <a:lnTo>
                        <a:pt x="417" y="650"/>
                      </a:lnTo>
                      <a:lnTo>
                        <a:pt x="418" y="646"/>
                      </a:lnTo>
                      <a:lnTo>
                        <a:pt x="421" y="644"/>
                      </a:lnTo>
                      <a:lnTo>
                        <a:pt x="426" y="641"/>
                      </a:lnTo>
                      <a:lnTo>
                        <a:pt x="431" y="638"/>
                      </a:lnTo>
                      <a:lnTo>
                        <a:pt x="438" y="635"/>
                      </a:lnTo>
                      <a:lnTo>
                        <a:pt x="444" y="632"/>
                      </a:lnTo>
                      <a:lnTo>
                        <a:pt x="451" y="630"/>
                      </a:lnTo>
                      <a:lnTo>
                        <a:pt x="457" y="628"/>
                      </a:lnTo>
                      <a:lnTo>
                        <a:pt x="465" y="626"/>
                      </a:lnTo>
                      <a:lnTo>
                        <a:pt x="472" y="629"/>
                      </a:lnTo>
                      <a:lnTo>
                        <a:pt x="479" y="636"/>
                      </a:lnTo>
                      <a:lnTo>
                        <a:pt x="489" y="646"/>
                      </a:lnTo>
                      <a:lnTo>
                        <a:pt x="497" y="657"/>
                      </a:lnTo>
                      <a:lnTo>
                        <a:pt x="498" y="665"/>
                      </a:lnTo>
                      <a:lnTo>
                        <a:pt x="496" y="671"/>
                      </a:lnTo>
                      <a:lnTo>
                        <a:pt x="495" y="672"/>
                      </a:lnTo>
                      <a:lnTo>
                        <a:pt x="493" y="674"/>
                      </a:lnTo>
                      <a:lnTo>
                        <a:pt x="487" y="680"/>
                      </a:lnTo>
                      <a:lnTo>
                        <a:pt x="479" y="685"/>
                      </a:lnTo>
                      <a:lnTo>
                        <a:pt x="468" y="687"/>
                      </a:lnTo>
                      <a:lnTo>
                        <a:pt x="458" y="685"/>
                      </a:lnTo>
                      <a:lnTo>
                        <a:pt x="453" y="687"/>
                      </a:lnTo>
                      <a:lnTo>
                        <a:pt x="453" y="689"/>
                      </a:lnTo>
                      <a:lnTo>
                        <a:pt x="458" y="694"/>
                      </a:lnTo>
                      <a:lnTo>
                        <a:pt x="464" y="698"/>
                      </a:lnTo>
                      <a:lnTo>
                        <a:pt x="469" y="702"/>
                      </a:lnTo>
                      <a:lnTo>
                        <a:pt x="474" y="705"/>
                      </a:lnTo>
                      <a:lnTo>
                        <a:pt x="476" y="706"/>
                      </a:lnTo>
                      <a:lnTo>
                        <a:pt x="503" y="700"/>
                      </a:lnTo>
                      <a:lnTo>
                        <a:pt x="511" y="688"/>
                      </a:lnTo>
                      <a:lnTo>
                        <a:pt x="513" y="685"/>
                      </a:lnTo>
                      <a:lnTo>
                        <a:pt x="518" y="681"/>
                      </a:lnTo>
                      <a:lnTo>
                        <a:pt x="525" y="676"/>
                      </a:lnTo>
                      <a:lnTo>
                        <a:pt x="533" y="674"/>
                      </a:lnTo>
                      <a:lnTo>
                        <a:pt x="548" y="679"/>
                      </a:lnTo>
                      <a:lnTo>
                        <a:pt x="551" y="688"/>
                      </a:lnTo>
                      <a:lnTo>
                        <a:pt x="549" y="698"/>
                      </a:lnTo>
                      <a:lnTo>
                        <a:pt x="542" y="702"/>
                      </a:lnTo>
                      <a:lnTo>
                        <a:pt x="529" y="704"/>
                      </a:lnTo>
                      <a:lnTo>
                        <a:pt x="525" y="709"/>
                      </a:lnTo>
                      <a:lnTo>
                        <a:pt x="525" y="714"/>
                      </a:lnTo>
                      <a:lnTo>
                        <a:pt x="525" y="717"/>
                      </a:lnTo>
                      <a:lnTo>
                        <a:pt x="549" y="718"/>
                      </a:lnTo>
                      <a:lnTo>
                        <a:pt x="550" y="720"/>
                      </a:lnTo>
                      <a:lnTo>
                        <a:pt x="554" y="725"/>
                      </a:lnTo>
                      <a:lnTo>
                        <a:pt x="558" y="732"/>
                      </a:lnTo>
                      <a:lnTo>
                        <a:pt x="563" y="738"/>
                      </a:lnTo>
                      <a:lnTo>
                        <a:pt x="570" y="742"/>
                      </a:lnTo>
                      <a:lnTo>
                        <a:pt x="578" y="742"/>
                      </a:lnTo>
                      <a:lnTo>
                        <a:pt x="585" y="740"/>
                      </a:lnTo>
                      <a:lnTo>
                        <a:pt x="588" y="738"/>
                      </a:lnTo>
                      <a:lnTo>
                        <a:pt x="607" y="765"/>
                      </a:lnTo>
                      <a:lnTo>
                        <a:pt x="610" y="766"/>
                      </a:lnTo>
                      <a:lnTo>
                        <a:pt x="617" y="770"/>
                      </a:lnTo>
                      <a:lnTo>
                        <a:pt x="625" y="774"/>
                      </a:lnTo>
                      <a:lnTo>
                        <a:pt x="631" y="775"/>
                      </a:lnTo>
                      <a:lnTo>
                        <a:pt x="633" y="773"/>
                      </a:lnTo>
                      <a:lnTo>
                        <a:pt x="632" y="767"/>
                      </a:lnTo>
                      <a:lnTo>
                        <a:pt x="632" y="760"/>
                      </a:lnTo>
                      <a:lnTo>
                        <a:pt x="636" y="757"/>
                      </a:lnTo>
                      <a:lnTo>
                        <a:pt x="641" y="758"/>
                      </a:lnTo>
                      <a:lnTo>
                        <a:pt x="646" y="763"/>
                      </a:lnTo>
                      <a:lnTo>
                        <a:pt x="650" y="768"/>
                      </a:lnTo>
                      <a:lnTo>
                        <a:pt x="656" y="777"/>
                      </a:lnTo>
                      <a:lnTo>
                        <a:pt x="663" y="785"/>
                      </a:lnTo>
                      <a:lnTo>
                        <a:pt x="669" y="791"/>
                      </a:lnTo>
                      <a:lnTo>
                        <a:pt x="676" y="797"/>
                      </a:lnTo>
                      <a:lnTo>
                        <a:pt x="683" y="801"/>
                      </a:lnTo>
                      <a:lnTo>
                        <a:pt x="692" y="801"/>
                      </a:lnTo>
                      <a:lnTo>
                        <a:pt x="694" y="794"/>
                      </a:lnTo>
                      <a:lnTo>
                        <a:pt x="692" y="786"/>
                      </a:lnTo>
                      <a:lnTo>
                        <a:pt x="686" y="779"/>
                      </a:lnTo>
                      <a:lnTo>
                        <a:pt x="683" y="774"/>
                      </a:lnTo>
                      <a:lnTo>
                        <a:pt x="680" y="768"/>
                      </a:lnTo>
                      <a:lnTo>
                        <a:pt x="679" y="763"/>
                      </a:lnTo>
                      <a:lnTo>
                        <a:pt x="679" y="757"/>
                      </a:lnTo>
                      <a:lnTo>
                        <a:pt x="679" y="751"/>
                      </a:lnTo>
                      <a:lnTo>
                        <a:pt x="680" y="745"/>
                      </a:lnTo>
                      <a:lnTo>
                        <a:pt x="679" y="741"/>
                      </a:lnTo>
                      <a:lnTo>
                        <a:pt x="677" y="740"/>
                      </a:lnTo>
                      <a:lnTo>
                        <a:pt x="672" y="741"/>
                      </a:lnTo>
                      <a:lnTo>
                        <a:pt x="668" y="743"/>
                      </a:lnTo>
                      <a:lnTo>
                        <a:pt x="662" y="744"/>
                      </a:lnTo>
                      <a:lnTo>
                        <a:pt x="656" y="744"/>
                      </a:lnTo>
                      <a:lnTo>
                        <a:pt x="651" y="741"/>
                      </a:lnTo>
                      <a:lnTo>
                        <a:pt x="649" y="734"/>
                      </a:lnTo>
                      <a:lnTo>
                        <a:pt x="647" y="728"/>
                      </a:lnTo>
                      <a:lnTo>
                        <a:pt x="647" y="725"/>
                      </a:lnTo>
                      <a:lnTo>
                        <a:pt x="649" y="724"/>
                      </a:lnTo>
                      <a:lnTo>
                        <a:pt x="656" y="724"/>
                      </a:lnTo>
                      <a:lnTo>
                        <a:pt x="665" y="724"/>
                      </a:lnTo>
                      <a:lnTo>
                        <a:pt x="677" y="724"/>
                      </a:lnTo>
                      <a:lnTo>
                        <a:pt x="688" y="722"/>
                      </a:lnTo>
                      <a:lnTo>
                        <a:pt x="701" y="722"/>
                      </a:lnTo>
                      <a:lnTo>
                        <a:pt x="711" y="721"/>
                      </a:lnTo>
                      <a:lnTo>
                        <a:pt x="721" y="720"/>
                      </a:lnTo>
                      <a:lnTo>
                        <a:pt x="729" y="718"/>
                      </a:lnTo>
                      <a:lnTo>
                        <a:pt x="738" y="713"/>
                      </a:lnTo>
                      <a:lnTo>
                        <a:pt x="747" y="707"/>
                      </a:lnTo>
                      <a:lnTo>
                        <a:pt x="756" y="699"/>
                      </a:lnTo>
                      <a:lnTo>
                        <a:pt x="765" y="691"/>
                      </a:lnTo>
                      <a:lnTo>
                        <a:pt x="774" y="683"/>
                      </a:lnTo>
                      <a:lnTo>
                        <a:pt x="780" y="674"/>
                      </a:lnTo>
                      <a:lnTo>
                        <a:pt x="785" y="666"/>
                      </a:lnTo>
                      <a:lnTo>
                        <a:pt x="791" y="658"/>
                      </a:lnTo>
                      <a:lnTo>
                        <a:pt x="801" y="649"/>
                      </a:lnTo>
                      <a:lnTo>
                        <a:pt x="815" y="638"/>
                      </a:lnTo>
                      <a:lnTo>
                        <a:pt x="830" y="628"/>
                      </a:lnTo>
                      <a:lnTo>
                        <a:pt x="845" y="619"/>
                      </a:lnTo>
                      <a:lnTo>
                        <a:pt x="859" y="611"/>
                      </a:lnTo>
                      <a:lnTo>
                        <a:pt x="869" y="604"/>
                      </a:lnTo>
                      <a:lnTo>
                        <a:pt x="876" y="600"/>
                      </a:lnTo>
                      <a:lnTo>
                        <a:pt x="884" y="598"/>
                      </a:lnTo>
                      <a:lnTo>
                        <a:pt x="897" y="596"/>
                      </a:lnTo>
                      <a:lnTo>
                        <a:pt x="913" y="594"/>
                      </a:lnTo>
                      <a:lnTo>
                        <a:pt x="930" y="593"/>
                      </a:lnTo>
                      <a:lnTo>
                        <a:pt x="946" y="592"/>
                      </a:lnTo>
                      <a:lnTo>
                        <a:pt x="960" y="591"/>
                      </a:lnTo>
                      <a:lnTo>
                        <a:pt x="970" y="590"/>
                      </a:lnTo>
                      <a:lnTo>
                        <a:pt x="974" y="590"/>
                      </a:lnTo>
                      <a:lnTo>
                        <a:pt x="1017" y="589"/>
                      </a:lnTo>
                      <a:lnTo>
                        <a:pt x="1019" y="586"/>
                      </a:lnTo>
                      <a:lnTo>
                        <a:pt x="1026" y="582"/>
                      </a:lnTo>
                      <a:lnTo>
                        <a:pt x="1034" y="578"/>
                      </a:lnTo>
                      <a:lnTo>
                        <a:pt x="1044" y="576"/>
                      </a:lnTo>
                      <a:lnTo>
                        <a:pt x="1052" y="574"/>
                      </a:lnTo>
                      <a:lnTo>
                        <a:pt x="1057" y="569"/>
                      </a:lnTo>
                      <a:lnTo>
                        <a:pt x="1060" y="563"/>
                      </a:lnTo>
                      <a:lnTo>
                        <a:pt x="1065" y="558"/>
                      </a:lnTo>
                      <a:lnTo>
                        <a:pt x="1066" y="553"/>
                      </a:lnTo>
                      <a:lnTo>
                        <a:pt x="1064" y="547"/>
                      </a:lnTo>
                      <a:lnTo>
                        <a:pt x="1058" y="541"/>
                      </a:lnTo>
                      <a:lnTo>
                        <a:pt x="1055" y="536"/>
                      </a:lnTo>
                      <a:lnTo>
                        <a:pt x="1057" y="530"/>
                      </a:lnTo>
                      <a:lnTo>
                        <a:pt x="1066" y="527"/>
                      </a:lnTo>
                      <a:lnTo>
                        <a:pt x="1076" y="525"/>
                      </a:lnTo>
                      <a:lnTo>
                        <a:pt x="1081" y="524"/>
                      </a:lnTo>
                      <a:lnTo>
                        <a:pt x="1074" y="520"/>
                      </a:lnTo>
                      <a:lnTo>
                        <a:pt x="1057" y="507"/>
                      </a:lnTo>
                      <a:lnTo>
                        <a:pt x="1031" y="488"/>
                      </a:lnTo>
                      <a:lnTo>
                        <a:pt x="1002" y="468"/>
                      </a:lnTo>
                      <a:lnTo>
                        <a:pt x="972" y="447"/>
                      </a:lnTo>
                      <a:lnTo>
                        <a:pt x="945" y="429"/>
                      </a:lnTo>
                      <a:lnTo>
                        <a:pt x="926" y="415"/>
                      </a:lnTo>
                      <a:lnTo>
                        <a:pt x="916" y="408"/>
                      </a:lnTo>
                      <a:lnTo>
                        <a:pt x="913" y="402"/>
                      </a:lnTo>
                      <a:lnTo>
                        <a:pt x="913" y="393"/>
                      </a:lnTo>
                      <a:lnTo>
                        <a:pt x="912" y="384"/>
                      </a:lnTo>
                      <a:lnTo>
                        <a:pt x="908" y="378"/>
                      </a:lnTo>
                      <a:lnTo>
                        <a:pt x="904" y="376"/>
                      </a:lnTo>
                      <a:lnTo>
                        <a:pt x="897" y="373"/>
                      </a:lnTo>
                      <a:lnTo>
                        <a:pt x="889" y="370"/>
                      </a:lnTo>
                      <a:lnTo>
                        <a:pt x="879" y="368"/>
                      </a:lnTo>
                      <a:lnTo>
                        <a:pt x="870" y="364"/>
                      </a:lnTo>
                      <a:lnTo>
                        <a:pt x="861" y="361"/>
                      </a:lnTo>
                      <a:lnTo>
                        <a:pt x="853" y="357"/>
                      </a:lnTo>
                      <a:lnTo>
                        <a:pt x="846" y="353"/>
                      </a:lnTo>
                      <a:lnTo>
                        <a:pt x="837" y="340"/>
                      </a:lnTo>
                      <a:lnTo>
                        <a:pt x="831" y="323"/>
                      </a:lnTo>
                      <a:lnTo>
                        <a:pt x="824" y="306"/>
                      </a:lnTo>
                      <a:lnTo>
                        <a:pt x="816" y="296"/>
                      </a:lnTo>
                      <a:lnTo>
                        <a:pt x="810" y="294"/>
                      </a:lnTo>
                      <a:lnTo>
                        <a:pt x="803" y="291"/>
                      </a:lnTo>
                      <a:lnTo>
                        <a:pt x="795" y="289"/>
                      </a:lnTo>
                      <a:lnTo>
                        <a:pt x="787" y="288"/>
                      </a:lnTo>
                      <a:lnTo>
                        <a:pt x="778" y="288"/>
                      </a:lnTo>
                      <a:lnTo>
                        <a:pt x="770" y="288"/>
                      </a:lnTo>
                      <a:lnTo>
                        <a:pt x="762" y="289"/>
                      </a:lnTo>
                      <a:lnTo>
                        <a:pt x="756" y="290"/>
                      </a:lnTo>
                      <a:lnTo>
                        <a:pt x="750" y="291"/>
                      </a:lnTo>
                      <a:lnTo>
                        <a:pt x="745" y="291"/>
                      </a:lnTo>
                      <a:lnTo>
                        <a:pt x="739" y="291"/>
                      </a:lnTo>
                      <a:lnTo>
                        <a:pt x="733" y="291"/>
                      </a:lnTo>
                      <a:lnTo>
                        <a:pt x="729" y="290"/>
                      </a:lnTo>
                      <a:lnTo>
                        <a:pt x="724" y="290"/>
                      </a:lnTo>
                      <a:lnTo>
                        <a:pt x="719" y="289"/>
                      </a:lnTo>
                      <a:lnTo>
                        <a:pt x="717" y="288"/>
                      </a:lnTo>
                      <a:lnTo>
                        <a:pt x="714" y="288"/>
                      </a:lnTo>
                      <a:lnTo>
                        <a:pt x="709" y="288"/>
                      </a:lnTo>
                      <a:lnTo>
                        <a:pt x="703" y="289"/>
                      </a:lnTo>
                      <a:lnTo>
                        <a:pt x="696" y="291"/>
                      </a:lnTo>
                      <a:lnTo>
                        <a:pt x="688" y="294"/>
                      </a:lnTo>
                      <a:lnTo>
                        <a:pt x="681" y="295"/>
                      </a:lnTo>
                      <a:lnTo>
                        <a:pt x="673" y="297"/>
                      </a:lnTo>
                      <a:lnTo>
                        <a:pt x="666" y="298"/>
                      </a:lnTo>
                      <a:lnTo>
                        <a:pt x="660" y="298"/>
                      </a:lnTo>
                      <a:lnTo>
                        <a:pt x="653" y="296"/>
                      </a:lnTo>
                      <a:lnTo>
                        <a:pt x="645" y="293"/>
                      </a:lnTo>
                      <a:lnTo>
                        <a:pt x="638" y="288"/>
                      </a:lnTo>
                      <a:lnTo>
                        <a:pt x="631" y="283"/>
                      </a:lnTo>
                      <a:lnTo>
                        <a:pt x="625" y="279"/>
                      </a:lnTo>
                      <a:lnTo>
                        <a:pt x="620" y="275"/>
                      </a:lnTo>
                      <a:lnTo>
                        <a:pt x="617" y="272"/>
                      </a:lnTo>
                      <a:lnTo>
                        <a:pt x="615" y="271"/>
                      </a:lnTo>
                      <a:lnTo>
                        <a:pt x="611" y="270"/>
                      </a:lnTo>
                      <a:lnTo>
                        <a:pt x="607" y="271"/>
                      </a:lnTo>
                      <a:lnTo>
                        <a:pt x="602" y="272"/>
                      </a:lnTo>
                      <a:lnTo>
                        <a:pt x="597" y="272"/>
                      </a:lnTo>
                      <a:lnTo>
                        <a:pt x="593" y="273"/>
                      </a:lnTo>
                      <a:lnTo>
                        <a:pt x="587" y="273"/>
                      </a:lnTo>
                      <a:lnTo>
                        <a:pt x="582" y="272"/>
                      </a:lnTo>
                      <a:lnTo>
                        <a:pt x="573" y="267"/>
                      </a:lnTo>
                      <a:lnTo>
                        <a:pt x="564" y="262"/>
                      </a:lnTo>
                      <a:lnTo>
                        <a:pt x="557" y="257"/>
                      </a:lnTo>
                      <a:lnTo>
                        <a:pt x="555" y="255"/>
                      </a:lnTo>
                      <a:lnTo>
                        <a:pt x="552" y="256"/>
                      </a:lnTo>
                      <a:lnTo>
                        <a:pt x="548" y="257"/>
                      </a:lnTo>
                      <a:lnTo>
                        <a:pt x="540" y="258"/>
                      </a:lnTo>
                      <a:lnTo>
                        <a:pt x="528" y="256"/>
                      </a:lnTo>
                      <a:lnTo>
                        <a:pt x="517" y="256"/>
                      </a:lnTo>
                      <a:lnTo>
                        <a:pt x="509" y="259"/>
                      </a:lnTo>
                      <a:lnTo>
                        <a:pt x="503" y="264"/>
                      </a:lnTo>
                      <a:lnTo>
                        <a:pt x="501" y="266"/>
                      </a:lnTo>
                      <a:lnTo>
                        <a:pt x="503" y="268"/>
                      </a:lnTo>
                      <a:lnTo>
                        <a:pt x="509" y="273"/>
                      </a:lnTo>
                      <a:lnTo>
                        <a:pt x="512" y="279"/>
                      </a:lnTo>
                      <a:lnTo>
                        <a:pt x="512" y="286"/>
                      </a:lnTo>
                      <a:lnTo>
                        <a:pt x="509" y="288"/>
                      </a:lnTo>
                      <a:lnTo>
                        <a:pt x="503" y="287"/>
                      </a:lnTo>
                      <a:lnTo>
                        <a:pt x="496" y="282"/>
                      </a:lnTo>
                      <a:lnTo>
                        <a:pt x="489" y="278"/>
                      </a:lnTo>
                      <a:lnTo>
                        <a:pt x="482" y="277"/>
                      </a:lnTo>
                      <a:lnTo>
                        <a:pt x="475" y="277"/>
                      </a:lnTo>
                      <a:lnTo>
                        <a:pt x="467" y="278"/>
                      </a:lnTo>
                      <a:lnTo>
                        <a:pt x="457" y="277"/>
                      </a:lnTo>
                      <a:lnTo>
                        <a:pt x="450" y="274"/>
                      </a:lnTo>
                      <a:lnTo>
                        <a:pt x="441" y="270"/>
                      </a:lnTo>
                      <a:lnTo>
                        <a:pt x="433" y="265"/>
                      </a:lnTo>
                      <a:lnTo>
                        <a:pt x="425" y="259"/>
                      </a:lnTo>
                      <a:lnTo>
                        <a:pt x="418" y="255"/>
                      </a:lnTo>
                      <a:lnTo>
                        <a:pt x="412" y="250"/>
                      </a:lnTo>
                      <a:lnTo>
                        <a:pt x="407" y="248"/>
                      </a:lnTo>
                      <a:lnTo>
                        <a:pt x="406" y="247"/>
                      </a:lnTo>
                      <a:lnTo>
                        <a:pt x="403" y="222"/>
                      </a:lnTo>
                      <a:lnTo>
                        <a:pt x="400" y="217"/>
                      </a:lnTo>
                      <a:lnTo>
                        <a:pt x="393" y="204"/>
                      </a:lnTo>
                      <a:lnTo>
                        <a:pt x="387" y="192"/>
                      </a:lnTo>
                      <a:lnTo>
                        <a:pt x="380" y="187"/>
                      </a:lnTo>
                      <a:lnTo>
                        <a:pt x="375" y="185"/>
                      </a:lnTo>
                      <a:lnTo>
                        <a:pt x="369" y="182"/>
                      </a:lnTo>
                      <a:lnTo>
                        <a:pt x="361" y="176"/>
                      </a:lnTo>
                      <a:lnTo>
                        <a:pt x="353" y="171"/>
                      </a:lnTo>
                      <a:lnTo>
                        <a:pt x="345" y="164"/>
                      </a:lnTo>
                      <a:lnTo>
                        <a:pt x="337" y="156"/>
                      </a:lnTo>
                      <a:lnTo>
                        <a:pt x="331" y="150"/>
                      </a:lnTo>
                      <a:lnTo>
                        <a:pt x="328" y="144"/>
                      </a:lnTo>
                      <a:lnTo>
                        <a:pt x="322" y="135"/>
                      </a:lnTo>
                      <a:lnTo>
                        <a:pt x="316" y="126"/>
                      </a:lnTo>
                      <a:lnTo>
                        <a:pt x="309" y="124"/>
                      </a:lnTo>
                      <a:lnTo>
                        <a:pt x="304" y="136"/>
                      </a:lnTo>
                      <a:lnTo>
                        <a:pt x="298" y="149"/>
                      </a:lnTo>
                      <a:lnTo>
                        <a:pt x="291" y="152"/>
                      </a:lnTo>
                      <a:lnTo>
                        <a:pt x="284" y="151"/>
                      </a:lnTo>
                      <a:lnTo>
                        <a:pt x="282" y="149"/>
                      </a:lnTo>
                      <a:lnTo>
                        <a:pt x="281" y="149"/>
                      </a:lnTo>
                      <a:lnTo>
                        <a:pt x="276" y="146"/>
                      </a:lnTo>
                      <a:lnTo>
                        <a:pt x="271" y="145"/>
                      </a:lnTo>
                      <a:lnTo>
                        <a:pt x="264" y="142"/>
                      </a:lnTo>
                      <a:lnTo>
                        <a:pt x="258" y="138"/>
                      </a:lnTo>
                      <a:lnTo>
                        <a:pt x="251" y="134"/>
                      </a:lnTo>
                      <a:lnTo>
                        <a:pt x="245" y="129"/>
                      </a:lnTo>
                      <a:lnTo>
                        <a:pt x="241" y="124"/>
                      </a:lnTo>
                      <a:lnTo>
                        <a:pt x="238" y="114"/>
                      </a:lnTo>
                      <a:lnTo>
                        <a:pt x="236" y="105"/>
                      </a:lnTo>
                      <a:lnTo>
                        <a:pt x="231" y="97"/>
                      </a:lnTo>
                      <a:lnTo>
                        <a:pt x="225" y="86"/>
                      </a:lnTo>
                      <a:lnTo>
                        <a:pt x="221" y="81"/>
                      </a:lnTo>
                      <a:lnTo>
                        <a:pt x="214" y="74"/>
                      </a:lnTo>
                      <a:lnTo>
                        <a:pt x="206" y="68"/>
                      </a:lnTo>
                      <a:lnTo>
                        <a:pt x="197" y="61"/>
                      </a:lnTo>
                      <a:lnTo>
                        <a:pt x="186" y="55"/>
                      </a:lnTo>
                      <a:lnTo>
                        <a:pt x="175" y="52"/>
                      </a:lnTo>
                      <a:lnTo>
                        <a:pt x="164" y="48"/>
                      </a:lnTo>
                      <a:lnTo>
                        <a:pt x="154" y="48"/>
                      </a:lnTo>
                      <a:lnTo>
                        <a:pt x="139" y="51"/>
                      </a:lnTo>
                      <a:lnTo>
                        <a:pt x="127" y="53"/>
                      </a:lnTo>
                      <a:lnTo>
                        <a:pt x="119" y="55"/>
                      </a:lnTo>
                      <a:lnTo>
                        <a:pt x="111" y="56"/>
                      </a:lnTo>
                      <a:lnTo>
                        <a:pt x="106" y="56"/>
                      </a:lnTo>
                      <a:lnTo>
                        <a:pt x="100" y="54"/>
                      </a:lnTo>
                      <a:lnTo>
                        <a:pt x="93" y="50"/>
                      </a:lnTo>
                      <a:lnTo>
                        <a:pt x="86" y="40"/>
                      </a:lnTo>
                      <a:lnTo>
                        <a:pt x="79" y="33"/>
                      </a:lnTo>
                      <a:lnTo>
                        <a:pt x="68" y="28"/>
                      </a:lnTo>
                      <a:lnTo>
                        <a:pt x="54" y="21"/>
                      </a:lnTo>
                      <a:lnTo>
                        <a:pt x="39" y="14"/>
                      </a:lnTo>
                      <a:lnTo>
                        <a:pt x="24" y="8"/>
                      </a:lnTo>
                      <a:lnTo>
                        <a:pt x="11" y="3"/>
                      </a:lnTo>
                      <a:lnTo>
                        <a:pt x="3" y="1"/>
                      </a:lnTo>
                      <a:lnTo>
                        <a:pt x="0" y="0"/>
                      </a:lnTo>
                      <a:lnTo>
                        <a:pt x="58" y="698"/>
                      </a:lnTo>
                      <a:lnTo>
                        <a:pt x="122" y="704"/>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45" name="Freeform 99">
                  <a:extLst>
                    <a:ext uri="{FF2B5EF4-FFF2-40B4-BE49-F238E27FC236}">
                      <a16:creationId xmlns:a16="http://schemas.microsoft.com/office/drawing/2014/main" id="{E9A35698-B582-4BFE-98C6-B0E2E9959F4E}"/>
                    </a:ext>
                  </a:extLst>
                </p:cNvPr>
                <p:cNvSpPr>
                  <a:spLocks/>
                </p:cNvSpPr>
                <p:nvPr/>
              </p:nvSpPr>
              <p:spPr bwMode="auto">
                <a:xfrm rot="320263">
                  <a:off x="2557859" y="1467932"/>
                  <a:ext cx="1597811" cy="2456435"/>
                </a:xfrm>
                <a:custGeom>
                  <a:avLst/>
                  <a:gdLst>
                    <a:gd name="T0" fmla="*/ 787 w 990"/>
                    <a:gd name="T1" fmla="*/ 70 h 1520"/>
                    <a:gd name="T2" fmla="*/ 770 w 990"/>
                    <a:gd name="T3" fmla="*/ 54 h 1520"/>
                    <a:gd name="T4" fmla="*/ 721 w 990"/>
                    <a:gd name="T5" fmla="*/ 12 h 1520"/>
                    <a:gd name="T6" fmla="*/ 672 w 990"/>
                    <a:gd name="T7" fmla="*/ 4 h 1520"/>
                    <a:gd name="T8" fmla="*/ 671 w 990"/>
                    <a:gd name="T9" fmla="*/ 31 h 1520"/>
                    <a:gd name="T10" fmla="*/ 650 w 990"/>
                    <a:gd name="T11" fmla="*/ 35 h 1520"/>
                    <a:gd name="T12" fmla="*/ 630 w 990"/>
                    <a:gd name="T13" fmla="*/ 38 h 1520"/>
                    <a:gd name="T14" fmla="*/ 609 w 990"/>
                    <a:gd name="T15" fmla="*/ 47 h 1520"/>
                    <a:gd name="T16" fmla="*/ 586 w 990"/>
                    <a:gd name="T17" fmla="*/ 72 h 1520"/>
                    <a:gd name="T18" fmla="*/ 587 w 990"/>
                    <a:gd name="T19" fmla="*/ 104 h 1520"/>
                    <a:gd name="T20" fmla="*/ 578 w 990"/>
                    <a:gd name="T21" fmla="*/ 130 h 1520"/>
                    <a:gd name="T22" fmla="*/ 561 w 990"/>
                    <a:gd name="T23" fmla="*/ 137 h 1520"/>
                    <a:gd name="T24" fmla="*/ 542 w 990"/>
                    <a:gd name="T25" fmla="*/ 160 h 1520"/>
                    <a:gd name="T26" fmla="*/ 545 w 990"/>
                    <a:gd name="T27" fmla="*/ 184 h 1520"/>
                    <a:gd name="T28" fmla="*/ 497 w 990"/>
                    <a:gd name="T29" fmla="*/ 190 h 1520"/>
                    <a:gd name="T30" fmla="*/ 493 w 990"/>
                    <a:gd name="T31" fmla="*/ 213 h 1520"/>
                    <a:gd name="T32" fmla="*/ 522 w 990"/>
                    <a:gd name="T33" fmla="*/ 246 h 1520"/>
                    <a:gd name="T34" fmla="*/ 514 w 990"/>
                    <a:gd name="T35" fmla="*/ 275 h 1520"/>
                    <a:gd name="T36" fmla="*/ 474 w 990"/>
                    <a:gd name="T37" fmla="*/ 237 h 1520"/>
                    <a:gd name="T38" fmla="*/ 454 w 990"/>
                    <a:gd name="T39" fmla="*/ 233 h 1520"/>
                    <a:gd name="T40" fmla="*/ 424 w 990"/>
                    <a:gd name="T41" fmla="*/ 301 h 1520"/>
                    <a:gd name="T42" fmla="*/ 444 w 990"/>
                    <a:gd name="T43" fmla="*/ 332 h 1520"/>
                    <a:gd name="T44" fmla="*/ 431 w 990"/>
                    <a:gd name="T45" fmla="*/ 356 h 1520"/>
                    <a:gd name="T46" fmla="*/ 409 w 990"/>
                    <a:gd name="T47" fmla="*/ 407 h 1520"/>
                    <a:gd name="T48" fmla="*/ 383 w 990"/>
                    <a:gd name="T49" fmla="*/ 453 h 1520"/>
                    <a:gd name="T50" fmla="*/ 315 w 990"/>
                    <a:gd name="T51" fmla="*/ 479 h 1520"/>
                    <a:gd name="T52" fmla="*/ 274 w 990"/>
                    <a:gd name="T53" fmla="*/ 504 h 1520"/>
                    <a:gd name="T54" fmla="*/ 224 w 990"/>
                    <a:gd name="T55" fmla="*/ 538 h 1520"/>
                    <a:gd name="T56" fmla="*/ 160 w 990"/>
                    <a:gd name="T57" fmla="*/ 573 h 1520"/>
                    <a:gd name="T58" fmla="*/ 135 w 990"/>
                    <a:gd name="T59" fmla="*/ 586 h 1520"/>
                    <a:gd name="T60" fmla="*/ 105 w 990"/>
                    <a:gd name="T61" fmla="*/ 624 h 1520"/>
                    <a:gd name="T62" fmla="*/ 67 w 990"/>
                    <a:gd name="T63" fmla="*/ 663 h 1520"/>
                    <a:gd name="T64" fmla="*/ 43 w 990"/>
                    <a:gd name="T65" fmla="*/ 700 h 1520"/>
                    <a:gd name="T66" fmla="*/ 20 w 990"/>
                    <a:gd name="T67" fmla="*/ 718 h 1520"/>
                    <a:gd name="T68" fmla="*/ 2 w 990"/>
                    <a:gd name="T69" fmla="*/ 700 h 1520"/>
                    <a:gd name="T70" fmla="*/ 11 w 990"/>
                    <a:gd name="T71" fmla="*/ 766 h 1520"/>
                    <a:gd name="T72" fmla="*/ 20 w 990"/>
                    <a:gd name="T73" fmla="*/ 808 h 1520"/>
                    <a:gd name="T74" fmla="*/ 40 w 990"/>
                    <a:gd name="T75" fmla="*/ 907 h 1520"/>
                    <a:gd name="T76" fmla="*/ 63 w 990"/>
                    <a:gd name="T77" fmla="*/ 936 h 1520"/>
                    <a:gd name="T78" fmla="*/ 91 w 990"/>
                    <a:gd name="T79" fmla="*/ 992 h 1520"/>
                    <a:gd name="T80" fmla="*/ 62 w 990"/>
                    <a:gd name="T81" fmla="*/ 966 h 1520"/>
                    <a:gd name="T82" fmla="*/ 50 w 990"/>
                    <a:gd name="T83" fmla="*/ 975 h 1520"/>
                    <a:gd name="T84" fmla="*/ 79 w 990"/>
                    <a:gd name="T85" fmla="*/ 1007 h 1520"/>
                    <a:gd name="T86" fmla="*/ 38 w 990"/>
                    <a:gd name="T87" fmla="*/ 1001 h 1520"/>
                    <a:gd name="T88" fmla="*/ 121 w 990"/>
                    <a:gd name="T89" fmla="*/ 1096 h 1520"/>
                    <a:gd name="T90" fmla="*/ 149 w 990"/>
                    <a:gd name="T91" fmla="*/ 1122 h 1520"/>
                    <a:gd name="T92" fmla="*/ 206 w 990"/>
                    <a:gd name="T93" fmla="*/ 1206 h 1520"/>
                    <a:gd name="T94" fmla="*/ 274 w 990"/>
                    <a:gd name="T95" fmla="*/ 1297 h 1520"/>
                    <a:gd name="T96" fmla="*/ 301 w 990"/>
                    <a:gd name="T97" fmla="*/ 1360 h 1520"/>
                    <a:gd name="T98" fmla="*/ 312 w 990"/>
                    <a:gd name="T99" fmla="*/ 1426 h 1520"/>
                    <a:gd name="T100" fmla="*/ 294 w 990"/>
                    <a:gd name="T101" fmla="*/ 1476 h 1520"/>
                    <a:gd name="T102" fmla="*/ 341 w 990"/>
                    <a:gd name="T103" fmla="*/ 1500 h 1520"/>
                    <a:gd name="T104" fmla="*/ 398 w 990"/>
                    <a:gd name="T105" fmla="*/ 1520 h 1520"/>
                    <a:gd name="T106" fmla="*/ 458 w 990"/>
                    <a:gd name="T107" fmla="*/ 1507 h 1520"/>
                    <a:gd name="T108" fmla="*/ 529 w 990"/>
                    <a:gd name="T109" fmla="*/ 1433 h 1520"/>
                    <a:gd name="T110" fmla="*/ 623 w 990"/>
                    <a:gd name="T111" fmla="*/ 1375 h 1520"/>
                    <a:gd name="T112" fmla="*/ 661 w 990"/>
                    <a:gd name="T113" fmla="*/ 1374 h 1520"/>
                    <a:gd name="T114" fmla="*/ 707 w 990"/>
                    <a:gd name="T115" fmla="*/ 1360 h 1520"/>
                    <a:gd name="T116" fmla="*/ 762 w 990"/>
                    <a:gd name="T117" fmla="*/ 1280 h 1520"/>
                    <a:gd name="T118" fmla="*/ 825 w 990"/>
                    <a:gd name="T119" fmla="*/ 1219 h 1520"/>
                    <a:gd name="T120" fmla="*/ 880 w 990"/>
                    <a:gd name="T121" fmla="*/ 1211 h 1520"/>
                    <a:gd name="T122" fmla="*/ 945 w 990"/>
                    <a:gd name="T123" fmla="*/ 1180 h 1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90" h="1520">
                      <a:moveTo>
                        <a:pt x="990" y="1146"/>
                      </a:moveTo>
                      <a:lnTo>
                        <a:pt x="827" y="56"/>
                      </a:lnTo>
                      <a:lnTo>
                        <a:pt x="825" y="57"/>
                      </a:lnTo>
                      <a:lnTo>
                        <a:pt x="820" y="58"/>
                      </a:lnTo>
                      <a:lnTo>
                        <a:pt x="815" y="59"/>
                      </a:lnTo>
                      <a:lnTo>
                        <a:pt x="808" y="59"/>
                      </a:lnTo>
                      <a:lnTo>
                        <a:pt x="802" y="58"/>
                      </a:lnTo>
                      <a:lnTo>
                        <a:pt x="795" y="56"/>
                      </a:lnTo>
                      <a:lnTo>
                        <a:pt x="789" y="57"/>
                      </a:lnTo>
                      <a:lnTo>
                        <a:pt x="787" y="63"/>
                      </a:lnTo>
                      <a:lnTo>
                        <a:pt x="787" y="70"/>
                      </a:lnTo>
                      <a:lnTo>
                        <a:pt x="785" y="73"/>
                      </a:lnTo>
                      <a:lnTo>
                        <a:pt x="781" y="77"/>
                      </a:lnTo>
                      <a:lnTo>
                        <a:pt x="774" y="78"/>
                      </a:lnTo>
                      <a:lnTo>
                        <a:pt x="767" y="76"/>
                      </a:lnTo>
                      <a:lnTo>
                        <a:pt x="765" y="70"/>
                      </a:lnTo>
                      <a:lnTo>
                        <a:pt x="765" y="63"/>
                      </a:lnTo>
                      <a:lnTo>
                        <a:pt x="767" y="59"/>
                      </a:lnTo>
                      <a:lnTo>
                        <a:pt x="770" y="57"/>
                      </a:lnTo>
                      <a:lnTo>
                        <a:pt x="770" y="56"/>
                      </a:lnTo>
                      <a:lnTo>
                        <a:pt x="770" y="54"/>
                      </a:lnTo>
                      <a:lnTo>
                        <a:pt x="770" y="54"/>
                      </a:lnTo>
                      <a:lnTo>
                        <a:pt x="759" y="53"/>
                      </a:lnTo>
                      <a:lnTo>
                        <a:pt x="757" y="50"/>
                      </a:lnTo>
                      <a:lnTo>
                        <a:pt x="751" y="46"/>
                      </a:lnTo>
                      <a:lnTo>
                        <a:pt x="744" y="39"/>
                      </a:lnTo>
                      <a:lnTo>
                        <a:pt x="740" y="32"/>
                      </a:lnTo>
                      <a:lnTo>
                        <a:pt x="737" y="26"/>
                      </a:lnTo>
                      <a:lnTo>
                        <a:pt x="736" y="21"/>
                      </a:lnTo>
                      <a:lnTo>
                        <a:pt x="735" y="18"/>
                      </a:lnTo>
                      <a:lnTo>
                        <a:pt x="732" y="16"/>
                      </a:lnTo>
                      <a:lnTo>
                        <a:pt x="726" y="13"/>
                      </a:lnTo>
                      <a:lnTo>
                        <a:pt x="721" y="12"/>
                      </a:lnTo>
                      <a:lnTo>
                        <a:pt x="717" y="12"/>
                      </a:lnTo>
                      <a:lnTo>
                        <a:pt x="711" y="12"/>
                      </a:lnTo>
                      <a:lnTo>
                        <a:pt x="704" y="12"/>
                      </a:lnTo>
                      <a:lnTo>
                        <a:pt x="698" y="11"/>
                      </a:lnTo>
                      <a:lnTo>
                        <a:pt x="694" y="10"/>
                      </a:lnTo>
                      <a:lnTo>
                        <a:pt x="691" y="9"/>
                      </a:lnTo>
                      <a:lnTo>
                        <a:pt x="689" y="7"/>
                      </a:lnTo>
                      <a:lnTo>
                        <a:pt x="683" y="3"/>
                      </a:lnTo>
                      <a:lnTo>
                        <a:pt x="677" y="0"/>
                      </a:lnTo>
                      <a:lnTo>
                        <a:pt x="673" y="1"/>
                      </a:lnTo>
                      <a:lnTo>
                        <a:pt x="672" y="4"/>
                      </a:lnTo>
                      <a:lnTo>
                        <a:pt x="672" y="8"/>
                      </a:lnTo>
                      <a:lnTo>
                        <a:pt x="674" y="9"/>
                      </a:lnTo>
                      <a:lnTo>
                        <a:pt x="679" y="11"/>
                      </a:lnTo>
                      <a:lnTo>
                        <a:pt x="683" y="13"/>
                      </a:lnTo>
                      <a:lnTo>
                        <a:pt x="684" y="16"/>
                      </a:lnTo>
                      <a:lnTo>
                        <a:pt x="684" y="17"/>
                      </a:lnTo>
                      <a:lnTo>
                        <a:pt x="682" y="18"/>
                      </a:lnTo>
                      <a:lnTo>
                        <a:pt x="679" y="20"/>
                      </a:lnTo>
                      <a:lnTo>
                        <a:pt x="675" y="24"/>
                      </a:lnTo>
                      <a:lnTo>
                        <a:pt x="673" y="28"/>
                      </a:lnTo>
                      <a:lnTo>
                        <a:pt x="671" y="31"/>
                      </a:lnTo>
                      <a:lnTo>
                        <a:pt x="667" y="32"/>
                      </a:lnTo>
                      <a:lnTo>
                        <a:pt x="664" y="31"/>
                      </a:lnTo>
                      <a:lnTo>
                        <a:pt x="661" y="28"/>
                      </a:lnTo>
                      <a:lnTo>
                        <a:pt x="659" y="25"/>
                      </a:lnTo>
                      <a:lnTo>
                        <a:pt x="657" y="21"/>
                      </a:lnTo>
                      <a:lnTo>
                        <a:pt x="654" y="19"/>
                      </a:lnTo>
                      <a:lnTo>
                        <a:pt x="651" y="19"/>
                      </a:lnTo>
                      <a:lnTo>
                        <a:pt x="650" y="21"/>
                      </a:lnTo>
                      <a:lnTo>
                        <a:pt x="650" y="26"/>
                      </a:lnTo>
                      <a:lnTo>
                        <a:pt x="651" y="31"/>
                      </a:lnTo>
                      <a:lnTo>
                        <a:pt x="650" y="35"/>
                      </a:lnTo>
                      <a:lnTo>
                        <a:pt x="647" y="36"/>
                      </a:lnTo>
                      <a:lnTo>
                        <a:pt x="644" y="34"/>
                      </a:lnTo>
                      <a:lnTo>
                        <a:pt x="641" y="28"/>
                      </a:lnTo>
                      <a:lnTo>
                        <a:pt x="638" y="24"/>
                      </a:lnTo>
                      <a:lnTo>
                        <a:pt x="637" y="21"/>
                      </a:lnTo>
                      <a:lnTo>
                        <a:pt x="635" y="21"/>
                      </a:lnTo>
                      <a:lnTo>
                        <a:pt x="630" y="21"/>
                      </a:lnTo>
                      <a:lnTo>
                        <a:pt x="626" y="23"/>
                      </a:lnTo>
                      <a:lnTo>
                        <a:pt x="624" y="26"/>
                      </a:lnTo>
                      <a:lnTo>
                        <a:pt x="627" y="32"/>
                      </a:lnTo>
                      <a:lnTo>
                        <a:pt x="630" y="38"/>
                      </a:lnTo>
                      <a:lnTo>
                        <a:pt x="634" y="43"/>
                      </a:lnTo>
                      <a:lnTo>
                        <a:pt x="635" y="46"/>
                      </a:lnTo>
                      <a:lnTo>
                        <a:pt x="635" y="48"/>
                      </a:lnTo>
                      <a:lnTo>
                        <a:pt x="635" y="54"/>
                      </a:lnTo>
                      <a:lnTo>
                        <a:pt x="634" y="59"/>
                      </a:lnTo>
                      <a:lnTo>
                        <a:pt x="630" y="62"/>
                      </a:lnTo>
                      <a:lnTo>
                        <a:pt x="627" y="61"/>
                      </a:lnTo>
                      <a:lnTo>
                        <a:pt x="622" y="56"/>
                      </a:lnTo>
                      <a:lnTo>
                        <a:pt x="616" y="51"/>
                      </a:lnTo>
                      <a:lnTo>
                        <a:pt x="613" y="48"/>
                      </a:lnTo>
                      <a:lnTo>
                        <a:pt x="609" y="47"/>
                      </a:lnTo>
                      <a:lnTo>
                        <a:pt x="606" y="47"/>
                      </a:lnTo>
                      <a:lnTo>
                        <a:pt x="604" y="50"/>
                      </a:lnTo>
                      <a:lnTo>
                        <a:pt x="604" y="56"/>
                      </a:lnTo>
                      <a:lnTo>
                        <a:pt x="605" y="62"/>
                      </a:lnTo>
                      <a:lnTo>
                        <a:pt x="604" y="64"/>
                      </a:lnTo>
                      <a:lnTo>
                        <a:pt x="601" y="66"/>
                      </a:lnTo>
                      <a:lnTo>
                        <a:pt x="598" y="66"/>
                      </a:lnTo>
                      <a:lnTo>
                        <a:pt x="594" y="68"/>
                      </a:lnTo>
                      <a:lnTo>
                        <a:pt x="592" y="69"/>
                      </a:lnTo>
                      <a:lnTo>
                        <a:pt x="590" y="71"/>
                      </a:lnTo>
                      <a:lnTo>
                        <a:pt x="586" y="72"/>
                      </a:lnTo>
                      <a:lnTo>
                        <a:pt x="583" y="72"/>
                      </a:lnTo>
                      <a:lnTo>
                        <a:pt x="579" y="73"/>
                      </a:lnTo>
                      <a:lnTo>
                        <a:pt x="578" y="76"/>
                      </a:lnTo>
                      <a:lnTo>
                        <a:pt x="581" y="79"/>
                      </a:lnTo>
                      <a:lnTo>
                        <a:pt x="583" y="84"/>
                      </a:lnTo>
                      <a:lnTo>
                        <a:pt x="585" y="89"/>
                      </a:lnTo>
                      <a:lnTo>
                        <a:pt x="587" y="95"/>
                      </a:lnTo>
                      <a:lnTo>
                        <a:pt x="592" y="101"/>
                      </a:lnTo>
                      <a:lnTo>
                        <a:pt x="596" y="104"/>
                      </a:lnTo>
                      <a:lnTo>
                        <a:pt x="593" y="106"/>
                      </a:lnTo>
                      <a:lnTo>
                        <a:pt x="587" y="104"/>
                      </a:lnTo>
                      <a:lnTo>
                        <a:pt x="582" y="102"/>
                      </a:lnTo>
                      <a:lnTo>
                        <a:pt x="576" y="101"/>
                      </a:lnTo>
                      <a:lnTo>
                        <a:pt x="572" y="100"/>
                      </a:lnTo>
                      <a:lnTo>
                        <a:pt x="570" y="101"/>
                      </a:lnTo>
                      <a:lnTo>
                        <a:pt x="569" y="104"/>
                      </a:lnTo>
                      <a:lnTo>
                        <a:pt x="569" y="109"/>
                      </a:lnTo>
                      <a:lnTo>
                        <a:pt x="568" y="115"/>
                      </a:lnTo>
                      <a:lnTo>
                        <a:pt x="569" y="119"/>
                      </a:lnTo>
                      <a:lnTo>
                        <a:pt x="571" y="123"/>
                      </a:lnTo>
                      <a:lnTo>
                        <a:pt x="575" y="126"/>
                      </a:lnTo>
                      <a:lnTo>
                        <a:pt x="578" y="130"/>
                      </a:lnTo>
                      <a:lnTo>
                        <a:pt x="578" y="132"/>
                      </a:lnTo>
                      <a:lnTo>
                        <a:pt x="575" y="133"/>
                      </a:lnTo>
                      <a:lnTo>
                        <a:pt x="570" y="132"/>
                      </a:lnTo>
                      <a:lnTo>
                        <a:pt x="567" y="130"/>
                      </a:lnTo>
                      <a:lnTo>
                        <a:pt x="566" y="127"/>
                      </a:lnTo>
                      <a:lnTo>
                        <a:pt x="564" y="126"/>
                      </a:lnTo>
                      <a:lnTo>
                        <a:pt x="563" y="126"/>
                      </a:lnTo>
                      <a:lnTo>
                        <a:pt x="562" y="127"/>
                      </a:lnTo>
                      <a:lnTo>
                        <a:pt x="560" y="130"/>
                      </a:lnTo>
                      <a:lnTo>
                        <a:pt x="560" y="133"/>
                      </a:lnTo>
                      <a:lnTo>
                        <a:pt x="561" y="137"/>
                      </a:lnTo>
                      <a:lnTo>
                        <a:pt x="561" y="140"/>
                      </a:lnTo>
                      <a:lnTo>
                        <a:pt x="560" y="141"/>
                      </a:lnTo>
                      <a:lnTo>
                        <a:pt x="557" y="144"/>
                      </a:lnTo>
                      <a:lnTo>
                        <a:pt x="554" y="145"/>
                      </a:lnTo>
                      <a:lnTo>
                        <a:pt x="552" y="144"/>
                      </a:lnTo>
                      <a:lnTo>
                        <a:pt x="548" y="144"/>
                      </a:lnTo>
                      <a:lnTo>
                        <a:pt x="545" y="145"/>
                      </a:lnTo>
                      <a:lnTo>
                        <a:pt x="541" y="148"/>
                      </a:lnTo>
                      <a:lnTo>
                        <a:pt x="539" y="152"/>
                      </a:lnTo>
                      <a:lnTo>
                        <a:pt x="539" y="156"/>
                      </a:lnTo>
                      <a:lnTo>
                        <a:pt x="542" y="160"/>
                      </a:lnTo>
                      <a:lnTo>
                        <a:pt x="548" y="162"/>
                      </a:lnTo>
                      <a:lnTo>
                        <a:pt x="554" y="162"/>
                      </a:lnTo>
                      <a:lnTo>
                        <a:pt x="557" y="162"/>
                      </a:lnTo>
                      <a:lnTo>
                        <a:pt x="559" y="162"/>
                      </a:lnTo>
                      <a:lnTo>
                        <a:pt x="559" y="163"/>
                      </a:lnTo>
                      <a:lnTo>
                        <a:pt x="557" y="167"/>
                      </a:lnTo>
                      <a:lnTo>
                        <a:pt x="557" y="170"/>
                      </a:lnTo>
                      <a:lnTo>
                        <a:pt x="556" y="175"/>
                      </a:lnTo>
                      <a:lnTo>
                        <a:pt x="554" y="178"/>
                      </a:lnTo>
                      <a:lnTo>
                        <a:pt x="549" y="180"/>
                      </a:lnTo>
                      <a:lnTo>
                        <a:pt x="545" y="184"/>
                      </a:lnTo>
                      <a:lnTo>
                        <a:pt x="544" y="187"/>
                      </a:lnTo>
                      <a:lnTo>
                        <a:pt x="545" y="193"/>
                      </a:lnTo>
                      <a:lnTo>
                        <a:pt x="545" y="199"/>
                      </a:lnTo>
                      <a:lnTo>
                        <a:pt x="541" y="201"/>
                      </a:lnTo>
                      <a:lnTo>
                        <a:pt x="534" y="198"/>
                      </a:lnTo>
                      <a:lnTo>
                        <a:pt x="527" y="192"/>
                      </a:lnTo>
                      <a:lnTo>
                        <a:pt x="523" y="190"/>
                      </a:lnTo>
                      <a:lnTo>
                        <a:pt x="519" y="188"/>
                      </a:lnTo>
                      <a:lnTo>
                        <a:pt x="514" y="188"/>
                      </a:lnTo>
                      <a:lnTo>
                        <a:pt x="504" y="188"/>
                      </a:lnTo>
                      <a:lnTo>
                        <a:pt x="497" y="190"/>
                      </a:lnTo>
                      <a:lnTo>
                        <a:pt x="493" y="191"/>
                      </a:lnTo>
                      <a:lnTo>
                        <a:pt x="494" y="193"/>
                      </a:lnTo>
                      <a:lnTo>
                        <a:pt x="500" y="195"/>
                      </a:lnTo>
                      <a:lnTo>
                        <a:pt x="506" y="198"/>
                      </a:lnTo>
                      <a:lnTo>
                        <a:pt x="510" y="201"/>
                      </a:lnTo>
                      <a:lnTo>
                        <a:pt x="510" y="205"/>
                      </a:lnTo>
                      <a:lnTo>
                        <a:pt x="507" y="208"/>
                      </a:lnTo>
                      <a:lnTo>
                        <a:pt x="502" y="209"/>
                      </a:lnTo>
                      <a:lnTo>
                        <a:pt x="497" y="209"/>
                      </a:lnTo>
                      <a:lnTo>
                        <a:pt x="495" y="210"/>
                      </a:lnTo>
                      <a:lnTo>
                        <a:pt x="493" y="213"/>
                      </a:lnTo>
                      <a:lnTo>
                        <a:pt x="491" y="216"/>
                      </a:lnTo>
                      <a:lnTo>
                        <a:pt x="491" y="221"/>
                      </a:lnTo>
                      <a:lnTo>
                        <a:pt x="492" y="224"/>
                      </a:lnTo>
                      <a:lnTo>
                        <a:pt x="496" y="226"/>
                      </a:lnTo>
                      <a:lnTo>
                        <a:pt x="503" y="228"/>
                      </a:lnTo>
                      <a:lnTo>
                        <a:pt x="510" y="229"/>
                      </a:lnTo>
                      <a:lnTo>
                        <a:pt x="514" y="230"/>
                      </a:lnTo>
                      <a:lnTo>
                        <a:pt x="516" y="232"/>
                      </a:lnTo>
                      <a:lnTo>
                        <a:pt x="519" y="236"/>
                      </a:lnTo>
                      <a:lnTo>
                        <a:pt x="522" y="240"/>
                      </a:lnTo>
                      <a:lnTo>
                        <a:pt x="522" y="246"/>
                      </a:lnTo>
                      <a:lnTo>
                        <a:pt x="519" y="251"/>
                      </a:lnTo>
                      <a:lnTo>
                        <a:pt x="517" y="251"/>
                      </a:lnTo>
                      <a:lnTo>
                        <a:pt x="514" y="248"/>
                      </a:lnTo>
                      <a:lnTo>
                        <a:pt x="509" y="248"/>
                      </a:lnTo>
                      <a:lnTo>
                        <a:pt x="506" y="251"/>
                      </a:lnTo>
                      <a:lnTo>
                        <a:pt x="504" y="252"/>
                      </a:lnTo>
                      <a:lnTo>
                        <a:pt x="506" y="255"/>
                      </a:lnTo>
                      <a:lnTo>
                        <a:pt x="510" y="260"/>
                      </a:lnTo>
                      <a:lnTo>
                        <a:pt x="514" y="266"/>
                      </a:lnTo>
                      <a:lnTo>
                        <a:pt x="515" y="271"/>
                      </a:lnTo>
                      <a:lnTo>
                        <a:pt x="514" y="275"/>
                      </a:lnTo>
                      <a:lnTo>
                        <a:pt x="511" y="277"/>
                      </a:lnTo>
                      <a:lnTo>
                        <a:pt x="504" y="274"/>
                      </a:lnTo>
                      <a:lnTo>
                        <a:pt x="495" y="266"/>
                      </a:lnTo>
                      <a:lnTo>
                        <a:pt x="487" y="257"/>
                      </a:lnTo>
                      <a:lnTo>
                        <a:pt x="484" y="252"/>
                      </a:lnTo>
                      <a:lnTo>
                        <a:pt x="482" y="247"/>
                      </a:lnTo>
                      <a:lnTo>
                        <a:pt x="481" y="243"/>
                      </a:lnTo>
                      <a:lnTo>
                        <a:pt x="480" y="239"/>
                      </a:lnTo>
                      <a:lnTo>
                        <a:pt x="479" y="238"/>
                      </a:lnTo>
                      <a:lnTo>
                        <a:pt x="478" y="238"/>
                      </a:lnTo>
                      <a:lnTo>
                        <a:pt x="474" y="237"/>
                      </a:lnTo>
                      <a:lnTo>
                        <a:pt x="470" y="234"/>
                      </a:lnTo>
                      <a:lnTo>
                        <a:pt x="469" y="232"/>
                      </a:lnTo>
                      <a:lnTo>
                        <a:pt x="469" y="228"/>
                      </a:lnTo>
                      <a:lnTo>
                        <a:pt x="469" y="222"/>
                      </a:lnTo>
                      <a:lnTo>
                        <a:pt x="469" y="216"/>
                      </a:lnTo>
                      <a:lnTo>
                        <a:pt x="466" y="214"/>
                      </a:lnTo>
                      <a:lnTo>
                        <a:pt x="463" y="214"/>
                      </a:lnTo>
                      <a:lnTo>
                        <a:pt x="461" y="216"/>
                      </a:lnTo>
                      <a:lnTo>
                        <a:pt x="457" y="221"/>
                      </a:lnTo>
                      <a:lnTo>
                        <a:pt x="455" y="226"/>
                      </a:lnTo>
                      <a:lnTo>
                        <a:pt x="454" y="233"/>
                      </a:lnTo>
                      <a:lnTo>
                        <a:pt x="453" y="239"/>
                      </a:lnTo>
                      <a:lnTo>
                        <a:pt x="450" y="244"/>
                      </a:lnTo>
                      <a:lnTo>
                        <a:pt x="448" y="248"/>
                      </a:lnTo>
                      <a:lnTo>
                        <a:pt x="442" y="253"/>
                      </a:lnTo>
                      <a:lnTo>
                        <a:pt x="434" y="259"/>
                      </a:lnTo>
                      <a:lnTo>
                        <a:pt x="426" y="267"/>
                      </a:lnTo>
                      <a:lnTo>
                        <a:pt x="423" y="275"/>
                      </a:lnTo>
                      <a:lnTo>
                        <a:pt x="423" y="284"/>
                      </a:lnTo>
                      <a:lnTo>
                        <a:pt x="423" y="291"/>
                      </a:lnTo>
                      <a:lnTo>
                        <a:pt x="423" y="298"/>
                      </a:lnTo>
                      <a:lnTo>
                        <a:pt x="424" y="301"/>
                      </a:lnTo>
                      <a:lnTo>
                        <a:pt x="426" y="302"/>
                      </a:lnTo>
                      <a:lnTo>
                        <a:pt x="431" y="305"/>
                      </a:lnTo>
                      <a:lnTo>
                        <a:pt x="434" y="308"/>
                      </a:lnTo>
                      <a:lnTo>
                        <a:pt x="435" y="315"/>
                      </a:lnTo>
                      <a:lnTo>
                        <a:pt x="434" y="322"/>
                      </a:lnTo>
                      <a:lnTo>
                        <a:pt x="432" y="327"/>
                      </a:lnTo>
                      <a:lnTo>
                        <a:pt x="432" y="329"/>
                      </a:lnTo>
                      <a:lnTo>
                        <a:pt x="432" y="330"/>
                      </a:lnTo>
                      <a:lnTo>
                        <a:pt x="434" y="331"/>
                      </a:lnTo>
                      <a:lnTo>
                        <a:pt x="439" y="332"/>
                      </a:lnTo>
                      <a:lnTo>
                        <a:pt x="444" y="332"/>
                      </a:lnTo>
                      <a:lnTo>
                        <a:pt x="449" y="332"/>
                      </a:lnTo>
                      <a:lnTo>
                        <a:pt x="453" y="332"/>
                      </a:lnTo>
                      <a:lnTo>
                        <a:pt x="455" y="335"/>
                      </a:lnTo>
                      <a:lnTo>
                        <a:pt x="455" y="337"/>
                      </a:lnTo>
                      <a:lnTo>
                        <a:pt x="453" y="340"/>
                      </a:lnTo>
                      <a:lnTo>
                        <a:pt x="448" y="342"/>
                      </a:lnTo>
                      <a:lnTo>
                        <a:pt x="444" y="342"/>
                      </a:lnTo>
                      <a:lnTo>
                        <a:pt x="440" y="342"/>
                      </a:lnTo>
                      <a:lnTo>
                        <a:pt x="436" y="346"/>
                      </a:lnTo>
                      <a:lnTo>
                        <a:pt x="433" y="352"/>
                      </a:lnTo>
                      <a:lnTo>
                        <a:pt x="431" y="356"/>
                      </a:lnTo>
                      <a:lnTo>
                        <a:pt x="428" y="360"/>
                      </a:lnTo>
                      <a:lnTo>
                        <a:pt x="425" y="362"/>
                      </a:lnTo>
                      <a:lnTo>
                        <a:pt x="419" y="365"/>
                      </a:lnTo>
                      <a:lnTo>
                        <a:pt x="414" y="366"/>
                      </a:lnTo>
                      <a:lnTo>
                        <a:pt x="411" y="368"/>
                      </a:lnTo>
                      <a:lnTo>
                        <a:pt x="410" y="371"/>
                      </a:lnTo>
                      <a:lnTo>
                        <a:pt x="409" y="376"/>
                      </a:lnTo>
                      <a:lnTo>
                        <a:pt x="408" y="382"/>
                      </a:lnTo>
                      <a:lnTo>
                        <a:pt x="406" y="389"/>
                      </a:lnTo>
                      <a:lnTo>
                        <a:pt x="408" y="399"/>
                      </a:lnTo>
                      <a:lnTo>
                        <a:pt x="409" y="407"/>
                      </a:lnTo>
                      <a:lnTo>
                        <a:pt x="409" y="413"/>
                      </a:lnTo>
                      <a:lnTo>
                        <a:pt x="406" y="416"/>
                      </a:lnTo>
                      <a:lnTo>
                        <a:pt x="403" y="421"/>
                      </a:lnTo>
                      <a:lnTo>
                        <a:pt x="401" y="426"/>
                      </a:lnTo>
                      <a:lnTo>
                        <a:pt x="398" y="430"/>
                      </a:lnTo>
                      <a:lnTo>
                        <a:pt x="396" y="434"/>
                      </a:lnTo>
                      <a:lnTo>
                        <a:pt x="394" y="437"/>
                      </a:lnTo>
                      <a:lnTo>
                        <a:pt x="391" y="441"/>
                      </a:lnTo>
                      <a:lnTo>
                        <a:pt x="390" y="445"/>
                      </a:lnTo>
                      <a:lnTo>
                        <a:pt x="387" y="450"/>
                      </a:lnTo>
                      <a:lnTo>
                        <a:pt x="383" y="453"/>
                      </a:lnTo>
                      <a:lnTo>
                        <a:pt x="379" y="457"/>
                      </a:lnTo>
                      <a:lnTo>
                        <a:pt x="372" y="460"/>
                      </a:lnTo>
                      <a:lnTo>
                        <a:pt x="364" y="464"/>
                      </a:lnTo>
                      <a:lnTo>
                        <a:pt x="356" y="464"/>
                      </a:lnTo>
                      <a:lnTo>
                        <a:pt x="350" y="465"/>
                      </a:lnTo>
                      <a:lnTo>
                        <a:pt x="348" y="467"/>
                      </a:lnTo>
                      <a:lnTo>
                        <a:pt x="345" y="472"/>
                      </a:lnTo>
                      <a:lnTo>
                        <a:pt x="339" y="474"/>
                      </a:lnTo>
                      <a:lnTo>
                        <a:pt x="331" y="475"/>
                      </a:lnTo>
                      <a:lnTo>
                        <a:pt x="323" y="476"/>
                      </a:lnTo>
                      <a:lnTo>
                        <a:pt x="315" y="479"/>
                      </a:lnTo>
                      <a:lnTo>
                        <a:pt x="309" y="484"/>
                      </a:lnTo>
                      <a:lnTo>
                        <a:pt x="305" y="490"/>
                      </a:lnTo>
                      <a:lnTo>
                        <a:pt x="300" y="493"/>
                      </a:lnTo>
                      <a:lnTo>
                        <a:pt x="297" y="495"/>
                      </a:lnTo>
                      <a:lnTo>
                        <a:pt x="292" y="495"/>
                      </a:lnTo>
                      <a:lnTo>
                        <a:pt x="288" y="496"/>
                      </a:lnTo>
                      <a:lnTo>
                        <a:pt x="283" y="498"/>
                      </a:lnTo>
                      <a:lnTo>
                        <a:pt x="278" y="500"/>
                      </a:lnTo>
                      <a:lnTo>
                        <a:pt x="275" y="503"/>
                      </a:lnTo>
                      <a:lnTo>
                        <a:pt x="274" y="503"/>
                      </a:lnTo>
                      <a:lnTo>
                        <a:pt x="274" y="504"/>
                      </a:lnTo>
                      <a:lnTo>
                        <a:pt x="274" y="505"/>
                      </a:lnTo>
                      <a:lnTo>
                        <a:pt x="271" y="510"/>
                      </a:lnTo>
                      <a:lnTo>
                        <a:pt x="267" y="515"/>
                      </a:lnTo>
                      <a:lnTo>
                        <a:pt x="261" y="521"/>
                      </a:lnTo>
                      <a:lnTo>
                        <a:pt x="254" y="526"/>
                      </a:lnTo>
                      <a:lnTo>
                        <a:pt x="247" y="529"/>
                      </a:lnTo>
                      <a:lnTo>
                        <a:pt x="241" y="530"/>
                      </a:lnTo>
                      <a:lnTo>
                        <a:pt x="235" y="530"/>
                      </a:lnTo>
                      <a:lnTo>
                        <a:pt x="230" y="531"/>
                      </a:lnTo>
                      <a:lnTo>
                        <a:pt x="226" y="535"/>
                      </a:lnTo>
                      <a:lnTo>
                        <a:pt x="224" y="538"/>
                      </a:lnTo>
                      <a:lnTo>
                        <a:pt x="221" y="543"/>
                      </a:lnTo>
                      <a:lnTo>
                        <a:pt x="216" y="550"/>
                      </a:lnTo>
                      <a:lnTo>
                        <a:pt x="211" y="556"/>
                      </a:lnTo>
                      <a:lnTo>
                        <a:pt x="206" y="561"/>
                      </a:lnTo>
                      <a:lnTo>
                        <a:pt x="199" y="567"/>
                      </a:lnTo>
                      <a:lnTo>
                        <a:pt x="193" y="569"/>
                      </a:lnTo>
                      <a:lnTo>
                        <a:pt x="187" y="571"/>
                      </a:lnTo>
                      <a:lnTo>
                        <a:pt x="177" y="569"/>
                      </a:lnTo>
                      <a:lnTo>
                        <a:pt x="169" y="569"/>
                      </a:lnTo>
                      <a:lnTo>
                        <a:pt x="163" y="571"/>
                      </a:lnTo>
                      <a:lnTo>
                        <a:pt x="160" y="573"/>
                      </a:lnTo>
                      <a:lnTo>
                        <a:pt x="158" y="573"/>
                      </a:lnTo>
                      <a:lnTo>
                        <a:pt x="160" y="568"/>
                      </a:lnTo>
                      <a:lnTo>
                        <a:pt x="160" y="564"/>
                      </a:lnTo>
                      <a:lnTo>
                        <a:pt x="158" y="561"/>
                      </a:lnTo>
                      <a:lnTo>
                        <a:pt x="155" y="561"/>
                      </a:lnTo>
                      <a:lnTo>
                        <a:pt x="153" y="563"/>
                      </a:lnTo>
                      <a:lnTo>
                        <a:pt x="151" y="565"/>
                      </a:lnTo>
                      <a:lnTo>
                        <a:pt x="150" y="565"/>
                      </a:lnTo>
                      <a:lnTo>
                        <a:pt x="149" y="575"/>
                      </a:lnTo>
                      <a:lnTo>
                        <a:pt x="140" y="576"/>
                      </a:lnTo>
                      <a:lnTo>
                        <a:pt x="135" y="586"/>
                      </a:lnTo>
                      <a:lnTo>
                        <a:pt x="126" y="591"/>
                      </a:lnTo>
                      <a:lnTo>
                        <a:pt x="126" y="592"/>
                      </a:lnTo>
                      <a:lnTo>
                        <a:pt x="125" y="595"/>
                      </a:lnTo>
                      <a:lnTo>
                        <a:pt x="124" y="598"/>
                      </a:lnTo>
                      <a:lnTo>
                        <a:pt x="120" y="602"/>
                      </a:lnTo>
                      <a:lnTo>
                        <a:pt x="116" y="605"/>
                      </a:lnTo>
                      <a:lnTo>
                        <a:pt x="112" y="611"/>
                      </a:lnTo>
                      <a:lnTo>
                        <a:pt x="109" y="614"/>
                      </a:lnTo>
                      <a:lnTo>
                        <a:pt x="108" y="617"/>
                      </a:lnTo>
                      <a:lnTo>
                        <a:pt x="106" y="619"/>
                      </a:lnTo>
                      <a:lnTo>
                        <a:pt x="105" y="624"/>
                      </a:lnTo>
                      <a:lnTo>
                        <a:pt x="102" y="630"/>
                      </a:lnTo>
                      <a:lnTo>
                        <a:pt x="100" y="635"/>
                      </a:lnTo>
                      <a:lnTo>
                        <a:pt x="97" y="639"/>
                      </a:lnTo>
                      <a:lnTo>
                        <a:pt x="95" y="642"/>
                      </a:lnTo>
                      <a:lnTo>
                        <a:pt x="91" y="645"/>
                      </a:lnTo>
                      <a:lnTo>
                        <a:pt x="89" y="649"/>
                      </a:lnTo>
                      <a:lnTo>
                        <a:pt x="85" y="652"/>
                      </a:lnTo>
                      <a:lnTo>
                        <a:pt x="78" y="656"/>
                      </a:lnTo>
                      <a:lnTo>
                        <a:pt x="72" y="659"/>
                      </a:lnTo>
                      <a:lnTo>
                        <a:pt x="70" y="660"/>
                      </a:lnTo>
                      <a:lnTo>
                        <a:pt x="67" y="663"/>
                      </a:lnTo>
                      <a:lnTo>
                        <a:pt x="62" y="668"/>
                      </a:lnTo>
                      <a:lnTo>
                        <a:pt x="55" y="674"/>
                      </a:lnTo>
                      <a:lnTo>
                        <a:pt x="49" y="680"/>
                      </a:lnTo>
                      <a:lnTo>
                        <a:pt x="45" y="683"/>
                      </a:lnTo>
                      <a:lnTo>
                        <a:pt x="44" y="686"/>
                      </a:lnTo>
                      <a:lnTo>
                        <a:pt x="47" y="688"/>
                      </a:lnTo>
                      <a:lnTo>
                        <a:pt x="51" y="689"/>
                      </a:lnTo>
                      <a:lnTo>
                        <a:pt x="53" y="692"/>
                      </a:lnTo>
                      <a:lnTo>
                        <a:pt x="50" y="695"/>
                      </a:lnTo>
                      <a:lnTo>
                        <a:pt x="45" y="698"/>
                      </a:lnTo>
                      <a:lnTo>
                        <a:pt x="43" y="700"/>
                      </a:lnTo>
                      <a:lnTo>
                        <a:pt x="42" y="705"/>
                      </a:lnTo>
                      <a:lnTo>
                        <a:pt x="49" y="712"/>
                      </a:lnTo>
                      <a:lnTo>
                        <a:pt x="48" y="716"/>
                      </a:lnTo>
                      <a:lnTo>
                        <a:pt x="43" y="724"/>
                      </a:lnTo>
                      <a:lnTo>
                        <a:pt x="36" y="729"/>
                      </a:lnTo>
                      <a:lnTo>
                        <a:pt x="27" y="728"/>
                      </a:lnTo>
                      <a:lnTo>
                        <a:pt x="20" y="724"/>
                      </a:lnTo>
                      <a:lnTo>
                        <a:pt x="18" y="721"/>
                      </a:lnTo>
                      <a:lnTo>
                        <a:pt x="19" y="720"/>
                      </a:lnTo>
                      <a:lnTo>
                        <a:pt x="20" y="719"/>
                      </a:lnTo>
                      <a:lnTo>
                        <a:pt x="20" y="718"/>
                      </a:lnTo>
                      <a:lnTo>
                        <a:pt x="18" y="716"/>
                      </a:lnTo>
                      <a:lnTo>
                        <a:pt x="15" y="715"/>
                      </a:lnTo>
                      <a:lnTo>
                        <a:pt x="14" y="715"/>
                      </a:lnTo>
                      <a:lnTo>
                        <a:pt x="17" y="698"/>
                      </a:lnTo>
                      <a:lnTo>
                        <a:pt x="17" y="696"/>
                      </a:lnTo>
                      <a:lnTo>
                        <a:pt x="18" y="690"/>
                      </a:lnTo>
                      <a:lnTo>
                        <a:pt x="18" y="686"/>
                      </a:lnTo>
                      <a:lnTo>
                        <a:pt x="15" y="685"/>
                      </a:lnTo>
                      <a:lnTo>
                        <a:pt x="11" y="688"/>
                      </a:lnTo>
                      <a:lnTo>
                        <a:pt x="6" y="693"/>
                      </a:lnTo>
                      <a:lnTo>
                        <a:pt x="2" y="700"/>
                      </a:lnTo>
                      <a:lnTo>
                        <a:pt x="0" y="705"/>
                      </a:lnTo>
                      <a:lnTo>
                        <a:pt x="2" y="712"/>
                      </a:lnTo>
                      <a:lnTo>
                        <a:pt x="2" y="720"/>
                      </a:lnTo>
                      <a:lnTo>
                        <a:pt x="2" y="727"/>
                      </a:lnTo>
                      <a:lnTo>
                        <a:pt x="2" y="731"/>
                      </a:lnTo>
                      <a:lnTo>
                        <a:pt x="0" y="734"/>
                      </a:lnTo>
                      <a:lnTo>
                        <a:pt x="0" y="742"/>
                      </a:lnTo>
                      <a:lnTo>
                        <a:pt x="0" y="753"/>
                      </a:lnTo>
                      <a:lnTo>
                        <a:pt x="3" y="762"/>
                      </a:lnTo>
                      <a:lnTo>
                        <a:pt x="7" y="766"/>
                      </a:lnTo>
                      <a:lnTo>
                        <a:pt x="11" y="766"/>
                      </a:lnTo>
                      <a:lnTo>
                        <a:pt x="13" y="766"/>
                      </a:lnTo>
                      <a:lnTo>
                        <a:pt x="14" y="771"/>
                      </a:lnTo>
                      <a:lnTo>
                        <a:pt x="14" y="779"/>
                      </a:lnTo>
                      <a:lnTo>
                        <a:pt x="15" y="786"/>
                      </a:lnTo>
                      <a:lnTo>
                        <a:pt x="17" y="792"/>
                      </a:lnTo>
                      <a:lnTo>
                        <a:pt x="19" y="795"/>
                      </a:lnTo>
                      <a:lnTo>
                        <a:pt x="22" y="797"/>
                      </a:lnTo>
                      <a:lnTo>
                        <a:pt x="25" y="800"/>
                      </a:lnTo>
                      <a:lnTo>
                        <a:pt x="25" y="803"/>
                      </a:lnTo>
                      <a:lnTo>
                        <a:pt x="23" y="805"/>
                      </a:lnTo>
                      <a:lnTo>
                        <a:pt x="20" y="808"/>
                      </a:lnTo>
                      <a:lnTo>
                        <a:pt x="17" y="810"/>
                      </a:lnTo>
                      <a:lnTo>
                        <a:pt x="13" y="814"/>
                      </a:lnTo>
                      <a:lnTo>
                        <a:pt x="12" y="819"/>
                      </a:lnTo>
                      <a:lnTo>
                        <a:pt x="12" y="830"/>
                      </a:lnTo>
                      <a:lnTo>
                        <a:pt x="11" y="843"/>
                      </a:lnTo>
                      <a:lnTo>
                        <a:pt x="10" y="856"/>
                      </a:lnTo>
                      <a:lnTo>
                        <a:pt x="10" y="861"/>
                      </a:lnTo>
                      <a:lnTo>
                        <a:pt x="13" y="866"/>
                      </a:lnTo>
                      <a:lnTo>
                        <a:pt x="22" y="879"/>
                      </a:lnTo>
                      <a:lnTo>
                        <a:pt x="32" y="895"/>
                      </a:lnTo>
                      <a:lnTo>
                        <a:pt x="40" y="907"/>
                      </a:lnTo>
                      <a:lnTo>
                        <a:pt x="45" y="914"/>
                      </a:lnTo>
                      <a:lnTo>
                        <a:pt x="51" y="918"/>
                      </a:lnTo>
                      <a:lnTo>
                        <a:pt x="56" y="921"/>
                      </a:lnTo>
                      <a:lnTo>
                        <a:pt x="57" y="921"/>
                      </a:lnTo>
                      <a:lnTo>
                        <a:pt x="57" y="921"/>
                      </a:lnTo>
                      <a:lnTo>
                        <a:pt x="57" y="923"/>
                      </a:lnTo>
                      <a:lnTo>
                        <a:pt x="58" y="926"/>
                      </a:lnTo>
                      <a:lnTo>
                        <a:pt x="59" y="931"/>
                      </a:lnTo>
                      <a:lnTo>
                        <a:pt x="60" y="936"/>
                      </a:lnTo>
                      <a:lnTo>
                        <a:pt x="60" y="936"/>
                      </a:lnTo>
                      <a:lnTo>
                        <a:pt x="63" y="936"/>
                      </a:lnTo>
                      <a:lnTo>
                        <a:pt x="67" y="938"/>
                      </a:lnTo>
                      <a:lnTo>
                        <a:pt x="75" y="944"/>
                      </a:lnTo>
                      <a:lnTo>
                        <a:pt x="85" y="949"/>
                      </a:lnTo>
                      <a:lnTo>
                        <a:pt x="91" y="955"/>
                      </a:lnTo>
                      <a:lnTo>
                        <a:pt x="95" y="957"/>
                      </a:lnTo>
                      <a:lnTo>
                        <a:pt x="96" y="962"/>
                      </a:lnTo>
                      <a:lnTo>
                        <a:pt x="98" y="971"/>
                      </a:lnTo>
                      <a:lnTo>
                        <a:pt x="101" y="982"/>
                      </a:lnTo>
                      <a:lnTo>
                        <a:pt x="100" y="989"/>
                      </a:lnTo>
                      <a:lnTo>
                        <a:pt x="96" y="992"/>
                      </a:lnTo>
                      <a:lnTo>
                        <a:pt x="91" y="992"/>
                      </a:lnTo>
                      <a:lnTo>
                        <a:pt x="87" y="992"/>
                      </a:lnTo>
                      <a:lnTo>
                        <a:pt x="85" y="990"/>
                      </a:lnTo>
                      <a:lnTo>
                        <a:pt x="83" y="986"/>
                      </a:lnTo>
                      <a:lnTo>
                        <a:pt x="82" y="983"/>
                      </a:lnTo>
                      <a:lnTo>
                        <a:pt x="82" y="979"/>
                      </a:lnTo>
                      <a:lnTo>
                        <a:pt x="82" y="978"/>
                      </a:lnTo>
                      <a:lnTo>
                        <a:pt x="81" y="978"/>
                      </a:lnTo>
                      <a:lnTo>
                        <a:pt x="76" y="978"/>
                      </a:lnTo>
                      <a:lnTo>
                        <a:pt x="71" y="976"/>
                      </a:lnTo>
                      <a:lnTo>
                        <a:pt x="66" y="971"/>
                      </a:lnTo>
                      <a:lnTo>
                        <a:pt x="62" y="966"/>
                      </a:lnTo>
                      <a:lnTo>
                        <a:pt x="58" y="962"/>
                      </a:lnTo>
                      <a:lnTo>
                        <a:pt x="56" y="961"/>
                      </a:lnTo>
                      <a:lnTo>
                        <a:pt x="55" y="960"/>
                      </a:lnTo>
                      <a:lnTo>
                        <a:pt x="53" y="952"/>
                      </a:lnTo>
                      <a:lnTo>
                        <a:pt x="42" y="949"/>
                      </a:lnTo>
                      <a:lnTo>
                        <a:pt x="41" y="952"/>
                      </a:lnTo>
                      <a:lnTo>
                        <a:pt x="41" y="957"/>
                      </a:lnTo>
                      <a:lnTo>
                        <a:pt x="40" y="964"/>
                      </a:lnTo>
                      <a:lnTo>
                        <a:pt x="42" y="970"/>
                      </a:lnTo>
                      <a:lnTo>
                        <a:pt x="45" y="972"/>
                      </a:lnTo>
                      <a:lnTo>
                        <a:pt x="50" y="975"/>
                      </a:lnTo>
                      <a:lnTo>
                        <a:pt x="52" y="976"/>
                      </a:lnTo>
                      <a:lnTo>
                        <a:pt x="55" y="978"/>
                      </a:lnTo>
                      <a:lnTo>
                        <a:pt x="58" y="982"/>
                      </a:lnTo>
                      <a:lnTo>
                        <a:pt x="64" y="987"/>
                      </a:lnTo>
                      <a:lnTo>
                        <a:pt x="68" y="991"/>
                      </a:lnTo>
                      <a:lnTo>
                        <a:pt x="71" y="993"/>
                      </a:lnTo>
                      <a:lnTo>
                        <a:pt x="73" y="994"/>
                      </a:lnTo>
                      <a:lnTo>
                        <a:pt x="78" y="998"/>
                      </a:lnTo>
                      <a:lnTo>
                        <a:pt x="81" y="1001"/>
                      </a:lnTo>
                      <a:lnTo>
                        <a:pt x="82" y="1005"/>
                      </a:lnTo>
                      <a:lnTo>
                        <a:pt x="79" y="1007"/>
                      </a:lnTo>
                      <a:lnTo>
                        <a:pt x="75" y="1009"/>
                      </a:lnTo>
                      <a:lnTo>
                        <a:pt x="71" y="1009"/>
                      </a:lnTo>
                      <a:lnTo>
                        <a:pt x="68" y="1007"/>
                      </a:lnTo>
                      <a:lnTo>
                        <a:pt x="67" y="1003"/>
                      </a:lnTo>
                      <a:lnTo>
                        <a:pt x="66" y="1000"/>
                      </a:lnTo>
                      <a:lnTo>
                        <a:pt x="65" y="999"/>
                      </a:lnTo>
                      <a:lnTo>
                        <a:pt x="65" y="998"/>
                      </a:lnTo>
                      <a:lnTo>
                        <a:pt x="57" y="995"/>
                      </a:lnTo>
                      <a:lnTo>
                        <a:pt x="52" y="989"/>
                      </a:lnTo>
                      <a:lnTo>
                        <a:pt x="40" y="989"/>
                      </a:lnTo>
                      <a:lnTo>
                        <a:pt x="38" y="1001"/>
                      </a:lnTo>
                      <a:lnTo>
                        <a:pt x="52" y="1007"/>
                      </a:lnTo>
                      <a:lnTo>
                        <a:pt x="62" y="1013"/>
                      </a:lnTo>
                      <a:lnTo>
                        <a:pt x="64" y="1024"/>
                      </a:lnTo>
                      <a:lnTo>
                        <a:pt x="123" y="1078"/>
                      </a:lnTo>
                      <a:lnTo>
                        <a:pt x="123" y="1079"/>
                      </a:lnTo>
                      <a:lnTo>
                        <a:pt x="125" y="1082"/>
                      </a:lnTo>
                      <a:lnTo>
                        <a:pt x="126" y="1086"/>
                      </a:lnTo>
                      <a:lnTo>
                        <a:pt x="126" y="1091"/>
                      </a:lnTo>
                      <a:lnTo>
                        <a:pt x="125" y="1094"/>
                      </a:lnTo>
                      <a:lnTo>
                        <a:pt x="124" y="1096"/>
                      </a:lnTo>
                      <a:lnTo>
                        <a:pt x="121" y="1096"/>
                      </a:lnTo>
                      <a:lnTo>
                        <a:pt x="120" y="1096"/>
                      </a:lnTo>
                      <a:lnTo>
                        <a:pt x="119" y="1097"/>
                      </a:lnTo>
                      <a:lnTo>
                        <a:pt x="119" y="1100"/>
                      </a:lnTo>
                      <a:lnTo>
                        <a:pt x="119" y="1104"/>
                      </a:lnTo>
                      <a:lnTo>
                        <a:pt x="124" y="1107"/>
                      </a:lnTo>
                      <a:lnTo>
                        <a:pt x="130" y="1108"/>
                      </a:lnTo>
                      <a:lnTo>
                        <a:pt x="135" y="1108"/>
                      </a:lnTo>
                      <a:lnTo>
                        <a:pt x="139" y="1109"/>
                      </a:lnTo>
                      <a:lnTo>
                        <a:pt x="142" y="1112"/>
                      </a:lnTo>
                      <a:lnTo>
                        <a:pt x="146" y="1116"/>
                      </a:lnTo>
                      <a:lnTo>
                        <a:pt x="149" y="1122"/>
                      </a:lnTo>
                      <a:lnTo>
                        <a:pt x="154" y="1128"/>
                      </a:lnTo>
                      <a:lnTo>
                        <a:pt x="160" y="1132"/>
                      </a:lnTo>
                      <a:lnTo>
                        <a:pt x="166" y="1135"/>
                      </a:lnTo>
                      <a:lnTo>
                        <a:pt x="175" y="1138"/>
                      </a:lnTo>
                      <a:lnTo>
                        <a:pt x="183" y="1145"/>
                      </a:lnTo>
                      <a:lnTo>
                        <a:pt x="190" y="1158"/>
                      </a:lnTo>
                      <a:lnTo>
                        <a:pt x="196" y="1175"/>
                      </a:lnTo>
                      <a:lnTo>
                        <a:pt x="201" y="1190"/>
                      </a:lnTo>
                      <a:lnTo>
                        <a:pt x="205" y="1200"/>
                      </a:lnTo>
                      <a:lnTo>
                        <a:pt x="206" y="1205"/>
                      </a:lnTo>
                      <a:lnTo>
                        <a:pt x="206" y="1206"/>
                      </a:lnTo>
                      <a:lnTo>
                        <a:pt x="206" y="1211"/>
                      </a:lnTo>
                      <a:lnTo>
                        <a:pt x="206" y="1216"/>
                      </a:lnTo>
                      <a:lnTo>
                        <a:pt x="207" y="1225"/>
                      </a:lnTo>
                      <a:lnTo>
                        <a:pt x="210" y="1234"/>
                      </a:lnTo>
                      <a:lnTo>
                        <a:pt x="215" y="1244"/>
                      </a:lnTo>
                      <a:lnTo>
                        <a:pt x="223" y="1254"/>
                      </a:lnTo>
                      <a:lnTo>
                        <a:pt x="235" y="1265"/>
                      </a:lnTo>
                      <a:lnTo>
                        <a:pt x="247" y="1274"/>
                      </a:lnTo>
                      <a:lnTo>
                        <a:pt x="258" y="1282"/>
                      </a:lnTo>
                      <a:lnTo>
                        <a:pt x="267" y="1290"/>
                      </a:lnTo>
                      <a:lnTo>
                        <a:pt x="274" y="1297"/>
                      </a:lnTo>
                      <a:lnTo>
                        <a:pt x="279" y="1304"/>
                      </a:lnTo>
                      <a:lnTo>
                        <a:pt x="283" y="1309"/>
                      </a:lnTo>
                      <a:lnTo>
                        <a:pt x="285" y="1313"/>
                      </a:lnTo>
                      <a:lnTo>
                        <a:pt x="286" y="1315"/>
                      </a:lnTo>
                      <a:lnTo>
                        <a:pt x="285" y="1320"/>
                      </a:lnTo>
                      <a:lnTo>
                        <a:pt x="284" y="1325"/>
                      </a:lnTo>
                      <a:lnTo>
                        <a:pt x="283" y="1330"/>
                      </a:lnTo>
                      <a:lnTo>
                        <a:pt x="285" y="1336"/>
                      </a:lnTo>
                      <a:lnTo>
                        <a:pt x="291" y="1344"/>
                      </a:lnTo>
                      <a:lnTo>
                        <a:pt x="297" y="1352"/>
                      </a:lnTo>
                      <a:lnTo>
                        <a:pt x="301" y="1360"/>
                      </a:lnTo>
                      <a:lnTo>
                        <a:pt x="301" y="1366"/>
                      </a:lnTo>
                      <a:lnTo>
                        <a:pt x="298" y="1370"/>
                      </a:lnTo>
                      <a:lnTo>
                        <a:pt x="297" y="1373"/>
                      </a:lnTo>
                      <a:lnTo>
                        <a:pt x="294" y="1376"/>
                      </a:lnTo>
                      <a:lnTo>
                        <a:pt x="294" y="1378"/>
                      </a:lnTo>
                      <a:lnTo>
                        <a:pt x="299" y="1389"/>
                      </a:lnTo>
                      <a:lnTo>
                        <a:pt x="301" y="1391"/>
                      </a:lnTo>
                      <a:lnTo>
                        <a:pt x="306" y="1397"/>
                      </a:lnTo>
                      <a:lnTo>
                        <a:pt x="311" y="1405"/>
                      </a:lnTo>
                      <a:lnTo>
                        <a:pt x="313" y="1416"/>
                      </a:lnTo>
                      <a:lnTo>
                        <a:pt x="312" y="1426"/>
                      </a:lnTo>
                      <a:lnTo>
                        <a:pt x="308" y="1435"/>
                      </a:lnTo>
                      <a:lnTo>
                        <a:pt x="304" y="1442"/>
                      </a:lnTo>
                      <a:lnTo>
                        <a:pt x="298" y="1444"/>
                      </a:lnTo>
                      <a:lnTo>
                        <a:pt x="291" y="1446"/>
                      </a:lnTo>
                      <a:lnTo>
                        <a:pt x="285" y="1446"/>
                      </a:lnTo>
                      <a:lnTo>
                        <a:pt x="281" y="1449"/>
                      </a:lnTo>
                      <a:lnTo>
                        <a:pt x="281" y="1454"/>
                      </a:lnTo>
                      <a:lnTo>
                        <a:pt x="284" y="1459"/>
                      </a:lnTo>
                      <a:lnTo>
                        <a:pt x="289" y="1465"/>
                      </a:lnTo>
                      <a:lnTo>
                        <a:pt x="292" y="1471"/>
                      </a:lnTo>
                      <a:lnTo>
                        <a:pt x="294" y="1476"/>
                      </a:lnTo>
                      <a:lnTo>
                        <a:pt x="293" y="1482"/>
                      </a:lnTo>
                      <a:lnTo>
                        <a:pt x="291" y="1490"/>
                      </a:lnTo>
                      <a:lnTo>
                        <a:pt x="291" y="1497"/>
                      </a:lnTo>
                      <a:lnTo>
                        <a:pt x="297" y="1500"/>
                      </a:lnTo>
                      <a:lnTo>
                        <a:pt x="306" y="1497"/>
                      </a:lnTo>
                      <a:lnTo>
                        <a:pt x="313" y="1493"/>
                      </a:lnTo>
                      <a:lnTo>
                        <a:pt x="319" y="1490"/>
                      </a:lnTo>
                      <a:lnTo>
                        <a:pt x="324" y="1490"/>
                      </a:lnTo>
                      <a:lnTo>
                        <a:pt x="328" y="1492"/>
                      </a:lnTo>
                      <a:lnTo>
                        <a:pt x="334" y="1495"/>
                      </a:lnTo>
                      <a:lnTo>
                        <a:pt x="341" y="1500"/>
                      </a:lnTo>
                      <a:lnTo>
                        <a:pt x="349" y="1503"/>
                      </a:lnTo>
                      <a:lnTo>
                        <a:pt x="356" y="1508"/>
                      </a:lnTo>
                      <a:lnTo>
                        <a:pt x="361" y="1511"/>
                      </a:lnTo>
                      <a:lnTo>
                        <a:pt x="366" y="1513"/>
                      </a:lnTo>
                      <a:lnTo>
                        <a:pt x="367" y="1515"/>
                      </a:lnTo>
                      <a:lnTo>
                        <a:pt x="368" y="1515"/>
                      </a:lnTo>
                      <a:lnTo>
                        <a:pt x="373" y="1516"/>
                      </a:lnTo>
                      <a:lnTo>
                        <a:pt x="378" y="1518"/>
                      </a:lnTo>
                      <a:lnTo>
                        <a:pt x="384" y="1519"/>
                      </a:lnTo>
                      <a:lnTo>
                        <a:pt x="391" y="1520"/>
                      </a:lnTo>
                      <a:lnTo>
                        <a:pt x="398" y="1520"/>
                      </a:lnTo>
                      <a:lnTo>
                        <a:pt x="404" y="1520"/>
                      </a:lnTo>
                      <a:lnTo>
                        <a:pt x="409" y="1518"/>
                      </a:lnTo>
                      <a:lnTo>
                        <a:pt x="414" y="1512"/>
                      </a:lnTo>
                      <a:lnTo>
                        <a:pt x="418" y="1508"/>
                      </a:lnTo>
                      <a:lnTo>
                        <a:pt x="423" y="1504"/>
                      </a:lnTo>
                      <a:lnTo>
                        <a:pt x="431" y="1504"/>
                      </a:lnTo>
                      <a:lnTo>
                        <a:pt x="439" y="1505"/>
                      </a:lnTo>
                      <a:lnTo>
                        <a:pt x="444" y="1508"/>
                      </a:lnTo>
                      <a:lnTo>
                        <a:pt x="448" y="1509"/>
                      </a:lnTo>
                      <a:lnTo>
                        <a:pt x="454" y="1508"/>
                      </a:lnTo>
                      <a:lnTo>
                        <a:pt x="458" y="1507"/>
                      </a:lnTo>
                      <a:lnTo>
                        <a:pt x="462" y="1504"/>
                      </a:lnTo>
                      <a:lnTo>
                        <a:pt x="466" y="1497"/>
                      </a:lnTo>
                      <a:lnTo>
                        <a:pt x="472" y="1482"/>
                      </a:lnTo>
                      <a:lnTo>
                        <a:pt x="479" y="1471"/>
                      </a:lnTo>
                      <a:lnTo>
                        <a:pt x="487" y="1461"/>
                      </a:lnTo>
                      <a:lnTo>
                        <a:pt x="495" y="1454"/>
                      </a:lnTo>
                      <a:lnTo>
                        <a:pt x="500" y="1449"/>
                      </a:lnTo>
                      <a:lnTo>
                        <a:pt x="504" y="1448"/>
                      </a:lnTo>
                      <a:lnTo>
                        <a:pt x="512" y="1448"/>
                      </a:lnTo>
                      <a:lnTo>
                        <a:pt x="522" y="1444"/>
                      </a:lnTo>
                      <a:lnTo>
                        <a:pt x="529" y="1433"/>
                      </a:lnTo>
                      <a:lnTo>
                        <a:pt x="531" y="1419"/>
                      </a:lnTo>
                      <a:lnTo>
                        <a:pt x="530" y="1413"/>
                      </a:lnTo>
                      <a:lnTo>
                        <a:pt x="532" y="1409"/>
                      </a:lnTo>
                      <a:lnTo>
                        <a:pt x="545" y="1402"/>
                      </a:lnTo>
                      <a:lnTo>
                        <a:pt x="555" y="1397"/>
                      </a:lnTo>
                      <a:lnTo>
                        <a:pt x="568" y="1393"/>
                      </a:lnTo>
                      <a:lnTo>
                        <a:pt x="582" y="1388"/>
                      </a:lnTo>
                      <a:lnTo>
                        <a:pt x="594" y="1383"/>
                      </a:lnTo>
                      <a:lnTo>
                        <a:pt x="606" y="1380"/>
                      </a:lnTo>
                      <a:lnTo>
                        <a:pt x="616" y="1378"/>
                      </a:lnTo>
                      <a:lnTo>
                        <a:pt x="623" y="1375"/>
                      </a:lnTo>
                      <a:lnTo>
                        <a:pt x="627" y="1375"/>
                      </a:lnTo>
                      <a:lnTo>
                        <a:pt x="631" y="1374"/>
                      </a:lnTo>
                      <a:lnTo>
                        <a:pt x="641" y="1370"/>
                      </a:lnTo>
                      <a:lnTo>
                        <a:pt x="650" y="1366"/>
                      </a:lnTo>
                      <a:lnTo>
                        <a:pt x="654" y="1366"/>
                      </a:lnTo>
                      <a:lnTo>
                        <a:pt x="654" y="1371"/>
                      </a:lnTo>
                      <a:lnTo>
                        <a:pt x="654" y="1375"/>
                      </a:lnTo>
                      <a:lnTo>
                        <a:pt x="653" y="1379"/>
                      </a:lnTo>
                      <a:lnTo>
                        <a:pt x="656" y="1380"/>
                      </a:lnTo>
                      <a:lnTo>
                        <a:pt x="659" y="1378"/>
                      </a:lnTo>
                      <a:lnTo>
                        <a:pt x="661" y="1374"/>
                      </a:lnTo>
                      <a:lnTo>
                        <a:pt x="665" y="1372"/>
                      </a:lnTo>
                      <a:lnTo>
                        <a:pt x="669" y="1370"/>
                      </a:lnTo>
                      <a:lnTo>
                        <a:pt x="675" y="1368"/>
                      </a:lnTo>
                      <a:lnTo>
                        <a:pt x="680" y="1365"/>
                      </a:lnTo>
                      <a:lnTo>
                        <a:pt x="683" y="1362"/>
                      </a:lnTo>
                      <a:lnTo>
                        <a:pt x="685" y="1357"/>
                      </a:lnTo>
                      <a:lnTo>
                        <a:pt x="687" y="1355"/>
                      </a:lnTo>
                      <a:lnTo>
                        <a:pt x="688" y="1355"/>
                      </a:lnTo>
                      <a:lnTo>
                        <a:pt x="690" y="1358"/>
                      </a:lnTo>
                      <a:lnTo>
                        <a:pt x="697" y="1360"/>
                      </a:lnTo>
                      <a:lnTo>
                        <a:pt x="707" y="1360"/>
                      </a:lnTo>
                      <a:lnTo>
                        <a:pt x="714" y="1358"/>
                      </a:lnTo>
                      <a:lnTo>
                        <a:pt x="718" y="1356"/>
                      </a:lnTo>
                      <a:lnTo>
                        <a:pt x="719" y="1355"/>
                      </a:lnTo>
                      <a:lnTo>
                        <a:pt x="728" y="1352"/>
                      </a:lnTo>
                      <a:lnTo>
                        <a:pt x="735" y="1330"/>
                      </a:lnTo>
                      <a:lnTo>
                        <a:pt x="745" y="1328"/>
                      </a:lnTo>
                      <a:lnTo>
                        <a:pt x="744" y="1321"/>
                      </a:lnTo>
                      <a:lnTo>
                        <a:pt x="743" y="1307"/>
                      </a:lnTo>
                      <a:lnTo>
                        <a:pt x="745" y="1292"/>
                      </a:lnTo>
                      <a:lnTo>
                        <a:pt x="751" y="1283"/>
                      </a:lnTo>
                      <a:lnTo>
                        <a:pt x="762" y="1280"/>
                      </a:lnTo>
                      <a:lnTo>
                        <a:pt x="771" y="1277"/>
                      </a:lnTo>
                      <a:lnTo>
                        <a:pt x="777" y="1276"/>
                      </a:lnTo>
                      <a:lnTo>
                        <a:pt x="779" y="1276"/>
                      </a:lnTo>
                      <a:lnTo>
                        <a:pt x="780" y="1275"/>
                      </a:lnTo>
                      <a:lnTo>
                        <a:pt x="785" y="1271"/>
                      </a:lnTo>
                      <a:lnTo>
                        <a:pt x="792" y="1264"/>
                      </a:lnTo>
                      <a:lnTo>
                        <a:pt x="799" y="1256"/>
                      </a:lnTo>
                      <a:lnTo>
                        <a:pt x="807" y="1248"/>
                      </a:lnTo>
                      <a:lnTo>
                        <a:pt x="815" y="1237"/>
                      </a:lnTo>
                      <a:lnTo>
                        <a:pt x="820" y="1228"/>
                      </a:lnTo>
                      <a:lnTo>
                        <a:pt x="825" y="1219"/>
                      </a:lnTo>
                      <a:lnTo>
                        <a:pt x="829" y="1210"/>
                      </a:lnTo>
                      <a:lnTo>
                        <a:pt x="830" y="1208"/>
                      </a:lnTo>
                      <a:lnTo>
                        <a:pt x="830" y="1213"/>
                      </a:lnTo>
                      <a:lnTo>
                        <a:pt x="829" y="1215"/>
                      </a:lnTo>
                      <a:lnTo>
                        <a:pt x="852" y="1218"/>
                      </a:lnTo>
                      <a:lnTo>
                        <a:pt x="853" y="1218"/>
                      </a:lnTo>
                      <a:lnTo>
                        <a:pt x="856" y="1216"/>
                      </a:lnTo>
                      <a:lnTo>
                        <a:pt x="862" y="1215"/>
                      </a:lnTo>
                      <a:lnTo>
                        <a:pt x="868" y="1214"/>
                      </a:lnTo>
                      <a:lnTo>
                        <a:pt x="875" y="1213"/>
                      </a:lnTo>
                      <a:lnTo>
                        <a:pt x="880" y="1211"/>
                      </a:lnTo>
                      <a:lnTo>
                        <a:pt x="886" y="1207"/>
                      </a:lnTo>
                      <a:lnTo>
                        <a:pt x="891" y="1205"/>
                      </a:lnTo>
                      <a:lnTo>
                        <a:pt x="894" y="1203"/>
                      </a:lnTo>
                      <a:lnTo>
                        <a:pt x="900" y="1202"/>
                      </a:lnTo>
                      <a:lnTo>
                        <a:pt x="905" y="1200"/>
                      </a:lnTo>
                      <a:lnTo>
                        <a:pt x="912" y="1199"/>
                      </a:lnTo>
                      <a:lnTo>
                        <a:pt x="917" y="1198"/>
                      </a:lnTo>
                      <a:lnTo>
                        <a:pt x="924" y="1196"/>
                      </a:lnTo>
                      <a:lnTo>
                        <a:pt x="931" y="1192"/>
                      </a:lnTo>
                      <a:lnTo>
                        <a:pt x="938" y="1187"/>
                      </a:lnTo>
                      <a:lnTo>
                        <a:pt x="945" y="1180"/>
                      </a:lnTo>
                      <a:lnTo>
                        <a:pt x="952" y="1173"/>
                      </a:lnTo>
                      <a:lnTo>
                        <a:pt x="959" y="1166"/>
                      </a:lnTo>
                      <a:lnTo>
                        <a:pt x="966" y="1160"/>
                      </a:lnTo>
                      <a:lnTo>
                        <a:pt x="972" y="1155"/>
                      </a:lnTo>
                      <a:lnTo>
                        <a:pt x="978" y="1151"/>
                      </a:lnTo>
                      <a:lnTo>
                        <a:pt x="984" y="1147"/>
                      </a:lnTo>
                      <a:lnTo>
                        <a:pt x="990" y="1146"/>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46" name="Freeform 110">
                  <a:extLst>
                    <a:ext uri="{FF2B5EF4-FFF2-40B4-BE49-F238E27FC236}">
                      <a16:creationId xmlns:a16="http://schemas.microsoft.com/office/drawing/2014/main" id="{46435070-2770-4126-A4CA-9224C1D5A26E}"/>
                    </a:ext>
                  </a:extLst>
                </p:cNvPr>
                <p:cNvSpPr>
                  <a:spLocks/>
                </p:cNvSpPr>
                <p:nvPr/>
              </p:nvSpPr>
              <p:spPr bwMode="auto">
                <a:xfrm rot="364711">
                  <a:off x="4029876" y="2728573"/>
                  <a:ext cx="1260576" cy="1320912"/>
                </a:xfrm>
                <a:custGeom>
                  <a:avLst/>
                  <a:gdLst>
                    <a:gd name="T0" fmla="*/ 153 w 1227"/>
                    <a:gd name="T1" fmla="*/ 706 h 1264"/>
                    <a:gd name="T2" fmla="*/ 186 w 1227"/>
                    <a:gd name="T3" fmla="*/ 691 h 1264"/>
                    <a:gd name="T4" fmla="*/ 260 w 1227"/>
                    <a:gd name="T5" fmla="*/ 691 h 1264"/>
                    <a:gd name="T6" fmla="*/ 299 w 1227"/>
                    <a:gd name="T7" fmla="*/ 681 h 1264"/>
                    <a:gd name="T8" fmla="*/ 351 w 1227"/>
                    <a:gd name="T9" fmla="*/ 703 h 1264"/>
                    <a:gd name="T10" fmla="*/ 394 w 1227"/>
                    <a:gd name="T11" fmla="*/ 715 h 1264"/>
                    <a:gd name="T12" fmla="*/ 419 w 1227"/>
                    <a:gd name="T13" fmla="*/ 704 h 1264"/>
                    <a:gd name="T14" fmla="*/ 450 w 1227"/>
                    <a:gd name="T15" fmla="*/ 718 h 1264"/>
                    <a:gd name="T16" fmla="*/ 495 w 1227"/>
                    <a:gd name="T17" fmla="*/ 715 h 1264"/>
                    <a:gd name="T18" fmla="*/ 524 w 1227"/>
                    <a:gd name="T19" fmla="*/ 747 h 1264"/>
                    <a:gd name="T20" fmla="*/ 556 w 1227"/>
                    <a:gd name="T21" fmla="*/ 747 h 1264"/>
                    <a:gd name="T22" fmla="*/ 550 w 1227"/>
                    <a:gd name="T23" fmla="*/ 766 h 1264"/>
                    <a:gd name="T24" fmla="*/ 550 w 1227"/>
                    <a:gd name="T25" fmla="*/ 787 h 1264"/>
                    <a:gd name="T26" fmla="*/ 577 w 1227"/>
                    <a:gd name="T27" fmla="*/ 807 h 1264"/>
                    <a:gd name="T28" fmla="*/ 615 w 1227"/>
                    <a:gd name="T29" fmla="*/ 830 h 1264"/>
                    <a:gd name="T30" fmla="*/ 650 w 1227"/>
                    <a:gd name="T31" fmla="*/ 864 h 1264"/>
                    <a:gd name="T32" fmla="*/ 681 w 1227"/>
                    <a:gd name="T33" fmla="*/ 922 h 1264"/>
                    <a:gd name="T34" fmla="*/ 665 w 1227"/>
                    <a:gd name="T35" fmla="*/ 942 h 1264"/>
                    <a:gd name="T36" fmla="*/ 705 w 1227"/>
                    <a:gd name="T37" fmla="*/ 968 h 1264"/>
                    <a:gd name="T38" fmla="*/ 724 w 1227"/>
                    <a:gd name="T39" fmla="*/ 975 h 1264"/>
                    <a:gd name="T40" fmla="*/ 746 w 1227"/>
                    <a:gd name="T41" fmla="*/ 976 h 1264"/>
                    <a:gd name="T42" fmla="*/ 733 w 1227"/>
                    <a:gd name="T43" fmla="*/ 954 h 1264"/>
                    <a:gd name="T44" fmla="*/ 747 w 1227"/>
                    <a:gd name="T45" fmla="*/ 943 h 1264"/>
                    <a:gd name="T46" fmla="*/ 762 w 1227"/>
                    <a:gd name="T47" fmla="*/ 894 h 1264"/>
                    <a:gd name="T48" fmla="*/ 793 w 1227"/>
                    <a:gd name="T49" fmla="*/ 847 h 1264"/>
                    <a:gd name="T50" fmla="*/ 824 w 1227"/>
                    <a:gd name="T51" fmla="*/ 819 h 1264"/>
                    <a:gd name="T52" fmla="*/ 866 w 1227"/>
                    <a:gd name="T53" fmla="*/ 753 h 1264"/>
                    <a:gd name="T54" fmla="*/ 872 w 1227"/>
                    <a:gd name="T55" fmla="*/ 724 h 1264"/>
                    <a:gd name="T56" fmla="*/ 896 w 1227"/>
                    <a:gd name="T57" fmla="*/ 758 h 1264"/>
                    <a:gd name="T58" fmla="*/ 888 w 1227"/>
                    <a:gd name="T59" fmla="*/ 807 h 1264"/>
                    <a:gd name="T60" fmla="*/ 851 w 1227"/>
                    <a:gd name="T61" fmla="*/ 879 h 1264"/>
                    <a:gd name="T62" fmla="*/ 862 w 1227"/>
                    <a:gd name="T63" fmla="*/ 947 h 1264"/>
                    <a:gd name="T64" fmla="*/ 844 w 1227"/>
                    <a:gd name="T65" fmla="*/ 946 h 1264"/>
                    <a:gd name="T66" fmla="*/ 817 w 1227"/>
                    <a:gd name="T67" fmla="*/ 977 h 1264"/>
                    <a:gd name="T68" fmla="*/ 840 w 1227"/>
                    <a:gd name="T69" fmla="*/ 998 h 1264"/>
                    <a:gd name="T70" fmla="*/ 867 w 1227"/>
                    <a:gd name="T71" fmla="*/ 985 h 1264"/>
                    <a:gd name="T72" fmla="*/ 886 w 1227"/>
                    <a:gd name="T73" fmla="*/ 967 h 1264"/>
                    <a:gd name="T74" fmla="*/ 905 w 1227"/>
                    <a:gd name="T75" fmla="*/ 927 h 1264"/>
                    <a:gd name="T76" fmla="*/ 913 w 1227"/>
                    <a:gd name="T77" fmla="*/ 876 h 1264"/>
                    <a:gd name="T78" fmla="*/ 951 w 1227"/>
                    <a:gd name="T79" fmla="*/ 952 h 1264"/>
                    <a:gd name="T80" fmla="*/ 931 w 1227"/>
                    <a:gd name="T81" fmla="*/ 1021 h 1264"/>
                    <a:gd name="T82" fmla="*/ 898 w 1227"/>
                    <a:gd name="T83" fmla="*/ 1041 h 1264"/>
                    <a:gd name="T84" fmla="*/ 878 w 1227"/>
                    <a:gd name="T85" fmla="*/ 1028 h 1264"/>
                    <a:gd name="T86" fmla="*/ 824 w 1227"/>
                    <a:gd name="T87" fmla="*/ 1044 h 1264"/>
                    <a:gd name="T88" fmla="*/ 796 w 1227"/>
                    <a:gd name="T89" fmla="*/ 1058 h 1264"/>
                    <a:gd name="T90" fmla="*/ 812 w 1227"/>
                    <a:gd name="T91" fmla="*/ 1088 h 1264"/>
                    <a:gd name="T92" fmla="*/ 882 w 1227"/>
                    <a:gd name="T93" fmla="*/ 1080 h 1264"/>
                    <a:gd name="T94" fmla="*/ 914 w 1227"/>
                    <a:gd name="T95" fmla="*/ 1053 h 1264"/>
                    <a:gd name="T96" fmla="*/ 935 w 1227"/>
                    <a:gd name="T97" fmla="*/ 1048 h 1264"/>
                    <a:gd name="T98" fmla="*/ 968 w 1227"/>
                    <a:gd name="T99" fmla="*/ 1020 h 1264"/>
                    <a:gd name="T100" fmla="*/ 1009 w 1227"/>
                    <a:gd name="T101" fmla="*/ 1003 h 1264"/>
                    <a:gd name="T102" fmla="*/ 1003 w 1227"/>
                    <a:gd name="T103" fmla="*/ 1010 h 1264"/>
                    <a:gd name="T104" fmla="*/ 1015 w 1227"/>
                    <a:gd name="T105" fmla="*/ 1040 h 1264"/>
                    <a:gd name="T106" fmla="*/ 1088 w 1227"/>
                    <a:gd name="T107" fmla="*/ 1127 h 1264"/>
                    <a:gd name="T108" fmla="*/ 1086 w 1227"/>
                    <a:gd name="T109" fmla="*/ 1179 h 1264"/>
                    <a:gd name="T110" fmla="*/ 1128 w 1227"/>
                    <a:gd name="T111" fmla="*/ 1225 h 1264"/>
                    <a:gd name="T112" fmla="*/ 1178 w 1227"/>
                    <a:gd name="T113" fmla="*/ 1256 h 1264"/>
                    <a:gd name="T114" fmla="*/ 1224 w 1227"/>
                    <a:gd name="T115" fmla="*/ 1211 h 1264"/>
                    <a:gd name="T116" fmla="*/ 1124 w 1227"/>
                    <a:gd name="T117" fmla="*/ 0 h 1264"/>
                    <a:gd name="connsiteX0" fmla="*/ 679 w 9823"/>
                    <a:gd name="connsiteY0" fmla="*/ 5641 h 10000"/>
                    <a:gd name="connsiteX1" fmla="*/ 695 w 9823"/>
                    <a:gd name="connsiteY1" fmla="*/ 5641 h 10000"/>
                    <a:gd name="connsiteX2" fmla="*/ 744 w 9823"/>
                    <a:gd name="connsiteY2" fmla="*/ 5633 h 10000"/>
                    <a:gd name="connsiteX3" fmla="*/ 817 w 9823"/>
                    <a:gd name="connsiteY3" fmla="*/ 5625 h 10000"/>
                    <a:gd name="connsiteX4" fmla="*/ 899 w 9823"/>
                    <a:gd name="connsiteY4" fmla="*/ 5617 h 10000"/>
                    <a:gd name="connsiteX5" fmla="*/ 988 w 9823"/>
                    <a:gd name="connsiteY5" fmla="*/ 5601 h 10000"/>
                    <a:gd name="connsiteX6" fmla="*/ 1070 w 9823"/>
                    <a:gd name="connsiteY6" fmla="*/ 5585 h 10000"/>
                    <a:gd name="connsiteX7" fmla="*/ 1143 w 9823"/>
                    <a:gd name="connsiteY7" fmla="*/ 5570 h 10000"/>
                    <a:gd name="connsiteX8" fmla="*/ 1192 w 9823"/>
                    <a:gd name="connsiteY8" fmla="*/ 5554 h 10000"/>
                    <a:gd name="connsiteX9" fmla="*/ 1249 w 9823"/>
                    <a:gd name="connsiteY9" fmla="*/ 5522 h 10000"/>
                    <a:gd name="connsiteX10" fmla="*/ 1282 w 9823"/>
                    <a:gd name="connsiteY10" fmla="*/ 5498 h 10000"/>
                    <a:gd name="connsiteX11" fmla="*/ 1314 w 9823"/>
                    <a:gd name="connsiteY11" fmla="*/ 5483 h 10000"/>
                    <a:gd name="connsiteX12" fmla="*/ 1323 w 9823"/>
                    <a:gd name="connsiteY12" fmla="*/ 5467 h 10000"/>
                    <a:gd name="connsiteX13" fmla="*/ 1339 w 9823"/>
                    <a:gd name="connsiteY13" fmla="*/ 5467 h 10000"/>
                    <a:gd name="connsiteX14" fmla="*/ 1404 w 9823"/>
                    <a:gd name="connsiteY14" fmla="*/ 5467 h 10000"/>
                    <a:gd name="connsiteX15" fmla="*/ 1494 w 9823"/>
                    <a:gd name="connsiteY15" fmla="*/ 5467 h 10000"/>
                    <a:gd name="connsiteX16" fmla="*/ 1592 w 9823"/>
                    <a:gd name="connsiteY16" fmla="*/ 5467 h 10000"/>
                    <a:gd name="connsiteX17" fmla="*/ 1706 w 9823"/>
                    <a:gd name="connsiteY17" fmla="*/ 5467 h 10000"/>
                    <a:gd name="connsiteX18" fmla="*/ 1803 w 9823"/>
                    <a:gd name="connsiteY18" fmla="*/ 5467 h 10000"/>
                    <a:gd name="connsiteX19" fmla="*/ 1885 w 9823"/>
                    <a:gd name="connsiteY19" fmla="*/ 5467 h 10000"/>
                    <a:gd name="connsiteX20" fmla="*/ 1942 w 9823"/>
                    <a:gd name="connsiteY20" fmla="*/ 5467 h 10000"/>
                    <a:gd name="connsiteX21" fmla="*/ 1991 w 9823"/>
                    <a:gd name="connsiteY21" fmla="*/ 5451 h 10000"/>
                    <a:gd name="connsiteX22" fmla="*/ 2023 w 9823"/>
                    <a:gd name="connsiteY22" fmla="*/ 5403 h 10000"/>
                    <a:gd name="connsiteX23" fmla="*/ 2056 w 9823"/>
                    <a:gd name="connsiteY23" fmla="*/ 5372 h 10000"/>
                    <a:gd name="connsiteX24" fmla="*/ 2105 w 9823"/>
                    <a:gd name="connsiteY24" fmla="*/ 5356 h 10000"/>
                    <a:gd name="connsiteX25" fmla="*/ 2138 w 9823"/>
                    <a:gd name="connsiteY25" fmla="*/ 5364 h 10000"/>
                    <a:gd name="connsiteX26" fmla="*/ 2195 w 9823"/>
                    <a:gd name="connsiteY26" fmla="*/ 5372 h 10000"/>
                    <a:gd name="connsiteX27" fmla="*/ 2260 w 9823"/>
                    <a:gd name="connsiteY27" fmla="*/ 5388 h 10000"/>
                    <a:gd name="connsiteX28" fmla="*/ 2333 w 9823"/>
                    <a:gd name="connsiteY28" fmla="*/ 5419 h 10000"/>
                    <a:gd name="connsiteX29" fmla="*/ 2415 w 9823"/>
                    <a:gd name="connsiteY29" fmla="*/ 5443 h 10000"/>
                    <a:gd name="connsiteX30" fmla="*/ 2480 w 9823"/>
                    <a:gd name="connsiteY30" fmla="*/ 5467 h 10000"/>
                    <a:gd name="connsiteX31" fmla="*/ 2545 w 9823"/>
                    <a:gd name="connsiteY31" fmla="*/ 5498 h 10000"/>
                    <a:gd name="connsiteX32" fmla="*/ 2586 w 9823"/>
                    <a:gd name="connsiteY32" fmla="*/ 5514 h 10000"/>
                    <a:gd name="connsiteX33" fmla="*/ 2635 w 9823"/>
                    <a:gd name="connsiteY33" fmla="*/ 5538 h 10000"/>
                    <a:gd name="connsiteX34" fmla="*/ 2684 w 9823"/>
                    <a:gd name="connsiteY34" fmla="*/ 5562 h 10000"/>
                    <a:gd name="connsiteX35" fmla="*/ 2741 w 9823"/>
                    <a:gd name="connsiteY35" fmla="*/ 5585 h 10000"/>
                    <a:gd name="connsiteX36" fmla="*/ 2798 w 9823"/>
                    <a:gd name="connsiteY36" fmla="*/ 5625 h 10000"/>
                    <a:gd name="connsiteX37" fmla="*/ 2863 w 9823"/>
                    <a:gd name="connsiteY37" fmla="*/ 5657 h 10000"/>
                    <a:gd name="connsiteX38" fmla="*/ 2912 w 9823"/>
                    <a:gd name="connsiteY38" fmla="*/ 5672 h 10000"/>
                    <a:gd name="connsiteX39" fmla="*/ 2969 w 9823"/>
                    <a:gd name="connsiteY39" fmla="*/ 5680 h 10000"/>
                    <a:gd name="connsiteX40" fmla="*/ 3001 w 9823"/>
                    <a:gd name="connsiteY40" fmla="*/ 5680 h 10000"/>
                    <a:gd name="connsiteX41" fmla="*/ 3034 w 9823"/>
                    <a:gd name="connsiteY41" fmla="*/ 5657 h 10000"/>
                    <a:gd name="connsiteX42" fmla="*/ 3001 w 9823"/>
                    <a:gd name="connsiteY42" fmla="*/ 5617 h 10000"/>
                    <a:gd name="connsiteX43" fmla="*/ 2977 w 9823"/>
                    <a:gd name="connsiteY43" fmla="*/ 5578 h 10000"/>
                    <a:gd name="connsiteX44" fmla="*/ 2977 w 9823"/>
                    <a:gd name="connsiteY44" fmla="*/ 5546 h 10000"/>
                    <a:gd name="connsiteX45" fmla="*/ 3018 w 9823"/>
                    <a:gd name="connsiteY45" fmla="*/ 5538 h 10000"/>
                    <a:gd name="connsiteX46" fmla="*/ 3099 w 9823"/>
                    <a:gd name="connsiteY46" fmla="*/ 5554 h 10000"/>
                    <a:gd name="connsiteX47" fmla="*/ 3181 w 9823"/>
                    <a:gd name="connsiteY47" fmla="*/ 5570 h 10000"/>
                    <a:gd name="connsiteX48" fmla="*/ 3238 w 9823"/>
                    <a:gd name="connsiteY48" fmla="*/ 5570 h 10000"/>
                    <a:gd name="connsiteX49" fmla="*/ 3262 w 9823"/>
                    <a:gd name="connsiteY49" fmla="*/ 5570 h 10000"/>
                    <a:gd name="connsiteX50" fmla="*/ 3295 w 9823"/>
                    <a:gd name="connsiteY50" fmla="*/ 5570 h 10000"/>
                    <a:gd name="connsiteX51" fmla="*/ 3327 w 9823"/>
                    <a:gd name="connsiteY51" fmla="*/ 5585 h 10000"/>
                    <a:gd name="connsiteX52" fmla="*/ 3368 w 9823"/>
                    <a:gd name="connsiteY52" fmla="*/ 5609 h 10000"/>
                    <a:gd name="connsiteX53" fmla="*/ 3417 w 9823"/>
                    <a:gd name="connsiteY53" fmla="*/ 5633 h 10000"/>
                    <a:gd name="connsiteX54" fmla="*/ 3450 w 9823"/>
                    <a:gd name="connsiteY54" fmla="*/ 5657 h 10000"/>
                    <a:gd name="connsiteX55" fmla="*/ 3490 w 9823"/>
                    <a:gd name="connsiteY55" fmla="*/ 5680 h 10000"/>
                    <a:gd name="connsiteX56" fmla="*/ 3515 w 9823"/>
                    <a:gd name="connsiteY56" fmla="*/ 5696 h 10000"/>
                    <a:gd name="connsiteX57" fmla="*/ 3596 w 9823"/>
                    <a:gd name="connsiteY57" fmla="*/ 5720 h 10000"/>
                    <a:gd name="connsiteX58" fmla="*/ 3678 w 9823"/>
                    <a:gd name="connsiteY58" fmla="*/ 5720 h 10000"/>
                    <a:gd name="connsiteX59" fmla="*/ 3751 w 9823"/>
                    <a:gd name="connsiteY59" fmla="*/ 5704 h 10000"/>
                    <a:gd name="connsiteX60" fmla="*/ 3784 w 9823"/>
                    <a:gd name="connsiteY60" fmla="*/ 5696 h 10000"/>
                    <a:gd name="connsiteX61" fmla="*/ 3792 w 9823"/>
                    <a:gd name="connsiteY61" fmla="*/ 5625 h 10000"/>
                    <a:gd name="connsiteX62" fmla="*/ 3857 w 9823"/>
                    <a:gd name="connsiteY62" fmla="*/ 5657 h 10000"/>
                    <a:gd name="connsiteX63" fmla="*/ 3914 w 9823"/>
                    <a:gd name="connsiteY63" fmla="*/ 5625 h 10000"/>
                    <a:gd name="connsiteX64" fmla="*/ 3971 w 9823"/>
                    <a:gd name="connsiteY64" fmla="*/ 5657 h 10000"/>
                    <a:gd name="connsiteX65" fmla="*/ 3939 w 9823"/>
                    <a:gd name="connsiteY65" fmla="*/ 5704 h 10000"/>
                    <a:gd name="connsiteX66" fmla="*/ 3971 w 9823"/>
                    <a:gd name="connsiteY66" fmla="*/ 5728 h 10000"/>
                    <a:gd name="connsiteX67" fmla="*/ 4020 w 9823"/>
                    <a:gd name="connsiteY67" fmla="*/ 5775 h 10000"/>
                    <a:gd name="connsiteX68" fmla="*/ 4069 w 9823"/>
                    <a:gd name="connsiteY68" fmla="*/ 5839 h 10000"/>
                    <a:gd name="connsiteX69" fmla="*/ 4094 w 9823"/>
                    <a:gd name="connsiteY69" fmla="*/ 5910 h 10000"/>
                    <a:gd name="connsiteX70" fmla="*/ 4094 w 9823"/>
                    <a:gd name="connsiteY70" fmla="*/ 5973 h 10000"/>
                    <a:gd name="connsiteX71" fmla="*/ 4102 w 9823"/>
                    <a:gd name="connsiteY71" fmla="*/ 5997 h 10000"/>
                    <a:gd name="connsiteX72" fmla="*/ 4118 w 9823"/>
                    <a:gd name="connsiteY72" fmla="*/ 5997 h 10000"/>
                    <a:gd name="connsiteX73" fmla="*/ 4151 w 9823"/>
                    <a:gd name="connsiteY73" fmla="*/ 5957 h 10000"/>
                    <a:gd name="connsiteX74" fmla="*/ 4208 w 9823"/>
                    <a:gd name="connsiteY74" fmla="*/ 5910 h 10000"/>
                    <a:gd name="connsiteX75" fmla="*/ 4289 w 9823"/>
                    <a:gd name="connsiteY75" fmla="*/ 5902 h 10000"/>
                    <a:gd name="connsiteX76" fmla="*/ 4354 w 9823"/>
                    <a:gd name="connsiteY76" fmla="*/ 5910 h 10000"/>
                    <a:gd name="connsiteX77" fmla="*/ 4379 w 9823"/>
                    <a:gd name="connsiteY77" fmla="*/ 5910 h 10000"/>
                    <a:gd name="connsiteX78" fmla="*/ 4379 w 9823"/>
                    <a:gd name="connsiteY78" fmla="*/ 5926 h 10000"/>
                    <a:gd name="connsiteX79" fmla="*/ 4395 w 9823"/>
                    <a:gd name="connsiteY79" fmla="*/ 5965 h 10000"/>
                    <a:gd name="connsiteX80" fmla="*/ 4395 w 9823"/>
                    <a:gd name="connsiteY80" fmla="*/ 6005 h 10000"/>
                    <a:gd name="connsiteX81" fmla="*/ 4371 w 9823"/>
                    <a:gd name="connsiteY81" fmla="*/ 6052 h 10000"/>
                    <a:gd name="connsiteX82" fmla="*/ 4338 w 9823"/>
                    <a:gd name="connsiteY82" fmla="*/ 6076 h 10000"/>
                    <a:gd name="connsiteX83" fmla="*/ 4305 w 9823"/>
                    <a:gd name="connsiteY83" fmla="*/ 6060 h 10000"/>
                    <a:gd name="connsiteX84" fmla="*/ 4281 w 9823"/>
                    <a:gd name="connsiteY84" fmla="*/ 6052 h 10000"/>
                    <a:gd name="connsiteX85" fmla="*/ 4273 w 9823"/>
                    <a:gd name="connsiteY85" fmla="*/ 6044 h 10000"/>
                    <a:gd name="connsiteX86" fmla="*/ 4240 w 9823"/>
                    <a:gd name="connsiteY86" fmla="*/ 6108 h 10000"/>
                    <a:gd name="connsiteX87" fmla="*/ 4248 w 9823"/>
                    <a:gd name="connsiteY87" fmla="*/ 6123 h 10000"/>
                    <a:gd name="connsiteX88" fmla="*/ 4273 w 9823"/>
                    <a:gd name="connsiteY88" fmla="*/ 6163 h 10000"/>
                    <a:gd name="connsiteX89" fmla="*/ 4289 w 9823"/>
                    <a:gd name="connsiteY89" fmla="*/ 6203 h 10000"/>
                    <a:gd name="connsiteX90" fmla="*/ 4305 w 9823"/>
                    <a:gd name="connsiteY90" fmla="*/ 6226 h 10000"/>
                    <a:gd name="connsiteX91" fmla="*/ 4314 w 9823"/>
                    <a:gd name="connsiteY91" fmla="*/ 6258 h 10000"/>
                    <a:gd name="connsiteX92" fmla="*/ 4338 w 9823"/>
                    <a:gd name="connsiteY92" fmla="*/ 6297 h 10000"/>
                    <a:gd name="connsiteX93" fmla="*/ 4354 w 9823"/>
                    <a:gd name="connsiteY93" fmla="*/ 6345 h 10000"/>
                    <a:gd name="connsiteX94" fmla="*/ 4403 w 9823"/>
                    <a:gd name="connsiteY94" fmla="*/ 6377 h 10000"/>
                    <a:gd name="connsiteX95" fmla="*/ 4460 w 9823"/>
                    <a:gd name="connsiteY95" fmla="*/ 6384 h 10000"/>
                    <a:gd name="connsiteX96" fmla="*/ 4493 w 9823"/>
                    <a:gd name="connsiteY96" fmla="*/ 6392 h 10000"/>
                    <a:gd name="connsiteX97" fmla="*/ 4526 w 9823"/>
                    <a:gd name="connsiteY97" fmla="*/ 6384 h 10000"/>
                    <a:gd name="connsiteX98" fmla="*/ 4534 w 9823"/>
                    <a:gd name="connsiteY98" fmla="*/ 6384 h 10000"/>
                    <a:gd name="connsiteX99" fmla="*/ 4607 w 9823"/>
                    <a:gd name="connsiteY99" fmla="*/ 6384 h 10000"/>
                    <a:gd name="connsiteX100" fmla="*/ 4623 w 9823"/>
                    <a:gd name="connsiteY100" fmla="*/ 6377 h 10000"/>
                    <a:gd name="connsiteX101" fmla="*/ 4672 w 9823"/>
                    <a:gd name="connsiteY101" fmla="*/ 6361 h 10000"/>
                    <a:gd name="connsiteX102" fmla="*/ 4737 w 9823"/>
                    <a:gd name="connsiteY102" fmla="*/ 6384 h 10000"/>
                    <a:gd name="connsiteX103" fmla="*/ 4794 w 9823"/>
                    <a:gd name="connsiteY103" fmla="*/ 6472 h 10000"/>
                    <a:gd name="connsiteX104" fmla="*/ 4835 w 9823"/>
                    <a:gd name="connsiteY104" fmla="*/ 6566 h 10000"/>
                    <a:gd name="connsiteX105" fmla="*/ 4852 w 9823"/>
                    <a:gd name="connsiteY105" fmla="*/ 6622 h 10000"/>
                    <a:gd name="connsiteX106" fmla="*/ 4868 w 9823"/>
                    <a:gd name="connsiteY106" fmla="*/ 6661 h 10000"/>
                    <a:gd name="connsiteX107" fmla="*/ 4925 w 9823"/>
                    <a:gd name="connsiteY107" fmla="*/ 6709 h 10000"/>
                    <a:gd name="connsiteX108" fmla="*/ 4974 w 9823"/>
                    <a:gd name="connsiteY108" fmla="*/ 6748 h 10000"/>
                    <a:gd name="connsiteX109" fmla="*/ 5023 w 9823"/>
                    <a:gd name="connsiteY109" fmla="*/ 6772 h 10000"/>
                    <a:gd name="connsiteX110" fmla="*/ 5063 w 9823"/>
                    <a:gd name="connsiteY110" fmla="*/ 6812 h 10000"/>
                    <a:gd name="connsiteX111" fmla="*/ 5120 w 9823"/>
                    <a:gd name="connsiteY111" fmla="*/ 6835 h 10000"/>
                    <a:gd name="connsiteX112" fmla="*/ 5169 w 9823"/>
                    <a:gd name="connsiteY112" fmla="*/ 6867 h 10000"/>
                    <a:gd name="connsiteX113" fmla="*/ 5210 w 9823"/>
                    <a:gd name="connsiteY113" fmla="*/ 6891 h 10000"/>
                    <a:gd name="connsiteX114" fmla="*/ 5235 w 9823"/>
                    <a:gd name="connsiteY114" fmla="*/ 6915 h 10000"/>
                    <a:gd name="connsiteX115" fmla="*/ 5259 w 9823"/>
                    <a:gd name="connsiteY115" fmla="*/ 6930 h 10000"/>
                    <a:gd name="connsiteX116" fmla="*/ 5283 w 9823"/>
                    <a:gd name="connsiteY116" fmla="*/ 7009 h 10000"/>
                    <a:gd name="connsiteX117" fmla="*/ 5332 w 9823"/>
                    <a:gd name="connsiteY117" fmla="*/ 7160 h 10000"/>
                    <a:gd name="connsiteX118" fmla="*/ 5373 w 9823"/>
                    <a:gd name="connsiteY118" fmla="*/ 7294 h 10000"/>
                    <a:gd name="connsiteX119" fmla="*/ 5414 w 9823"/>
                    <a:gd name="connsiteY119" fmla="*/ 7389 h 10000"/>
                    <a:gd name="connsiteX120" fmla="*/ 5414 w 9823"/>
                    <a:gd name="connsiteY120" fmla="*/ 7405 h 10000"/>
                    <a:gd name="connsiteX121" fmla="*/ 5389 w 9823"/>
                    <a:gd name="connsiteY121" fmla="*/ 7413 h 10000"/>
                    <a:gd name="connsiteX122" fmla="*/ 5349 w 9823"/>
                    <a:gd name="connsiteY122" fmla="*/ 7421 h 10000"/>
                    <a:gd name="connsiteX123" fmla="*/ 5308 w 9823"/>
                    <a:gd name="connsiteY123" fmla="*/ 7429 h 10000"/>
                    <a:gd name="connsiteX124" fmla="*/ 5275 w 9823"/>
                    <a:gd name="connsiteY124" fmla="*/ 7437 h 10000"/>
                    <a:gd name="connsiteX125" fmla="*/ 5243 w 9823"/>
                    <a:gd name="connsiteY125" fmla="*/ 7453 h 10000"/>
                    <a:gd name="connsiteX126" fmla="*/ 5243 w 9823"/>
                    <a:gd name="connsiteY126" fmla="*/ 7460 h 10000"/>
                    <a:gd name="connsiteX127" fmla="*/ 5267 w 9823"/>
                    <a:gd name="connsiteY127" fmla="*/ 7468 h 10000"/>
                    <a:gd name="connsiteX128" fmla="*/ 5341 w 9823"/>
                    <a:gd name="connsiteY128" fmla="*/ 7500 h 10000"/>
                    <a:gd name="connsiteX129" fmla="*/ 5406 w 9823"/>
                    <a:gd name="connsiteY129" fmla="*/ 7540 h 10000"/>
                    <a:gd name="connsiteX130" fmla="*/ 5471 w 9823"/>
                    <a:gd name="connsiteY130" fmla="*/ 7579 h 10000"/>
                    <a:gd name="connsiteX131" fmla="*/ 5520 w 9823"/>
                    <a:gd name="connsiteY131" fmla="*/ 7611 h 10000"/>
                    <a:gd name="connsiteX132" fmla="*/ 5569 w 9823"/>
                    <a:gd name="connsiteY132" fmla="*/ 7658 h 10000"/>
                    <a:gd name="connsiteX133" fmla="*/ 5601 w 9823"/>
                    <a:gd name="connsiteY133" fmla="*/ 7698 h 10000"/>
                    <a:gd name="connsiteX134" fmla="*/ 5642 w 9823"/>
                    <a:gd name="connsiteY134" fmla="*/ 7714 h 10000"/>
                    <a:gd name="connsiteX135" fmla="*/ 5667 w 9823"/>
                    <a:gd name="connsiteY135" fmla="*/ 7690 h 10000"/>
                    <a:gd name="connsiteX136" fmla="*/ 5691 w 9823"/>
                    <a:gd name="connsiteY136" fmla="*/ 7650 h 10000"/>
                    <a:gd name="connsiteX137" fmla="*/ 5699 w 9823"/>
                    <a:gd name="connsiteY137" fmla="*/ 7658 h 10000"/>
                    <a:gd name="connsiteX138" fmla="*/ 5715 w 9823"/>
                    <a:gd name="connsiteY138" fmla="*/ 7690 h 10000"/>
                    <a:gd name="connsiteX139" fmla="*/ 5724 w 9823"/>
                    <a:gd name="connsiteY139" fmla="*/ 7714 h 10000"/>
                    <a:gd name="connsiteX140" fmla="*/ 5756 w 9823"/>
                    <a:gd name="connsiteY140" fmla="*/ 7737 h 10000"/>
                    <a:gd name="connsiteX141" fmla="*/ 5797 w 9823"/>
                    <a:gd name="connsiteY141" fmla="*/ 7761 h 10000"/>
                    <a:gd name="connsiteX142" fmla="*/ 5838 w 9823"/>
                    <a:gd name="connsiteY142" fmla="*/ 7777 h 10000"/>
                    <a:gd name="connsiteX143" fmla="*/ 5854 w 9823"/>
                    <a:gd name="connsiteY143" fmla="*/ 7785 h 10000"/>
                    <a:gd name="connsiteX144" fmla="*/ 5862 w 9823"/>
                    <a:gd name="connsiteY144" fmla="*/ 7777 h 10000"/>
                    <a:gd name="connsiteX145" fmla="*/ 5887 w 9823"/>
                    <a:gd name="connsiteY145" fmla="*/ 7761 h 10000"/>
                    <a:gd name="connsiteX146" fmla="*/ 5903 w 9823"/>
                    <a:gd name="connsiteY146" fmla="*/ 7722 h 10000"/>
                    <a:gd name="connsiteX147" fmla="*/ 5911 w 9823"/>
                    <a:gd name="connsiteY147" fmla="*/ 7690 h 10000"/>
                    <a:gd name="connsiteX148" fmla="*/ 5903 w 9823"/>
                    <a:gd name="connsiteY148" fmla="*/ 7642 h 10000"/>
                    <a:gd name="connsiteX149" fmla="*/ 5895 w 9823"/>
                    <a:gd name="connsiteY149" fmla="*/ 7587 h 10000"/>
                    <a:gd name="connsiteX150" fmla="*/ 5862 w 9823"/>
                    <a:gd name="connsiteY150" fmla="*/ 7555 h 10000"/>
                    <a:gd name="connsiteX151" fmla="*/ 5846 w 9823"/>
                    <a:gd name="connsiteY151" fmla="*/ 7587 h 10000"/>
                    <a:gd name="connsiteX152" fmla="*/ 5821 w 9823"/>
                    <a:gd name="connsiteY152" fmla="*/ 7595 h 10000"/>
                    <a:gd name="connsiteX153" fmla="*/ 5797 w 9823"/>
                    <a:gd name="connsiteY153" fmla="*/ 7547 h 10000"/>
                    <a:gd name="connsiteX154" fmla="*/ 5781 w 9823"/>
                    <a:gd name="connsiteY154" fmla="*/ 7484 h 10000"/>
                    <a:gd name="connsiteX155" fmla="*/ 5772 w 9823"/>
                    <a:gd name="connsiteY155" fmla="*/ 7460 h 10000"/>
                    <a:gd name="connsiteX156" fmla="*/ 5781 w 9823"/>
                    <a:gd name="connsiteY156" fmla="*/ 7437 h 10000"/>
                    <a:gd name="connsiteX157" fmla="*/ 5821 w 9823"/>
                    <a:gd name="connsiteY157" fmla="*/ 7413 h 10000"/>
                    <a:gd name="connsiteX158" fmla="*/ 5854 w 9823"/>
                    <a:gd name="connsiteY158" fmla="*/ 7397 h 10000"/>
                    <a:gd name="connsiteX159" fmla="*/ 5887 w 9823"/>
                    <a:gd name="connsiteY159" fmla="*/ 7413 h 10000"/>
                    <a:gd name="connsiteX160" fmla="*/ 5911 w 9823"/>
                    <a:gd name="connsiteY160" fmla="*/ 7460 h 10000"/>
                    <a:gd name="connsiteX161" fmla="*/ 5944 w 9823"/>
                    <a:gd name="connsiteY161" fmla="*/ 7484 h 10000"/>
                    <a:gd name="connsiteX162" fmla="*/ 5960 w 9823"/>
                    <a:gd name="connsiteY162" fmla="*/ 7484 h 10000"/>
                    <a:gd name="connsiteX163" fmla="*/ 5960 w 9823"/>
                    <a:gd name="connsiteY163" fmla="*/ 7429 h 10000"/>
                    <a:gd name="connsiteX164" fmla="*/ 5960 w 9823"/>
                    <a:gd name="connsiteY164" fmla="*/ 7342 h 10000"/>
                    <a:gd name="connsiteX165" fmla="*/ 5968 w 9823"/>
                    <a:gd name="connsiteY165" fmla="*/ 7239 h 10000"/>
                    <a:gd name="connsiteX166" fmla="*/ 6001 w 9823"/>
                    <a:gd name="connsiteY166" fmla="*/ 7152 h 10000"/>
                    <a:gd name="connsiteX167" fmla="*/ 6033 w 9823"/>
                    <a:gd name="connsiteY167" fmla="*/ 7073 h 10000"/>
                    <a:gd name="connsiteX168" fmla="*/ 6050 w 9823"/>
                    <a:gd name="connsiteY168" fmla="*/ 7033 h 10000"/>
                    <a:gd name="connsiteX169" fmla="*/ 6082 w 9823"/>
                    <a:gd name="connsiteY169" fmla="*/ 6978 h 10000"/>
                    <a:gd name="connsiteX170" fmla="*/ 6115 w 9823"/>
                    <a:gd name="connsiteY170" fmla="*/ 6915 h 10000"/>
                    <a:gd name="connsiteX171" fmla="*/ 6156 w 9823"/>
                    <a:gd name="connsiteY171" fmla="*/ 6851 h 10000"/>
                    <a:gd name="connsiteX172" fmla="*/ 6196 w 9823"/>
                    <a:gd name="connsiteY172" fmla="*/ 6796 h 10000"/>
                    <a:gd name="connsiteX173" fmla="*/ 6237 w 9823"/>
                    <a:gd name="connsiteY173" fmla="*/ 6741 h 10000"/>
                    <a:gd name="connsiteX174" fmla="*/ 6286 w 9823"/>
                    <a:gd name="connsiteY174" fmla="*/ 6701 h 10000"/>
                    <a:gd name="connsiteX175" fmla="*/ 6335 w 9823"/>
                    <a:gd name="connsiteY175" fmla="*/ 6677 h 10000"/>
                    <a:gd name="connsiteX176" fmla="*/ 6416 w 9823"/>
                    <a:gd name="connsiteY176" fmla="*/ 6638 h 10000"/>
                    <a:gd name="connsiteX177" fmla="*/ 6498 w 9823"/>
                    <a:gd name="connsiteY177" fmla="*/ 6614 h 10000"/>
                    <a:gd name="connsiteX178" fmla="*/ 6547 w 9823"/>
                    <a:gd name="connsiteY178" fmla="*/ 6590 h 10000"/>
                    <a:gd name="connsiteX179" fmla="*/ 6571 w 9823"/>
                    <a:gd name="connsiteY179" fmla="*/ 6582 h 10000"/>
                    <a:gd name="connsiteX180" fmla="*/ 6563 w 9823"/>
                    <a:gd name="connsiteY180" fmla="*/ 6559 h 10000"/>
                    <a:gd name="connsiteX181" fmla="*/ 6539 w 9823"/>
                    <a:gd name="connsiteY181" fmla="*/ 6479 h 10000"/>
                    <a:gd name="connsiteX182" fmla="*/ 6547 w 9823"/>
                    <a:gd name="connsiteY182" fmla="*/ 6392 h 10000"/>
                    <a:gd name="connsiteX183" fmla="*/ 6596 w 9823"/>
                    <a:gd name="connsiteY183" fmla="*/ 6282 h 10000"/>
                    <a:gd name="connsiteX184" fmla="*/ 6661 w 9823"/>
                    <a:gd name="connsiteY184" fmla="*/ 6195 h 10000"/>
                    <a:gd name="connsiteX185" fmla="*/ 6718 w 9823"/>
                    <a:gd name="connsiteY185" fmla="*/ 6108 h 10000"/>
                    <a:gd name="connsiteX186" fmla="*/ 6767 w 9823"/>
                    <a:gd name="connsiteY186" fmla="*/ 6044 h 10000"/>
                    <a:gd name="connsiteX187" fmla="*/ 6832 w 9823"/>
                    <a:gd name="connsiteY187" fmla="*/ 5997 h 10000"/>
                    <a:gd name="connsiteX188" fmla="*/ 6881 w 9823"/>
                    <a:gd name="connsiteY188" fmla="*/ 5957 h 10000"/>
                    <a:gd name="connsiteX189" fmla="*/ 6873 w 9823"/>
                    <a:gd name="connsiteY189" fmla="*/ 5878 h 10000"/>
                    <a:gd name="connsiteX190" fmla="*/ 6840 w 9823"/>
                    <a:gd name="connsiteY190" fmla="*/ 5799 h 10000"/>
                    <a:gd name="connsiteX191" fmla="*/ 6832 w 9823"/>
                    <a:gd name="connsiteY191" fmla="*/ 5704 h 10000"/>
                    <a:gd name="connsiteX192" fmla="*/ 6840 w 9823"/>
                    <a:gd name="connsiteY192" fmla="*/ 5641 h 10000"/>
                    <a:gd name="connsiteX193" fmla="*/ 6856 w 9823"/>
                    <a:gd name="connsiteY193" fmla="*/ 5609 h 10000"/>
                    <a:gd name="connsiteX194" fmla="*/ 6881 w 9823"/>
                    <a:gd name="connsiteY194" fmla="*/ 5633 h 10000"/>
                    <a:gd name="connsiteX195" fmla="*/ 6930 w 9823"/>
                    <a:gd name="connsiteY195" fmla="*/ 5728 h 10000"/>
                    <a:gd name="connsiteX196" fmla="*/ 6954 w 9823"/>
                    <a:gd name="connsiteY196" fmla="*/ 5823 h 10000"/>
                    <a:gd name="connsiteX197" fmla="*/ 6946 w 9823"/>
                    <a:gd name="connsiteY197" fmla="*/ 5894 h 10000"/>
                    <a:gd name="connsiteX198" fmla="*/ 6946 w 9823"/>
                    <a:gd name="connsiteY198" fmla="*/ 5926 h 10000"/>
                    <a:gd name="connsiteX199" fmla="*/ 6995 w 9823"/>
                    <a:gd name="connsiteY199" fmla="*/ 5941 h 10000"/>
                    <a:gd name="connsiteX200" fmla="*/ 7060 w 9823"/>
                    <a:gd name="connsiteY200" fmla="*/ 5957 h 10000"/>
                    <a:gd name="connsiteX201" fmla="*/ 7101 w 9823"/>
                    <a:gd name="connsiteY201" fmla="*/ 5981 h 10000"/>
                    <a:gd name="connsiteX202" fmla="*/ 7125 w 9823"/>
                    <a:gd name="connsiteY202" fmla="*/ 5997 h 10000"/>
                    <a:gd name="connsiteX203" fmla="*/ 7093 w 9823"/>
                    <a:gd name="connsiteY203" fmla="*/ 6028 h 10000"/>
                    <a:gd name="connsiteX204" fmla="*/ 7060 w 9823"/>
                    <a:gd name="connsiteY204" fmla="*/ 6052 h 10000"/>
                    <a:gd name="connsiteX205" fmla="*/ 7019 w 9823"/>
                    <a:gd name="connsiteY205" fmla="*/ 6092 h 10000"/>
                    <a:gd name="connsiteX206" fmla="*/ 7003 w 9823"/>
                    <a:gd name="connsiteY206" fmla="*/ 6116 h 10000"/>
                    <a:gd name="connsiteX207" fmla="*/ 6995 w 9823"/>
                    <a:gd name="connsiteY207" fmla="*/ 6123 h 10000"/>
                    <a:gd name="connsiteX208" fmla="*/ 6995 w 9823"/>
                    <a:gd name="connsiteY208" fmla="*/ 6274 h 10000"/>
                    <a:gd name="connsiteX209" fmla="*/ 7060 w 9823"/>
                    <a:gd name="connsiteY209" fmla="*/ 6384 h 10000"/>
                    <a:gd name="connsiteX210" fmla="*/ 6954 w 9823"/>
                    <a:gd name="connsiteY210" fmla="*/ 6400 h 10000"/>
                    <a:gd name="connsiteX211" fmla="*/ 6930 w 9823"/>
                    <a:gd name="connsiteY211" fmla="*/ 6527 h 10000"/>
                    <a:gd name="connsiteX212" fmla="*/ 6832 w 9823"/>
                    <a:gd name="connsiteY212" fmla="*/ 6598 h 10000"/>
                    <a:gd name="connsiteX213" fmla="*/ 6848 w 9823"/>
                    <a:gd name="connsiteY213" fmla="*/ 6685 h 10000"/>
                    <a:gd name="connsiteX214" fmla="*/ 6808 w 9823"/>
                    <a:gd name="connsiteY214" fmla="*/ 6741 h 10000"/>
                    <a:gd name="connsiteX215" fmla="*/ 6824 w 9823"/>
                    <a:gd name="connsiteY215" fmla="*/ 6875 h 10000"/>
                    <a:gd name="connsiteX216" fmla="*/ 6759 w 9823"/>
                    <a:gd name="connsiteY216" fmla="*/ 6954 h 10000"/>
                    <a:gd name="connsiteX217" fmla="*/ 6783 w 9823"/>
                    <a:gd name="connsiteY217" fmla="*/ 7184 h 10000"/>
                    <a:gd name="connsiteX218" fmla="*/ 6808 w 9823"/>
                    <a:gd name="connsiteY218" fmla="*/ 7199 h 10000"/>
                    <a:gd name="connsiteX219" fmla="*/ 6832 w 9823"/>
                    <a:gd name="connsiteY219" fmla="*/ 7239 h 10000"/>
                    <a:gd name="connsiteX220" fmla="*/ 6848 w 9823"/>
                    <a:gd name="connsiteY220" fmla="*/ 7294 h 10000"/>
                    <a:gd name="connsiteX221" fmla="*/ 6848 w 9823"/>
                    <a:gd name="connsiteY221" fmla="*/ 7358 h 10000"/>
                    <a:gd name="connsiteX222" fmla="*/ 6840 w 9823"/>
                    <a:gd name="connsiteY222" fmla="*/ 7421 h 10000"/>
                    <a:gd name="connsiteX223" fmla="*/ 6848 w 9823"/>
                    <a:gd name="connsiteY223" fmla="*/ 7492 h 10000"/>
                    <a:gd name="connsiteX224" fmla="*/ 6848 w 9823"/>
                    <a:gd name="connsiteY224" fmla="*/ 7547 h 10000"/>
                    <a:gd name="connsiteX225" fmla="*/ 6824 w 9823"/>
                    <a:gd name="connsiteY225" fmla="*/ 7571 h 10000"/>
                    <a:gd name="connsiteX226" fmla="*/ 6775 w 9823"/>
                    <a:gd name="connsiteY226" fmla="*/ 7555 h 10000"/>
                    <a:gd name="connsiteX227" fmla="*/ 6750 w 9823"/>
                    <a:gd name="connsiteY227" fmla="*/ 7540 h 10000"/>
                    <a:gd name="connsiteX228" fmla="*/ 6726 w 9823"/>
                    <a:gd name="connsiteY228" fmla="*/ 7524 h 10000"/>
                    <a:gd name="connsiteX229" fmla="*/ 6718 w 9823"/>
                    <a:gd name="connsiteY229" fmla="*/ 7484 h 10000"/>
                    <a:gd name="connsiteX230" fmla="*/ 6702 w 9823"/>
                    <a:gd name="connsiteY230" fmla="*/ 7484 h 10000"/>
                    <a:gd name="connsiteX231" fmla="*/ 6661 w 9823"/>
                    <a:gd name="connsiteY231" fmla="*/ 7532 h 10000"/>
                    <a:gd name="connsiteX232" fmla="*/ 6620 w 9823"/>
                    <a:gd name="connsiteY232" fmla="*/ 7579 h 10000"/>
                    <a:gd name="connsiteX233" fmla="*/ 6596 w 9823"/>
                    <a:gd name="connsiteY233" fmla="*/ 7603 h 10000"/>
                    <a:gd name="connsiteX234" fmla="*/ 6587 w 9823"/>
                    <a:gd name="connsiteY234" fmla="*/ 7619 h 10000"/>
                    <a:gd name="connsiteX235" fmla="*/ 6571 w 9823"/>
                    <a:gd name="connsiteY235" fmla="*/ 7658 h 10000"/>
                    <a:gd name="connsiteX236" fmla="*/ 6530 w 9823"/>
                    <a:gd name="connsiteY236" fmla="*/ 7706 h 10000"/>
                    <a:gd name="connsiteX237" fmla="*/ 6482 w 9823"/>
                    <a:gd name="connsiteY237" fmla="*/ 7729 h 10000"/>
                    <a:gd name="connsiteX238" fmla="*/ 6449 w 9823"/>
                    <a:gd name="connsiteY238" fmla="*/ 7737 h 10000"/>
                    <a:gd name="connsiteX239" fmla="*/ 6441 w 9823"/>
                    <a:gd name="connsiteY239" fmla="*/ 7769 h 10000"/>
                    <a:gd name="connsiteX240" fmla="*/ 6457 w 9823"/>
                    <a:gd name="connsiteY240" fmla="*/ 7809 h 10000"/>
                    <a:gd name="connsiteX241" fmla="*/ 6482 w 9823"/>
                    <a:gd name="connsiteY241" fmla="*/ 7856 h 10000"/>
                    <a:gd name="connsiteX242" fmla="*/ 6530 w 9823"/>
                    <a:gd name="connsiteY242" fmla="*/ 7896 h 10000"/>
                    <a:gd name="connsiteX243" fmla="*/ 6604 w 9823"/>
                    <a:gd name="connsiteY243" fmla="*/ 7903 h 10000"/>
                    <a:gd name="connsiteX244" fmla="*/ 6669 w 9823"/>
                    <a:gd name="connsiteY244" fmla="*/ 7896 h 10000"/>
                    <a:gd name="connsiteX245" fmla="*/ 6702 w 9823"/>
                    <a:gd name="connsiteY245" fmla="*/ 7888 h 10000"/>
                    <a:gd name="connsiteX246" fmla="*/ 6783 w 9823"/>
                    <a:gd name="connsiteY246" fmla="*/ 7816 h 10000"/>
                    <a:gd name="connsiteX247" fmla="*/ 6775 w 9823"/>
                    <a:gd name="connsiteY247" fmla="*/ 7737 h 10000"/>
                    <a:gd name="connsiteX248" fmla="*/ 6783 w 9823"/>
                    <a:gd name="connsiteY248" fmla="*/ 7753 h 10000"/>
                    <a:gd name="connsiteX249" fmla="*/ 6824 w 9823"/>
                    <a:gd name="connsiteY249" fmla="*/ 7761 h 10000"/>
                    <a:gd name="connsiteX250" fmla="*/ 6848 w 9823"/>
                    <a:gd name="connsiteY250" fmla="*/ 7777 h 10000"/>
                    <a:gd name="connsiteX251" fmla="*/ 6889 w 9823"/>
                    <a:gd name="connsiteY251" fmla="*/ 7793 h 10000"/>
                    <a:gd name="connsiteX252" fmla="*/ 6938 w 9823"/>
                    <a:gd name="connsiteY252" fmla="*/ 7809 h 10000"/>
                    <a:gd name="connsiteX253" fmla="*/ 6995 w 9823"/>
                    <a:gd name="connsiteY253" fmla="*/ 7785 h 10000"/>
                    <a:gd name="connsiteX254" fmla="*/ 7044 w 9823"/>
                    <a:gd name="connsiteY254" fmla="*/ 7753 h 10000"/>
                    <a:gd name="connsiteX255" fmla="*/ 7085 w 9823"/>
                    <a:gd name="connsiteY255" fmla="*/ 7714 h 10000"/>
                    <a:gd name="connsiteX256" fmla="*/ 7085 w 9823"/>
                    <a:gd name="connsiteY256" fmla="*/ 7690 h 10000"/>
                    <a:gd name="connsiteX257" fmla="*/ 7068 w 9823"/>
                    <a:gd name="connsiteY257" fmla="*/ 7674 h 10000"/>
                    <a:gd name="connsiteX258" fmla="*/ 7044 w 9823"/>
                    <a:gd name="connsiteY258" fmla="*/ 7650 h 10000"/>
                    <a:gd name="connsiteX259" fmla="*/ 7060 w 9823"/>
                    <a:gd name="connsiteY259" fmla="*/ 7611 h 10000"/>
                    <a:gd name="connsiteX260" fmla="*/ 7093 w 9823"/>
                    <a:gd name="connsiteY260" fmla="*/ 7571 h 10000"/>
                    <a:gd name="connsiteX261" fmla="*/ 7134 w 9823"/>
                    <a:gd name="connsiteY261" fmla="*/ 7524 h 10000"/>
                    <a:gd name="connsiteX262" fmla="*/ 7166 w 9823"/>
                    <a:gd name="connsiteY262" fmla="*/ 7492 h 10000"/>
                    <a:gd name="connsiteX263" fmla="*/ 7191 w 9823"/>
                    <a:gd name="connsiteY263" fmla="*/ 7460 h 10000"/>
                    <a:gd name="connsiteX264" fmla="*/ 7199 w 9823"/>
                    <a:gd name="connsiteY264" fmla="*/ 7405 h 10000"/>
                    <a:gd name="connsiteX265" fmla="*/ 7199 w 9823"/>
                    <a:gd name="connsiteY265" fmla="*/ 7334 h 10000"/>
                    <a:gd name="connsiteX266" fmla="*/ 7199 w 9823"/>
                    <a:gd name="connsiteY266" fmla="*/ 7255 h 10000"/>
                    <a:gd name="connsiteX267" fmla="*/ 7199 w 9823"/>
                    <a:gd name="connsiteY267" fmla="*/ 7231 h 10000"/>
                    <a:gd name="connsiteX268" fmla="*/ 7191 w 9823"/>
                    <a:gd name="connsiteY268" fmla="*/ 7215 h 10000"/>
                    <a:gd name="connsiteX269" fmla="*/ 7182 w 9823"/>
                    <a:gd name="connsiteY269" fmla="*/ 7160 h 10000"/>
                    <a:gd name="connsiteX270" fmla="*/ 7182 w 9823"/>
                    <a:gd name="connsiteY270" fmla="*/ 7081 h 10000"/>
                    <a:gd name="connsiteX271" fmla="*/ 7215 w 9823"/>
                    <a:gd name="connsiteY271" fmla="*/ 6986 h 10000"/>
                    <a:gd name="connsiteX272" fmla="*/ 7264 w 9823"/>
                    <a:gd name="connsiteY272" fmla="*/ 6930 h 10000"/>
                    <a:gd name="connsiteX273" fmla="*/ 7288 w 9823"/>
                    <a:gd name="connsiteY273" fmla="*/ 6962 h 10000"/>
                    <a:gd name="connsiteX274" fmla="*/ 7337 w 9823"/>
                    <a:gd name="connsiteY274" fmla="*/ 7049 h 10000"/>
                    <a:gd name="connsiteX275" fmla="*/ 7435 w 9823"/>
                    <a:gd name="connsiteY275" fmla="*/ 7128 h 10000"/>
                    <a:gd name="connsiteX276" fmla="*/ 7525 w 9823"/>
                    <a:gd name="connsiteY276" fmla="*/ 7223 h 10000"/>
                    <a:gd name="connsiteX277" fmla="*/ 7574 w 9823"/>
                    <a:gd name="connsiteY277" fmla="*/ 7350 h 10000"/>
                    <a:gd name="connsiteX278" fmla="*/ 7582 w 9823"/>
                    <a:gd name="connsiteY278" fmla="*/ 7468 h 10000"/>
                    <a:gd name="connsiteX279" fmla="*/ 7574 w 9823"/>
                    <a:gd name="connsiteY279" fmla="*/ 7532 h 10000"/>
                    <a:gd name="connsiteX280" fmla="*/ 7574 w 9823"/>
                    <a:gd name="connsiteY280" fmla="*/ 7595 h 10000"/>
                    <a:gd name="connsiteX281" fmla="*/ 7582 w 9823"/>
                    <a:gd name="connsiteY281" fmla="*/ 7706 h 10000"/>
                    <a:gd name="connsiteX282" fmla="*/ 7582 w 9823"/>
                    <a:gd name="connsiteY282" fmla="*/ 7824 h 10000"/>
                    <a:gd name="connsiteX283" fmla="*/ 7557 w 9823"/>
                    <a:gd name="connsiteY283" fmla="*/ 7911 h 10000"/>
                    <a:gd name="connsiteX284" fmla="*/ 7500 w 9823"/>
                    <a:gd name="connsiteY284" fmla="*/ 7967 h 10000"/>
                    <a:gd name="connsiteX285" fmla="*/ 7451 w 9823"/>
                    <a:gd name="connsiteY285" fmla="*/ 8022 h 10000"/>
                    <a:gd name="connsiteX286" fmla="*/ 7411 w 9823"/>
                    <a:gd name="connsiteY286" fmla="*/ 8078 h 10000"/>
                    <a:gd name="connsiteX287" fmla="*/ 7394 w 9823"/>
                    <a:gd name="connsiteY287" fmla="*/ 8133 h 10000"/>
                    <a:gd name="connsiteX288" fmla="*/ 7386 w 9823"/>
                    <a:gd name="connsiteY288" fmla="*/ 8172 h 10000"/>
                    <a:gd name="connsiteX289" fmla="*/ 7370 w 9823"/>
                    <a:gd name="connsiteY289" fmla="*/ 8188 h 10000"/>
                    <a:gd name="connsiteX290" fmla="*/ 7337 w 9823"/>
                    <a:gd name="connsiteY290" fmla="*/ 8204 h 10000"/>
                    <a:gd name="connsiteX291" fmla="*/ 7288 w 9823"/>
                    <a:gd name="connsiteY291" fmla="*/ 8212 h 10000"/>
                    <a:gd name="connsiteX292" fmla="*/ 7215 w 9823"/>
                    <a:gd name="connsiteY292" fmla="*/ 8228 h 10000"/>
                    <a:gd name="connsiteX293" fmla="*/ 7142 w 9823"/>
                    <a:gd name="connsiteY293" fmla="*/ 8236 h 10000"/>
                    <a:gd name="connsiteX294" fmla="*/ 7068 w 9823"/>
                    <a:gd name="connsiteY294" fmla="*/ 8236 h 10000"/>
                    <a:gd name="connsiteX295" fmla="*/ 7036 w 9823"/>
                    <a:gd name="connsiteY295" fmla="*/ 8236 h 10000"/>
                    <a:gd name="connsiteX296" fmla="*/ 7036 w 9823"/>
                    <a:gd name="connsiteY296" fmla="*/ 8236 h 10000"/>
                    <a:gd name="connsiteX297" fmla="*/ 7044 w 9823"/>
                    <a:gd name="connsiteY297" fmla="*/ 8212 h 10000"/>
                    <a:gd name="connsiteX298" fmla="*/ 7044 w 9823"/>
                    <a:gd name="connsiteY298" fmla="*/ 8196 h 10000"/>
                    <a:gd name="connsiteX299" fmla="*/ 7028 w 9823"/>
                    <a:gd name="connsiteY299" fmla="*/ 8157 h 10000"/>
                    <a:gd name="connsiteX300" fmla="*/ 6979 w 9823"/>
                    <a:gd name="connsiteY300" fmla="*/ 8133 h 10000"/>
                    <a:gd name="connsiteX301" fmla="*/ 6913 w 9823"/>
                    <a:gd name="connsiteY301" fmla="*/ 8133 h 10000"/>
                    <a:gd name="connsiteX302" fmla="*/ 6856 w 9823"/>
                    <a:gd name="connsiteY302" fmla="*/ 8149 h 10000"/>
                    <a:gd name="connsiteX303" fmla="*/ 6808 w 9823"/>
                    <a:gd name="connsiteY303" fmla="*/ 8172 h 10000"/>
                    <a:gd name="connsiteX304" fmla="*/ 6734 w 9823"/>
                    <a:gd name="connsiteY304" fmla="*/ 8196 h 10000"/>
                    <a:gd name="connsiteX305" fmla="*/ 6653 w 9823"/>
                    <a:gd name="connsiteY305" fmla="*/ 8228 h 10000"/>
                    <a:gd name="connsiteX306" fmla="*/ 6579 w 9823"/>
                    <a:gd name="connsiteY306" fmla="*/ 8252 h 10000"/>
                    <a:gd name="connsiteX307" fmla="*/ 6539 w 9823"/>
                    <a:gd name="connsiteY307" fmla="*/ 8259 h 10000"/>
                    <a:gd name="connsiteX308" fmla="*/ 6530 w 9823"/>
                    <a:gd name="connsiteY308" fmla="*/ 8259 h 10000"/>
                    <a:gd name="connsiteX309" fmla="*/ 6498 w 9823"/>
                    <a:gd name="connsiteY309" fmla="*/ 8267 h 10000"/>
                    <a:gd name="connsiteX310" fmla="*/ 6449 w 9823"/>
                    <a:gd name="connsiteY310" fmla="*/ 8275 h 10000"/>
                    <a:gd name="connsiteX311" fmla="*/ 6400 w 9823"/>
                    <a:gd name="connsiteY311" fmla="*/ 8291 h 10000"/>
                    <a:gd name="connsiteX312" fmla="*/ 6351 w 9823"/>
                    <a:gd name="connsiteY312" fmla="*/ 8307 h 10000"/>
                    <a:gd name="connsiteX313" fmla="*/ 6319 w 9823"/>
                    <a:gd name="connsiteY313" fmla="*/ 8331 h 10000"/>
                    <a:gd name="connsiteX314" fmla="*/ 6310 w 9823"/>
                    <a:gd name="connsiteY314" fmla="*/ 8370 h 10000"/>
                    <a:gd name="connsiteX315" fmla="*/ 6319 w 9823"/>
                    <a:gd name="connsiteY315" fmla="*/ 8418 h 10000"/>
                    <a:gd name="connsiteX316" fmla="*/ 6384 w 9823"/>
                    <a:gd name="connsiteY316" fmla="*/ 8489 h 10000"/>
                    <a:gd name="connsiteX317" fmla="*/ 6449 w 9823"/>
                    <a:gd name="connsiteY317" fmla="*/ 8513 h 10000"/>
                    <a:gd name="connsiteX318" fmla="*/ 6498 w 9823"/>
                    <a:gd name="connsiteY318" fmla="*/ 8536 h 10000"/>
                    <a:gd name="connsiteX319" fmla="*/ 6482 w 9823"/>
                    <a:gd name="connsiteY319" fmla="*/ 8560 h 10000"/>
                    <a:gd name="connsiteX320" fmla="*/ 6449 w 9823"/>
                    <a:gd name="connsiteY320" fmla="*/ 8592 h 10000"/>
                    <a:gd name="connsiteX321" fmla="*/ 6441 w 9823"/>
                    <a:gd name="connsiteY321" fmla="*/ 8608 h 10000"/>
                    <a:gd name="connsiteX322" fmla="*/ 6449 w 9823"/>
                    <a:gd name="connsiteY322" fmla="*/ 8616 h 10000"/>
                    <a:gd name="connsiteX323" fmla="*/ 6449 w 9823"/>
                    <a:gd name="connsiteY323" fmla="*/ 8623 h 10000"/>
                    <a:gd name="connsiteX324" fmla="*/ 6750 w 9823"/>
                    <a:gd name="connsiteY324" fmla="*/ 8528 h 10000"/>
                    <a:gd name="connsiteX325" fmla="*/ 6718 w 9823"/>
                    <a:gd name="connsiteY325" fmla="*/ 8473 h 10000"/>
                    <a:gd name="connsiteX326" fmla="*/ 6775 w 9823"/>
                    <a:gd name="connsiteY326" fmla="*/ 8473 h 10000"/>
                    <a:gd name="connsiteX327" fmla="*/ 6783 w 9823"/>
                    <a:gd name="connsiteY327" fmla="*/ 8528 h 10000"/>
                    <a:gd name="connsiteX328" fmla="*/ 7011 w 9823"/>
                    <a:gd name="connsiteY328" fmla="*/ 8544 h 10000"/>
                    <a:gd name="connsiteX329" fmla="*/ 7142 w 9823"/>
                    <a:gd name="connsiteY329" fmla="*/ 8473 h 10000"/>
                    <a:gd name="connsiteX330" fmla="*/ 7117 w 9823"/>
                    <a:gd name="connsiteY330" fmla="*/ 8465 h 10000"/>
                    <a:gd name="connsiteX331" fmla="*/ 7068 w 9823"/>
                    <a:gd name="connsiteY331" fmla="*/ 8441 h 10000"/>
                    <a:gd name="connsiteX332" fmla="*/ 7060 w 9823"/>
                    <a:gd name="connsiteY332" fmla="*/ 8418 h 10000"/>
                    <a:gd name="connsiteX333" fmla="*/ 7142 w 9823"/>
                    <a:gd name="connsiteY333" fmla="*/ 8370 h 10000"/>
                    <a:gd name="connsiteX334" fmla="*/ 7215 w 9823"/>
                    <a:gd name="connsiteY334" fmla="*/ 8354 h 10000"/>
                    <a:gd name="connsiteX335" fmla="*/ 7272 w 9823"/>
                    <a:gd name="connsiteY335" fmla="*/ 8331 h 10000"/>
                    <a:gd name="connsiteX336" fmla="*/ 7321 w 9823"/>
                    <a:gd name="connsiteY336" fmla="*/ 8323 h 10000"/>
                    <a:gd name="connsiteX337" fmla="*/ 7362 w 9823"/>
                    <a:gd name="connsiteY337" fmla="*/ 8315 h 10000"/>
                    <a:gd name="connsiteX338" fmla="*/ 7386 w 9823"/>
                    <a:gd name="connsiteY338" fmla="*/ 8307 h 10000"/>
                    <a:gd name="connsiteX339" fmla="*/ 7402 w 9823"/>
                    <a:gd name="connsiteY339" fmla="*/ 8299 h 10000"/>
                    <a:gd name="connsiteX340" fmla="*/ 7427 w 9823"/>
                    <a:gd name="connsiteY340" fmla="*/ 8299 h 10000"/>
                    <a:gd name="connsiteX341" fmla="*/ 7427 w 9823"/>
                    <a:gd name="connsiteY341" fmla="*/ 8299 h 10000"/>
                    <a:gd name="connsiteX342" fmla="*/ 7443 w 9823"/>
                    <a:gd name="connsiteY342" fmla="*/ 8291 h 10000"/>
                    <a:gd name="connsiteX343" fmla="*/ 7468 w 9823"/>
                    <a:gd name="connsiteY343" fmla="*/ 8259 h 10000"/>
                    <a:gd name="connsiteX344" fmla="*/ 7525 w 9823"/>
                    <a:gd name="connsiteY344" fmla="*/ 8228 h 10000"/>
                    <a:gd name="connsiteX345" fmla="*/ 7574 w 9823"/>
                    <a:gd name="connsiteY345" fmla="*/ 8196 h 10000"/>
                    <a:gd name="connsiteX346" fmla="*/ 7623 w 9823"/>
                    <a:gd name="connsiteY346" fmla="*/ 8172 h 10000"/>
                    <a:gd name="connsiteX347" fmla="*/ 7671 w 9823"/>
                    <a:gd name="connsiteY347" fmla="*/ 8125 h 10000"/>
                    <a:gd name="connsiteX348" fmla="*/ 7704 w 9823"/>
                    <a:gd name="connsiteY348" fmla="*/ 8085 h 10000"/>
                    <a:gd name="connsiteX349" fmla="*/ 7712 w 9823"/>
                    <a:gd name="connsiteY349" fmla="*/ 8070 h 10000"/>
                    <a:gd name="connsiteX350" fmla="*/ 7867 w 9823"/>
                    <a:gd name="connsiteY350" fmla="*/ 8085 h 10000"/>
                    <a:gd name="connsiteX351" fmla="*/ 7867 w 9823"/>
                    <a:gd name="connsiteY351" fmla="*/ 7967 h 10000"/>
                    <a:gd name="connsiteX352" fmla="*/ 7908 w 9823"/>
                    <a:gd name="connsiteY352" fmla="*/ 7872 h 10000"/>
                    <a:gd name="connsiteX353" fmla="*/ 7924 w 9823"/>
                    <a:gd name="connsiteY353" fmla="*/ 7880 h 10000"/>
                    <a:gd name="connsiteX354" fmla="*/ 7949 w 9823"/>
                    <a:gd name="connsiteY354" fmla="*/ 7903 h 10000"/>
                    <a:gd name="connsiteX355" fmla="*/ 7989 w 9823"/>
                    <a:gd name="connsiteY355" fmla="*/ 7927 h 10000"/>
                    <a:gd name="connsiteX356" fmla="*/ 8046 w 9823"/>
                    <a:gd name="connsiteY356" fmla="*/ 7935 h 10000"/>
                    <a:gd name="connsiteX357" fmla="*/ 8079 w 9823"/>
                    <a:gd name="connsiteY357" fmla="*/ 7935 h 10000"/>
                    <a:gd name="connsiteX358" fmla="*/ 8087 w 9823"/>
                    <a:gd name="connsiteY358" fmla="*/ 7959 h 10000"/>
                    <a:gd name="connsiteX359" fmla="*/ 8079 w 9823"/>
                    <a:gd name="connsiteY359" fmla="*/ 7991 h 10000"/>
                    <a:gd name="connsiteX360" fmla="*/ 8071 w 9823"/>
                    <a:gd name="connsiteY360" fmla="*/ 7998 h 10000"/>
                    <a:gd name="connsiteX361" fmla="*/ 8063 w 9823"/>
                    <a:gd name="connsiteY361" fmla="*/ 7991 h 10000"/>
                    <a:gd name="connsiteX362" fmla="*/ 8030 w 9823"/>
                    <a:gd name="connsiteY362" fmla="*/ 7991 h 10000"/>
                    <a:gd name="connsiteX363" fmla="*/ 7997 w 9823"/>
                    <a:gd name="connsiteY363" fmla="*/ 7991 h 10000"/>
                    <a:gd name="connsiteX364" fmla="*/ 7965 w 9823"/>
                    <a:gd name="connsiteY364" fmla="*/ 8014 h 10000"/>
                    <a:gd name="connsiteX365" fmla="*/ 7957 w 9823"/>
                    <a:gd name="connsiteY365" fmla="*/ 8054 h 10000"/>
                    <a:gd name="connsiteX366" fmla="*/ 7957 w 9823"/>
                    <a:gd name="connsiteY366" fmla="*/ 8085 h 10000"/>
                    <a:gd name="connsiteX367" fmla="*/ 7965 w 9823"/>
                    <a:gd name="connsiteY367" fmla="*/ 8125 h 10000"/>
                    <a:gd name="connsiteX368" fmla="*/ 7997 w 9823"/>
                    <a:gd name="connsiteY368" fmla="*/ 8157 h 10000"/>
                    <a:gd name="connsiteX369" fmla="*/ 8030 w 9823"/>
                    <a:gd name="connsiteY369" fmla="*/ 8188 h 10000"/>
                    <a:gd name="connsiteX370" fmla="*/ 8095 w 9823"/>
                    <a:gd name="connsiteY370" fmla="*/ 8228 h 10000"/>
                    <a:gd name="connsiteX371" fmla="*/ 8193 w 9823"/>
                    <a:gd name="connsiteY371" fmla="*/ 8291 h 10000"/>
                    <a:gd name="connsiteX372" fmla="*/ 8299 w 9823"/>
                    <a:gd name="connsiteY372" fmla="*/ 8362 h 10000"/>
                    <a:gd name="connsiteX373" fmla="*/ 8397 w 9823"/>
                    <a:gd name="connsiteY373" fmla="*/ 8441 h 10000"/>
                    <a:gd name="connsiteX374" fmla="*/ 8495 w 9823"/>
                    <a:gd name="connsiteY374" fmla="*/ 8536 h 10000"/>
                    <a:gd name="connsiteX375" fmla="*/ 8576 w 9823"/>
                    <a:gd name="connsiteY375" fmla="*/ 8647 h 10000"/>
                    <a:gd name="connsiteX376" fmla="*/ 8633 w 9823"/>
                    <a:gd name="connsiteY376" fmla="*/ 8742 h 10000"/>
                    <a:gd name="connsiteX377" fmla="*/ 8690 w 9823"/>
                    <a:gd name="connsiteY377" fmla="*/ 8916 h 10000"/>
                    <a:gd name="connsiteX378" fmla="*/ 8698 w 9823"/>
                    <a:gd name="connsiteY378" fmla="*/ 9019 h 10000"/>
                    <a:gd name="connsiteX379" fmla="*/ 8682 w 9823"/>
                    <a:gd name="connsiteY379" fmla="*/ 9074 h 10000"/>
                    <a:gd name="connsiteX380" fmla="*/ 8666 w 9823"/>
                    <a:gd name="connsiteY380" fmla="*/ 9098 h 10000"/>
                    <a:gd name="connsiteX381" fmla="*/ 8633 w 9823"/>
                    <a:gd name="connsiteY381" fmla="*/ 9146 h 10000"/>
                    <a:gd name="connsiteX382" fmla="*/ 8617 w 9823"/>
                    <a:gd name="connsiteY382" fmla="*/ 9209 h 10000"/>
                    <a:gd name="connsiteX383" fmla="*/ 8625 w 9823"/>
                    <a:gd name="connsiteY383" fmla="*/ 9280 h 10000"/>
                    <a:gd name="connsiteX384" fmla="*/ 8674 w 9823"/>
                    <a:gd name="connsiteY384" fmla="*/ 9328 h 10000"/>
                    <a:gd name="connsiteX385" fmla="*/ 8747 w 9823"/>
                    <a:gd name="connsiteY385" fmla="*/ 9375 h 10000"/>
                    <a:gd name="connsiteX386" fmla="*/ 8804 w 9823"/>
                    <a:gd name="connsiteY386" fmla="*/ 9438 h 10000"/>
                    <a:gd name="connsiteX387" fmla="*/ 8861 w 9823"/>
                    <a:gd name="connsiteY387" fmla="*/ 9494 h 10000"/>
                    <a:gd name="connsiteX388" fmla="*/ 8894 w 9823"/>
                    <a:gd name="connsiteY388" fmla="*/ 9549 h 10000"/>
                    <a:gd name="connsiteX389" fmla="*/ 8927 w 9823"/>
                    <a:gd name="connsiteY389" fmla="*/ 9573 h 10000"/>
                    <a:gd name="connsiteX390" fmla="*/ 8959 w 9823"/>
                    <a:gd name="connsiteY390" fmla="*/ 9628 h 10000"/>
                    <a:gd name="connsiteX391" fmla="*/ 9016 w 9823"/>
                    <a:gd name="connsiteY391" fmla="*/ 9691 h 10000"/>
                    <a:gd name="connsiteX392" fmla="*/ 9081 w 9823"/>
                    <a:gd name="connsiteY392" fmla="*/ 9755 h 10000"/>
                    <a:gd name="connsiteX393" fmla="*/ 9147 w 9823"/>
                    <a:gd name="connsiteY393" fmla="*/ 9818 h 10000"/>
                    <a:gd name="connsiteX394" fmla="*/ 9204 w 9823"/>
                    <a:gd name="connsiteY394" fmla="*/ 9873 h 10000"/>
                    <a:gd name="connsiteX395" fmla="*/ 9261 w 9823"/>
                    <a:gd name="connsiteY395" fmla="*/ 9913 h 10000"/>
                    <a:gd name="connsiteX396" fmla="*/ 9310 w 9823"/>
                    <a:gd name="connsiteY396" fmla="*/ 9929 h 10000"/>
                    <a:gd name="connsiteX397" fmla="*/ 9358 w 9823"/>
                    <a:gd name="connsiteY397" fmla="*/ 9937 h 10000"/>
                    <a:gd name="connsiteX398" fmla="*/ 9424 w 9823"/>
                    <a:gd name="connsiteY398" fmla="*/ 9937 h 10000"/>
                    <a:gd name="connsiteX399" fmla="*/ 9497 w 9823"/>
                    <a:gd name="connsiteY399" fmla="*/ 9945 h 10000"/>
                    <a:gd name="connsiteX400" fmla="*/ 9579 w 9823"/>
                    <a:gd name="connsiteY400" fmla="*/ 9960 h 10000"/>
                    <a:gd name="connsiteX401" fmla="*/ 9668 w 9823"/>
                    <a:gd name="connsiteY401" fmla="*/ 9968 h 10000"/>
                    <a:gd name="connsiteX402" fmla="*/ 9742 w 9823"/>
                    <a:gd name="connsiteY402" fmla="*/ 9976 h 10000"/>
                    <a:gd name="connsiteX403" fmla="*/ 9799 w 9823"/>
                    <a:gd name="connsiteY403" fmla="*/ 9984 h 10000"/>
                    <a:gd name="connsiteX404" fmla="*/ 9823 w 9823"/>
                    <a:gd name="connsiteY404" fmla="*/ 10000 h 10000"/>
                    <a:gd name="connsiteX405" fmla="*/ 9799 w 9823"/>
                    <a:gd name="connsiteY405" fmla="*/ 9581 h 10000"/>
                    <a:gd name="connsiteX406" fmla="*/ 9717 w 9823"/>
                    <a:gd name="connsiteY406" fmla="*/ 8465 h 10000"/>
                    <a:gd name="connsiteX407" fmla="*/ 9570 w 9823"/>
                    <a:gd name="connsiteY407" fmla="*/ 6859 h 10000"/>
                    <a:gd name="connsiteX408" fmla="*/ 9424 w 9823"/>
                    <a:gd name="connsiteY408" fmla="*/ 5016 h 10000"/>
                    <a:gd name="connsiteX409" fmla="*/ 9261 w 9823"/>
                    <a:gd name="connsiteY409" fmla="*/ 3172 h 10000"/>
                    <a:gd name="connsiteX410" fmla="*/ 9122 w 9823"/>
                    <a:gd name="connsiteY410" fmla="*/ 1566 h 10000"/>
                    <a:gd name="connsiteX411" fmla="*/ 9016 w 9823"/>
                    <a:gd name="connsiteY411" fmla="*/ 427 h 10000"/>
                    <a:gd name="connsiteX412" fmla="*/ 8984 w 9823"/>
                    <a:gd name="connsiteY412" fmla="*/ 0 h 10000"/>
                    <a:gd name="connsiteX413" fmla="*/ 0 w 9823"/>
                    <a:gd name="connsiteY413" fmla="*/ 931 h 10000"/>
                    <a:gd name="connsiteX414" fmla="*/ 679 w 9823"/>
                    <a:gd name="connsiteY414" fmla="*/ 5641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Lst>
                  <a:rect l="l" t="t" r="r" b="b"/>
                  <a:pathLst>
                    <a:path w="9823" h="10000">
                      <a:moveTo>
                        <a:pt x="679" y="5641"/>
                      </a:moveTo>
                      <a:lnTo>
                        <a:pt x="695" y="5641"/>
                      </a:lnTo>
                      <a:cubicBezTo>
                        <a:pt x="711" y="5638"/>
                        <a:pt x="728" y="5636"/>
                        <a:pt x="744" y="5633"/>
                      </a:cubicBezTo>
                      <a:cubicBezTo>
                        <a:pt x="768" y="5630"/>
                        <a:pt x="793" y="5628"/>
                        <a:pt x="817" y="5625"/>
                      </a:cubicBezTo>
                      <a:cubicBezTo>
                        <a:pt x="844" y="5622"/>
                        <a:pt x="872" y="5620"/>
                        <a:pt x="899" y="5617"/>
                      </a:cubicBezTo>
                      <a:cubicBezTo>
                        <a:pt x="929" y="5612"/>
                        <a:pt x="958" y="5606"/>
                        <a:pt x="988" y="5601"/>
                      </a:cubicBezTo>
                      <a:lnTo>
                        <a:pt x="1070" y="5585"/>
                      </a:lnTo>
                      <a:lnTo>
                        <a:pt x="1143" y="5570"/>
                      </a:lnTo>
                      <a:cubicBezTo>
                        <a:pt x="1159" y="5565"/>
                        <a:pt x="1176" y="5559"/>
                        <a:pt x="1192" y="5554"/>
                      </a:cubicBezTo>
                      <a:cubicBezTo>
                        <a:pt x="1211" y="5543"/>
                        <a:pt x="1230" y="5533"/>
                        <a:pt x="1249" y="5522"/>
                      </a:cubicBezTo>
                      <a:lnTo>
                        <a:pt x="1282" y="5498"/>
                      </a:lnTo>
                      <a:cubicBezTo>
                        <a:pt x="1293" y="5493"/>
                        <a:pt x="1303" y="5488"/>
                        <a:pt x="1314" y="5483"/>
                      </a:cubicBezTo>
                      <a:cubicBezTo>
                        <a:pt x="1317" y="5478"/>
                        <a:pt x="1320" y="5472"/>
                        <a:pt x="1323" y="5467"/>
                      </a:cubicBezTo>
                      <a:lnTo>
                        <a:pt x="1339" y="5467"/>
                      </a:lnTo>
                      <a:lnTo>
                        <a:pt x="1404" y="5467"/>
                      </a:lnTo>
                      <a:lnTo>
                        <a:pt x="1494" y="5467"/>
                      </a:lnTo>
                      <a:lnTo>
                        <a:pt x="1592" y="5467"/>
                      </a:lnTo>
                      <a:lnTo>
                        <a:pt x="1706" y="5467"/>
                      </a:lnTo>
                      <a:lnTo>
                        <a:pt x="1803" y="5467"/>
                      </a:lnTo>
                      <a:lnTo>
                        <a:pt x="1885" y="5467"/>
                      </a:lnTo>
                      <a:lnTo>
                        <a:pt x="1942" y="5467"/>
                      </a:lnTo>
                      <a:cubicBezTo>
                        <a:pt x="1958" y="5462"/>
                        <a:pt x="1975" y="5456"/>
                        <a:pt x="1991" y="5451"/>
                      </a:cubicBezTo>
                      <a:cubicBezTo>
                        <a:pt x="2002" y="5435"/>
                        <a:pt x="2012" y="5419"/>
                        <a:pt x="2023" y="5403"/>
                      </a:cubicBezTo>
                      <a:cubicBezTo>
                        <a:pt x="2034" y="5393"/>
                        <a:pt x="2045" y="5382"/>
                        <a:pt x="2056" y="5372"/>
                      </a:cubicBezTo>
                      <a:cubicBezTo>
                        <a:pt x="2072" y="5367"/>
                        <a:pt x="2089" y="5361"/>
                        <a:pt x="2105" y="5356"/>
                      </a:cubicBezTo>
                      <a:cubicBezTo>
                        <a:pt x="2116" y="5359"/>
                        <a:pt x="2127" y="5361"/>
                        <a:pt x="2138" y="5364"/>
                      </a:cubicBezTo>
                      <a:cubicBezTo>
                        <a:pt x="2157" y="5367"/>
                        <a:pt x="2176" y="5369"/>
                        <a:pt x="2195" y="5372"/>
                      </a:cubicBezTo>
                      <a:cubicBezTo>
                        <a:pt x="2217" y="5377"/>
                        <a:pt x="2238" y="5383"/>
                        <a:pt x="2260" y="5388"/>
                      </a:cubicBezTo>
                      <a:lnTo>
                        <a:pt x="2333" y="5419"/>
                      </a:lnTo>
                      <a:lnTo>
                        <a:pt x="2415" y="5443"/>
                      </a:lnTo>
                      <a:lnTo>
                        <a:pt x="2480" y="5467"/>
                      </a:lnTo>
                      <a:cubicBezTo>
                        <a:pt x="2502" y="5477"/>
                        <a:pt x="2523" y="5488"/>
                        <a:pt x="2545" y="5498"/>
                      </a:cubicBezTo>
                      <a:cubicBezTo>
                        <a:pt x="2559" y="5503"/>
                        <a:pt x="2572" y="5509"/>
                        <a:pt x="2586" y="5514"/>
                      </a:cubicBezTo>
                      <a:cubicBezTo>
                        <a:pt x="2602" y="5522"/>
                        <a:pt x="2619" y="5530"/>
                        <a:pt x="2635" y="5538"/>
                      </a:cubicBezTo>
                      <a:cubicBezTo>
                        <a:pt x="2651" y="5546"/>
                        <a:pt x="2668" y="5554"/>
                        <a:pt x="2684" y="5562"/>
                      </a:cubicBezTo>
                      <a:cubicBezTo>
                        <a:pt x="2703" y="5570"/>
                        <a:pt x="2722" y="5577"/>
                        <a:pt x="2741" y="5585"/>
                      </a:cubicBezTo>
                      <a:cubicBezTo>
                        <a:pt x="2760" y="5598"/>
                        <a:pt x="2779" y="5612"/>
                        <a:pt x="2798" y="5625"/>
                      </a:cubicBezTo>
                      <a:lnTo>
                        <a:pt x="2863" y="5657"/>
                      </a:lnTo>
                      <a:lnTo>
                        <a:pt x="2912" y="5672"/>
                      </a:lnTo>
                      <a:cubicBezTo>
                        <a:pt x="2931" y="5675"/>
                        <a:pt x="2950" y="5677"/>
                        <a:pt x="2969" y="5680"/>
                      </a:cubicBezTo>
                      <a:lnTo>
                        <a:pt x="3001" y="5680"/>
                      </a:lnTo>
                      <a:cubicBezTo>
                        <a:pt x="3012" y="5672"/>
                        <a:pt x="3023" y="5665"/>
                        <a:pt x="3034" y="5657"/>
                      </a:cubicBezTo>
                      <a:cubicBezTo>
                        <a:pt x="3023" y="5644"/>
                        <a:pt x="3012" y="5630"/>
                        <a:pt x="3001" y="5617"/>
                      </a:cubicBezTo>
                      <a:lnTo>
                        <a:pt x="2977" y="5578"/>
                      </a:lnTo>
                      <a:lnTo>
                        <a:pt x="2977" y="5546"/>
                      </a:lnTo>
                      <a:cubicBezTo>
                        <a:pt x="2991" y="5543"/>
                        <a:pt x="3004" y="5541"/>
                        <a:pt x="3018" y="5538"/>
                      </a:cubicBezTo>
                      <a:cubicBezTo>
                        <a:pt x="3045" y="5543"/>
                        <a:pt x="3072" y="5549"/>
                        <a:pt x="3099" y="5554"/>
                      </a:cubicBezTo>
                      <a:lnTo>
                        <a:pt x="3181" y="5570"/>
                      </a:lnTo>
                      <a:lnTo>
                        <a:pt x="3238" y="5570"/>
                      </a:lnTo>
                      <a:lnTo>
                        <a:pt x="3262" y="5570"/>
                      </a:lnTo>
                      <a:lnTo>
                        <a:pt x="3295" y="5570"/>
                      </a:lnTo>
                      <a:cubicBezTo>
                        <a:pt x="3306" y="5575"/>
                        <a:pt x="3316" y="5580"/>
                        <a:pt x="3327" y="5585"/>
                      </a:cubicBezTo>
                      <a:cubicBezTo>
                        <a:pt x="3341" y="5593"/>
                        <a:pt x="3354" y="5601"/>
                        <a:pt x="3368" y="5609"/>
                      </a:cubicBezTo>
                      <a:cubicBezTo>
                        <a:pt x="3384" y="5617"/>
                        <a:pt x="3401" y="5625"/>
                        <a:pt x="3417" y="5633"/>
                      </a:cubicBezTo>
                      <a:lnTo>
                        <a:pt x="3450" y="5657"/>
                      </a:lnTo>
                      <a:cubicBezTo>
                        <a:pt x="3463" y="5665"/>
                        <a:pt x="3477" y="5672"/>
                        <a:pt x="3490" y="5680"/>
                      </a:cubicBezTo>
                      <a:cubicBezTo>
                        <a:pt x="3498" y="5685"/>
                        <a:pt x="3507" y="5691"/>
                        <a:pt x="3515" y="5696"/>
                      </a:cubicBezTo>
                      <a:lnTo>
                        <a:pt x="3596" y="5720"/>
                      </a:lnTo>
                      <a:lnTo>
                        <a:pt x="3678" y="5720"/>
                      </a:lnTo>
                      <a:cubicBezTo>
                        <a:pt x="3702" y="5715"/>
                        <a:pt x="3727" y="5709"/>
                        <a:pt x="3751" y="5704"/>
                      </a:cubicBezTo>
                      <a:cubicBezTo>
                        <a:pt x="3762" y="5701"/>
                        <a:pt x="3773" y="5699"/>
                        <a:pt x="3784" y="5696"/>
                      </a:cubicBezTo>
                      <a:cubicBezTo>
                        <a:pt x="3787" y="5672"/>
                        <a:pt x="3789" y="5649"/>
                        <a:pt x="3792" y="5625"/>
                      </a:cubicBezTo>
                      <a:lnTo>
                        <a:pt x="3857" y="5657"/>
                      </a:lnTo>
                      <a:cubicBezTo>
                        <a:pt x="3876" y="5646"/>
                        <a:pt x="3895" y="5636"/>
                        <a:pt x="3914" y="5625"/>
                      </a:cubicBezTo>
                      <a:cubicBezTo>
                        <a:pt x="3933" y="5636"/>
                        <a:pt x="3952" y="5646"/>
                        <a:pt x="3971" y="5657"/>
                      </a:cubicBezTo>
                      <a:cubicBezTo>
                        <a:pt x="3960" y="5673"/>
                        <a:pt x="3950" y="5688"/>
                        <a:pt x="3939" y="5704"/>
                      </a:cubicBezTo>
                      <a:cubicBezTo>
                        <a:pt x="3950" y="5712"/>
                        <a:pt x="3960" y="5720"/>
                        <a:pt x="3971" y="5728"/>
                      </a:cubicBezTo>
                      <a:cubicBezTo>
                        <a:pt x="3987" y="5744"/>
                        <a:pt x="4004" y="5759"/>
                        <a:pt x="4020" y="5775"/>
                      </a:cubicBezTo>
                      <a:lnTo>
                        <a:pt x="4069" y="5839"/>
                      </a:lnTo>
                      <a:cubicBezTo>
                        <a:pt x="4077" y="5863"/>
                        <a:pt x="4086" y="5886"/>
                        <a:pt x="4094" y="5910"/>
                      </a:cubicBezTo>
                      <a:lnTo>
                        <a:pt x="4094" y="5973"/>
                      </a:lnTo>
                      <a:cubicBezTo>
                        <a:pt x="4097" y="5981"/>
                        <a:pt x="4099" y="5989"/>
                        <a:pt x="4102" y="5997"/>
                      </a:cubicBezTo>
                      <a:lnTo>
                        <a:pt x="4118" y="5997"/>
                      </a:lnTo>
                      <a:cubicBezTo>
                        <a:pt x="4129" y="5984"/>
                        <a:pt x="4140" y="5970"/>
                        <a:pt x="4151" y="5957"/>
                      </a:cubicBezTo>
                      <a:cubicBezTo>
                        <a:pt x="4170" y="5941"/>
                        <a:pt x="4189" y="5926"/>
                        <a:pt x="4208" y="5910"/>
                      </a:cubicBezTo>
                      <a:cubicBezTo>
                        <a:pt x="4235" y="5907"/>
                        <a:pt x="4262" y="5905"/>
                        <a:pt x="4289" y="5902"/>
                      </a:cubicBezTo>
                      <a:cubicBezTo>
                        <a:pt x="4311" y="5905"/>
                        <a:pt x="4332" y="5907"/>
                        <a:pt x="4354" y="5910"/>
                      </a:cubicBezTo>
                      <a:lnTo>
                        <a:pt x="4379" y="5910"/>
                      </a:lnTo>
                      <a:lnTo>
                        <a:pt x="4379" y="5926"/>
                      </a:lnTo>
                      <a:cubicBezTo>
                        <a:pt x="4384" y="5939"/>
                        <a:pt x="4390" y="5952"/>
                        <a:pt x="4395" y="5965"/>
                      </a:cubicBezTo>
                      <a:lnTo>
                        <a:pt x="4395" y="6005"/>
                      </a:lnTo>
                      <a:cubicBezTo>
                        <a:pt x="4387" y="6021"/>
                        <a:pt x="4379" y="6036"/>
                        <a:pt x="4371" y="6052"/>
                      </a:cubicBezTo>
                      <a:lnTo>
                        <a:pt x="4338" y="6076"/>
                      </a:lnTo>
                      <a:cubicBezTo>
                        <a:pt x="4327" y="6071"/>
                        <a:pt x="4316" y="6065"/>
                        <a:pt x="4305" y="6060"/>
                      </a:cubicBezTo>
                      <a:cubicBezTo>
                        <a:pt x="4297" y="6057"/>
                        <a:pt x="4289" y="6055"/>
                        <a:pt x="4281" y="6052"/>
                      </a:cubicBezTo>
                      <a:lnTo>
                        <a:pt x="4273" y="6044"/>
                      </a:lnTo>
                      <a:cubicBezTo>
                        <a:pt x="4262" y="6065"/>
                        <a:pt x="4251" y="6087"/>
                        <a:pt x="4240" y="6108"/>
                      </a:cubicBezTo>
                      <a:cubicBezTo>
                        <a:pt x="4243" y="6113"/>
                        <a:pt x="4245" y="6118"/>
                        <a:pt x="4248" y="6123"/>
                      </a:cubicBezTo>
                      <a:cubicBezTo>
                        <a:pt x="4256" y="6136"/>
                        <a:pt x="4265" y="6150"/>
                        <a:pt x="4273" y="6163"/>
                      </a:cubicBezTo>
                      <a:cubicBezTo>
                        <a:pt x="4278" y="6176"/>
                        <a:pt x="4284" y="6190"/>
                        <a:pt x="4289" y="6203"/>
                      </a:cubicBezTo>
                      <a:cubicBezTo>
                        <a:pt x="4294" y="6211"/>
                        <a:pt x="4300" y="6218"/>
                        <a:pt x="4305" y="6226"/>
                      </a:cubicBezTo>
                      <a:cubicBezTo>
                        <a:pt x="4308" y="6237"/>
                        <a:pt x="4311" y="6247"/>
                        <a:pt x="4314" y="6258"/>
                      </a:cubicBezTo>
                      <a:lnTo>
                        <a:pt x="4338" y="6297"/>
                      </a:lnTo>
                      <a:cubicBezTo>
                        <a:pt x="4343" y="6313"/>
                        <a:pt x="4349" y="6329"/>
                        <a:pt x="4354" y="6345"/>
                      </a:cubicBezTo>
                      <a:cubicBezTo>
                        <a:pt x="4370" y="6356"/>
                        <a:pt x="4387" y="6366"/>
                        <a:pt x="4403" y="6377"/>
                      </a:cubicBezTo>
                      <a:cubicBezTo>
                        <a:pt x="4422" y="6379"/>
                        <a:pt x="4441" y="6382"/>
                        <a:pt x="4460" y="6384"/>
                      </a:cubicBezTo>
                      <a:cubicBezTo>
                        <a:pt x="4471" y="6387"/>
                        <a:pt x="4482" y="6389"/>
                        <a:pt x="4493" y="6392"/>
                      </a:cubicBezTo>
                      <a:cubicBezTo>
                        <a:pt x="4504" y="6389"/>
                        <a:pt x="4515" y="6387"/>
                        <a:pt x="4526" y="6384"/>
                      </a:cubicBezTo>
                      <a:lnTo>
                        <a:pt x="4534" y="6384"/>
                      </a:lnTo>
                      <a:lnTo>
                        <a:pt x="4607" y="6384"/>
                      </a:lnTo>
                      <a:cubicBezTo>
                        <a:pt x="4612" y="6382"/>
                        <a:pt x="4618" y="6379"/>
                        <a:pt x="4623" y="6377"/>
                      </a:cubicBezTo>
                      <a:cubicBezTo>
                        <a:pt x="4639" y="6372"/>
                        <a:pt x="4656" y="6366"/>
                        <a:pt x="4672" y="6361"/>
                      </a:cubicBezTo>
                      <a:lnTo>
                        <a:pt x="4737" y="6384"/>
                      </a:lnTo>
                      <a:cubicBezTo>
                        <a:pt x="4756" y="6413"/>
                        <a:pt x="4775" y="6443"/>
                        <a:pt x="4794" y="6472"/>
                      </a:cubicBezTo>
                      <a:cubicBezTo>
                        <a:pt x="4808" y="6503"/>
                        <a:pt x="4821" y="6535"/>
                        <a:pt x="4835" y="6566"/>
                      </a:cubicBezTo>
                      <a:cubicBezTo>
                        <a:pt x="4841" y="6585"/>
                        <a:pt x="4846" y="6603"/>
                        <a:pt x="4852" y="6622"/>
                      </a:cubicBezTo>
                      <a:cubicBezTo>
                        <a:pt x="4857" y="6635"/>
                        <a:pt x="4863" y="6648"/>
                        <a:pt x="4868" y="6661"/>
                      </a:cubicBezTo>
                      <a:lnTo>
                        <a:pt x="4925" y="6709"/>
                      </a:lnTo>
                      <a:cubicBezTo>
                        <a:pt x="4941" y="6722"/>
                        <a:pt x="4958" y="6735"/>
                        <a:pt x="4974" y="6748"/>
                      </a:cubicBezTo>
                      <a:cubicBezTo>
                        <a:pt x="4990" y="6756"/>
                        <a:pt x="5007" y="6764"/>
                        <a:pt x="5023" y="6772"/>
                      </a:cubicBezTo>
                      <a:lnTo>
                        <a:pt x="5063" y="6812"/>
                      </a:lnTo>
                      <a:cubicBezTo>
                        <a:pt x="5082" y="6820"/>
                        <a:pt x="5101" y="6827"/>
                        <a:pt x="5120" y="6835"/>
                      </a:cubicBezTo>
                      <a:cubicBezTo>
                        <a:pt x="5136" y="6846"/>
                        <a:pt x="5153" y="6856"/>
                        <a:pt x="5169" y="6867"/>
                      </a:cubicBezTo>
                      <a:cubicBezTo>
                        <a:pt x="5183" y="6875"/>
                        <a:pt x="5196" y="6883"/>
                        <a:pt x="5210" y="6891"/>
                      </a:cubicBezTo>
                      <a:cubicBezTo>
                        <a:pt x="5218" y="6899"/>
                        <a:pt x="5227" y="6907"/>
                        <a:pt x="5235" y="6915"/>
                      </a:cubicBezTo>
                      <a:lnTo>
                        <a:pt x="5259" y="6930"/>
                      </a:lnTo>
                      <a:cubicBezTo>
                        <a:pt x="5267" y="6956"/>
                        <a:pt x="5275" y="6983"/>
                        <a:pt x="5283" y="7009"/>
                      </a:cubicBezTo>
                      <a:cubicBezTo>
                        <a:pt x="5299" y="7059"/>
                        <a:pt x="5316" y="7110"/>
                        <a:pt x="5332" y="7160"/>
                      </a:cubicBezTo>
                      <a:cubicBezTo>
                        <a:pt x="5346" y="7205"/>
                        <a:pt x="5359" y="7249"/>
                        <a:pt x="5373" y="7294"/>
                      </a:cubicBezTo>
                      <a:cubicBezTo>
                        <a:pt x="5387" y="7326"/>
                        <a:pt x="5400" y="7357"/>
                        <a:pt x="5414" y="7389"/>
                      </a:cubicBezTo>
                      <a:lnTo>
                        <a:pt x="5414" y="7405"/>
                      </a:lnTo>
                      <a:cubicBezTo>
                        <a:pt x="5406" y="7408"/>
                        <a:pt x="5397" y="7410"/>
                        <a:pt x="5389" y="7413"/>
                      </a:cubicBezTo>
                      <a:cubicBezTo>
                        <a:pt x="5376" y="7416"/>
                        <a:pt x="5362" y="7418"/>
                        <a:pt x="5349" y="7421"/>
                      </a:cubicBezTo>
                      <a:cubicBezTo>
                        <a:pt x="5335" y="7424"/>
                        <a:pt x="5322" y="7426"/>
                        <a:pt x="5308" y="7429"/>
                      </a:cubicBezTo>
                      <a:cubicBezTo>
                        <a:pt x="5297" y="7432"/>
                        <a:pt x="5286" y="7434"/>
                        <a:pt x="5275" y="7437"/>
                      </a:cubicBezTo>
                      <a:cubicBezTo>
                        <a:pt x="5264" y="7442"/>
                        <a:pt x="5254" y="7448"/>
                        <a:pt x="5243" y="7453"/>
                      </a:cubicBezTo>
                      <a:lnTo>
                        <a:pt x="5243" y="7460"/>
                      </a:lnTo>
                      <a:cubicBezTo>
                        <a:pt x="5251" y="7463"/>
                        <a:pt x="5259" y="7465"/>
                        <a:pt x="5267" y="7468"/>
                      </a:cubicBezTo>
                      <a:lnTo>
                        <a:pt x="5341" y="7500"/>
                      </a:lnTo>
                      <a:cubicBezTo>
                        <a:pt x="5363" y="7513"/>
                        <a:pt x="5384" y="7527"/>
                        <a:pt x="5406" y="7540"/>
                      </a:cubicBezTo>
                      <a:lnTo>
                        <a:pt x="5471" y="7579"/>
                      </a:lnTo>
                      <a:cubicBezTo>
                        <a:pt x="5487" y="7590"/>
                        <a:pt x="5504" y="7600"/>
                        <a:pt x="5520" y="7611"/>
                      </a:cubicBezTo>
                      <a:cubicBezTo>
                        <a:pt x="5536" y="7627"/>
                        <a:pt x="5553" y="7642"/>
                        <a:pt x="5569" y="7658"/>
                      </a:cubicBezTo>
                      <a:cubicBezTo>
                        <a:pt x="5580" y="7671"/>
                        <a:pt x="5590" y="7685"/>
                        <a:pt x="5601" y="7698"/>
                      </a:cubicBezTo>
                      <a:cubicBezTo>
                        <a:pt x="5615" y="7703"/>
                        <a:pt x="5628" y="7709"/>
                        <a:pt x="5642" y="7714"/>
                      </a:cubicBezTo>
                      <a:cubicBezTo>
                        <a:pt x="5650" y="7706"/>
                        <a:pt x="5659" y="7698"/>
                        <a:pt x="5667" y="7690"/>
                      </a:cubicBezTo>
                      <a:cubicBezTo>
                        <a:pt x="5675" y="7677"/>
                        <a:pt x="5683" y="7663"/>
                        <a:pt x="5691" y="7650"/>
                      </a:cubicBezTo>
                      <a:lnTo>
                        <a:pt x="5699" y="7658"/>
                      </a:lnTo>
                      <a:cubicBezTo>
                        <a:pt x="5704" y="7669"/>
                        <a:pt x="5710" y="7679"/>
                        <a:pt x="5715" y="7690"/>
                      </a:cubicBezTo>
                      <a:lnTo>
                        <a:pt x="5724" y="7714"/>
                      </a:lnTo>
                      <a:lnTo>
                        <a:pt x="5756" y="7737"/>
                      </a:lnTo>
                      <a:cubicBezTo>
                        <a:pt x="5770" y="7745"/>
                        <a:pt x="5783" y="7753"/>
                        <a:pt x="5797" y="7761"/>
                      </a:cubicBezTo>
                      <a:cubicBezTo>
                        <a:pt x="5811" y="7766"/>
                        <a:pt x="5824" y="7772"/>
                        <a:pt x="5838" y="7777"/>
                      </a:cubicBezTo>
                      <a:cubicBezTo>
                        <a:pt x="5843" y="7780"/>
                        <a:pt x="5849" y="7782"/>
                        <a:pt x="5854" y="7785"/>
                      </a:cubicBezTo>
                      <a:lnTo>
                        <a:pt x="5862" y="7777"/>
                      </a:lnTo>
                      <a:cubicBezTo>
                        <a:pt x="5870" y="7772"/>
                        <a:pt x="5879" y="7766"/>
                        <a:pt x="5887" y="7761"/>
                      </a:cubicBezTo>
                      <a:cubicBezTo>
                        <a:pt x="5892" y="7748"/>
                        <a:pt x="5898" y="7735"/>
                        <a:pt x="5903" y="7722"/>
                      </a:cubicBezTo>
                      <a:cubicBezTo>
                        <a:pt x="5906" y="7711"/>
                        <a:pt x="5908" y="7701"/>
                        <a:pt x="5911" y="7690"/>
                      </a:cubicBezTo>
                      <a:cubicBezTo>
                        <a:pt x="5908" y="7674"/>
                        <a:pt x="5906" y="7658"/>
                        <a:pt x="5903" y="7642"/>
                      </a:cubicBezTo>
                      <a:cubicBezTo>
                        <a:pt x="5900" y="7624"/>
                        <a:pt x="5898" y="7605"/>
                        <a:pt x="5895" y="7587"/>
                      </a:cubicBezTo>
                      <a:cubicBezTo>
                        <a:pt x="5884" y="7576"/>
                        <a:pt x="5873" y="7566"/>
                        <a:pt x="5862" y="7555"/>
                      </a:cubicBezTo>
                      <a:cubicBezTo>
                        <a:pt x="5857" y="7566"/>
                        <a:pt x="5851" y="7576"/>
                        <a:pt x="5846" y="7587"/>
                      </a:cubicBezTo>
                      <a:cubicBezTo>
                        <a:pt x="5838" y="7590"/>
                        <a:pt x="5829" y="7592"/>
                        <a:pt x="5821" y="7595"/>
                      </a:cubicBezTo>
                      <a:lnTo>
                        <a:pt x="5797" y="7547"/>
                      </a:lnTo>
                      <a:cubicBezTo>
                        <a:pt x="5792" y="7526"/>
                        <a:pt x="5786" y="7505"/>
                        <a:pt x="5781" y="7484"/>
                      </a:cubicBezTo>
                      <a:lnTo>
                        <a:pt x="5772" y="7460"/>
                      </a:lnTo>
                      <a:cubicBezTo>
                        <a:pt x="5775" y="7452"/>
                        <a:pt x="5778" y="7445"/>
                        <a:pt x="5781" y="7437"/>
                      </a:cubicBezTo>
                      <a:cubicBezTo>
                        <a:pt x="5794" y="7429"/>
                        <a:pt x="5808" y="7421"/>
                        <a:pt x="5821" y="7413"/>
                      </a:cubicBezTo>
                      <a:cubicBezTo>
                        <a:pt x="5832" y="7408"/>
                        <a:pt x="5843" y="7402"/>
                        <a:pt x="5854" y="7397"/>
                      </a:cubicBezTo>
                      <a:cubicBezTo>
                        <a:pt x="5865" y="7402"/>
                        <a:pt x="5876" y="7408"/>
                        <a:pt x="5887" y="7413"/>
                      </a:cubicBezTo>
                      <a:cubicBezTo>
                        <a:pt x="5895" y="7429"/>
                        <a:pt x="5903" y="7444"/>
                        <a:pt x="5911" y="7460"/>
                      </a:cubicBezTo>
                      <a:lnTo>
                        <a:pt x="5944" y="7484"/>
                      </a:lnTo>
                      <a:lnTo>
                        <a:pt x="5960" y="7484"/>
                      </a:lnTo>
                      <a:lnTo>
                        <a:pt x="5960" y="7429"/>
                      </a:lnTo>
                      <a:lnTo>
                        <a:pt x="5960" y="7342"/>
                      </a:lnTo>
                      <a:cubicBezTo>
                        <a:pt x="5963" y="7308"/>
                        <a:pt x="5965" y="7273"/>
                        <a:pt x="5968" y="7239"/>
                      </a:cubicBezTo>
                      <a:lnTo>
                        <a:pt x="6001" y="7152"/>
                      </a:lnTo>
                      <a:cubicBezTo>
                        <a:pt x="6012" y="7126"/>
                        <a:pt x="6022" y="7099"/>
                        <a:pt x="6033" y="7073"/>
                      </a:cubicBezTo>
                      <a:cubicBezTo>
                        <a:pt x="6039" y="7060"/>
                        <a:pt x="6044" y="7046"/>
                        <a:pt x="6050" y="7033"/>
                      </a:cubicBezTo>
                      <a:cubicBezTo>
                        <a:pt x="6061" y="7015"/>
                        <a:pt x="6071" y="6996"/>
                        <a:pt x="6082" y="6978"/>
                      </a:cubicBezTo>
                      <a:lnTo>
                        <a:pt x="6115" y="6915"/>
                      </a:lnTo>
                      <a:cubicBezTo>
                        <a:pt x="6129" y="6894"/>
                        <a:pt x="6142" y="6872"/>
                        <a:pt x="6156" y="6851"/>
                      </a:cubicBezTo>
                      <a:lnTo>
                        <a:pt x="6196" y="6796"/>
                      </a:lnTo>
                      <a:cubicBezTo>
                        <a:pt x="6210" y="6778"/>
                        <a:pt x="6223" y="6759"/>
                        <a:pt x="6237" y="6741"/>
                      </a:cubicBezTo>
                      <a:lnTo>
                        <a:pt x="6286" y="6701"/>
                      </a:lnTo>
                      <a:cubicBezTo>
                        <a:pt x="6302" y="6693"/>
                        <a:pt x="6319" y="6685"/>
                        <a:pt x="6335" y="6677"/>
                      </a:cubicBezTo>
                      <a:lnTo>
                        <a:pt x="6416" y="6638"/>
                      </a:lnTo>
                      <a:lnTo>
                        <a:pt x="6498" y="6614"/>
                      </a:lnTo>
                      <a:cubicBezTo>
                        <a:pt x="6514" y="6606"/>
                        <a:pt x="6531" y="6598"/>
                        <a:pt x="6547" y="6590"/>
                      </a:cubicBezTo>
                      <a:cubicBezTo>
                        <a:pt x="6555" y="6587"/>
                        <a:pt x="6563" y="6585"/>
                        <a:pt x="6571" y="6582"/>
                      </a:cubicBezTo>
                      <a:cubicBezTo>
                        <a:pt x="6568" y="6574"/>
                        <a:pt x="6566" y="6567"/>
                        <a:pt x="6563" y="6559"/>
                      </a:cubicBezTo>
                      <a:cubicBezTo>
                        <a:pt x="6555" y="6532"/>
                        <a:pt x="6547" y="6506"/>
                        <a:pt x="6539" y="6479"/>
                      </a:cubicBezTo>
                      <a:cubicBezTo>
                        <a:pt x="6542" y="6450"/>
                        <a:pt x="6544" y="6421"/>
                        <a:pt x="6547" y="6392"/>
                      </a:cubicBezTo>
                      <a:cubicBezTo>
                        <a:pt x="6563" y="6355"/>
                        <a:pt x="6580" y="6319"/>
                        <a:pt x="6596" y="6282"/>
                      </a:cubicBezTo>
                      <a:cubicBezTo>
                        <a:pt x="6618" y="6253"/>
                        <a:pt x="6639" y="6224"/>
                        <a:pt x="6661" y="6195"/>
                      </a:cubicBezTo>
                      <a:lnTo>
                        <a:pt x="6718" y="6108"/>
                      </a:lnTo>
                      <a:lnTo>
                        <a:pt x="6767" y="6044"/>
                      </a:lnTo>
                      <a:lnTo>
                        <a:pt x="6832" y="5997"/>
                      </a:lnTo>
                      <a:lnTo>
                        <a:pt x="6881" y="5957"/>
                      </a:lnTo>
                      <a:cubicBezTo>
                        <a:pt x="6878" y="5931"/>
                        <a:pt x="6876" y="5904"/>
                        <a:pt x="6873" y="5878"/>
                      </a:cubicBezTo>
                      <a:cubicBezTo>
                        <a:pt x="6862" y="5852"/>
                        <a:pt x="6851" y="5825"/>
                        <a:pt x="6840" y="5799"/>
                      </a:cubicBezTo>
                      <a:cubicBezTo>
                        <a:pt x="6837" y="5767"/>
                        <a:pt x="6835" y="5736"/>
                        <a:pt x="6832" y="5704"/>
                      </a:cubicBezTo>
                      <a:cubicBezTo>
                        <a:pt x="6835" y="5683"/>
                        <a:pt x="6837" y="5662"/>
                        <a:pt x="6840" y="5641"/>
                      </a:cubicBezTo>
                      <a:cubicBezTo>
                        <a:pt x="6845" y="5630"/>
                        <a:pt x="6851" y="5620"/>
                        <a:pt x="6856" y="5609"/>
                      </a:cubicBezTo>
                      <a:cubicBezTo>
                        <a:pt x="6864" y="5617"/>
                        <a:pt x="6873" y="5625"/>
                        <a:pt x="6881" y="5633"/>
                      </a:cubicBezTo>
                      <a:cubicBezTo>
                        <a:pt x="6897" y="5665"/>
                        <a:pt x="6914" y="5696"/>
                        <a:pt x="6930" y="5728"/>
                      </a:cubicBezTo>
                      <a:cubicBezTo>
                        <a:pt x="6938" y="5760"/>
                        <a:pt x="6946" y="5791"/>
                        <a:pt x="6954" y="5823"/>
                      </a:cubicBezTo>
                      <a:cubicBezTo>
                        <a:pt x="6951" y="5847"/>
                        <a:pt x="6949" y="5870"/>
                        <a:pt x="6946" y="5894"/>
                      </a:cubicBezTo>
                      <a:lnTo>
                        <a:pt x="6946" y="5926"/>
                      </a:lnTo>
                      <a:lnTo>
                        <a:pt x="6995" y="5941"/>
                      </a:lnTo>
                      <a:cubicBezTo>
                        <a:pt x="7017" y="5946"/>
                        <a:pt x="7038" y="5952"/>
                        <a:pt x="7060" y="5957"/>
                      </a:cubicBezTo>
                      <a:cubicBezTo>
                        <a:pt x="7074" y="5965"/>
                        <a:pt x="7087" y="5973"/>
                        <a:pt x="7101" y="5981"/>
                      </a:cubicBezTo>
                      <a:cubicBezTo>
                        <a:pt x="7109" y="5986"/>
                        <a:pt x="7117" y="5992"/>
                        <a:pt x="7125" y="5997"/>
                      </a:cubicBezTo>
                      <a:cubicBezTo>
                        <a:pt x="7114" y="6007"/>
                        <a:pt x="7104" y="6018"/>
                        <a:pt x="7093" y="6028"/>
                      </a:cubicBezTo>
                      <a:lnTo>
                        <a:pt x="7060" y="6052"/>
                      </a:lnTo>
                      <a:cubicBezTo>
                        <a:pt x="7046" y="6065"/>
                        <a:pt x="7033" y="6079"/>
                        <a:pt x="7019" y="6092"/>
                      </a:cubicBezTo>
                      <a:cubicBezTo>
                        <a:pt x="7014" y="6100"/>
                        <a:pt x="7008" y="6108"/>
                        <a:pt x="7003" y="6116"/>
                      </a:cubicBezTo>
                      <a:cubicBezTo>
                        <a:pt x="7000" y="6118"/>
                        <a:pt x="6998" y="6121"/>
                        <a:pt x="6995" y="6123"/>
                      </a:cubicBezTo>
                      <a:lnTo>
                        <a:pt x="6995" y="6274"/>
                      </a:lnTo>
                      <a:cubicBezTo>
                        <a:pt x="7017" y="6311"/>
                        <a:pt x="7038" y="6347"/>
                        <a:pt x="7060" y="6384"/>
                      </a:cubicBezTo>
                      <a:lnTo>
                        <a:pt x="6954" y="6400"/>
                      </a:lnTo>
                      <a:cubicBezTo>
                        <a:pt x="6946" y="6442"/>
                        <a:pt x="6938" y="6485"/>
                        <a:pt x="6930" y="6527"/>
                      </a:cubicBezTo>
                      <a:lnTo>
                        <a:pt x="6832" y="6598"/>
                      </a:lnTo>
                      <a:cubicBezTo>
                        <a:pt x="6837" y="6627"/>
                        <a:pt x="6843" y="6656"/>
                        <a:pt x="6848" y="6685"/>
                      </a:cubicBezTo>
                      <a:cubicBezTo>
                        <a:pt x="6835" y="6704"/>
                        <a:pt x="6821" y="6722"/>
                        <a:pt x="6808" y="6741"/>
                      </a:cubicBezTo>
                      <a:cubicBezTo>
                        <a:pt x="6813" y="6786"/>
                        <a:pt x="6819" y="6830"/>
                        <a:pt x="6824" y="6875"/>
                      </a:cubicBezTo>
                      <a:cubicBezTo>
                        <a:pt x="6802" y="6901"/>
                        <a:pt x="6781" y="6928"/>
                        <a:pt x="6759" y="6954"/>
                      </a:cubicBezTo>
                      <a:cubicBezTo>
                        <a:pt x="6767" y="7031"/>
                        <a:pt x="6775" y="7107"/>
                        <a:pt x="6783" y="7184"/>
                      </a:cubicBezTo>
                      <a:cubicBezTo>
                        <a:pt x="6791" y="7189"/>
                        <a:pt x="6800" y="7194"/>
                        <a:pt x="6808" y="7199"/>
                      </a:cubicBezTo>
                      <a:cubicBezTo>
                        <a:pt x="6816" y="7212"/>
                        <a:pt x="6824" y="7226"/>
                        <a:pt x="6832" y="7239"/>
                      </a:cubicBezTo>
                      <a:cubicBezTo>
                        <a:pt x="6837" y="7257"/>
                        <a:pt x="6843" y="7276"/>
                        <a:pt x="6848" y="7294"/>
                      </a:cubicBezTo>
                      <a:lnTo>
                        <a:pt x="6848" y="7358"/>
                      </a:lnTo>
                      <a:cubicBezTo>
                        <a:pt x="6845" y="7379"/>
                        <a:pt x="6843" y="7400"/>
                        <a:pt x="6840" y="7421"/>
                      </a:cubicBezTo>
                      <a:cubicBezTo>
                        <a:pt x="6843" y="7445"/>
                        <a:pt x="6845" y="7468"/>
                        <a:pt x="6848" y="7492"/>
                      </a:cubicBezTo>
                      <a:lnTo>
                        <a:pt x="6848" y="7547"/>
                      </a:lnTo>
                      <a:lnTo>
                        <a:pt x="6824" y="7571"/>
                      </a:lnTo>
                      <a:cubicBezTo>
                        <a:pt x="6808" y="7566"/>
                        <a:pt x="6791" y="7560"/>
                        <a:pt x="6775" y="7555"/>
                      </a:cubicBezTo>
                      <a:cubicBezTo>
                        <a:pt x="6767" y="7550"/>
                        <a:pt x="6758" y="7545"/>
                        <a:pt x="6750" y="7540"/>
                      </a:cubicBezTo>
                      <a:cubicBezTo>
                        <a:pt x="6742" y="7535"/>
                        <a:pt x="6734" y="7529"/>
                        <a:pt x="6726" y="7524"/>
                      </a:cubicBezTo>
                      <a:cubicBezTo>
                        <a:pt x="6723" y="7511"/>
                        <a:pt x="6721" y="7497"/>
                        <a:pt x="6718" y="7484"/>
                      </a:cubicBezTo>
                      <a:lnTo>
                        <a:pt x="6702" y="7484"/>
                      </a:lnTo>
                      <a:cubicBezTo>
                        <a:pt x="6688" y="7500"/>
                        <a:pt x="6675" y="7516"/>
                        <a:pt x="6661" y="7532"/>
                      </a:cubicBezTo>
                      <a:lnTo>
                        <a:pt x="6620" y="7579"/>
                      </a:lnTo>
                      <a:lnTo>
                        <a:pt x="6596" y="7603"/>
                      </a:lnTo>
                      <a:cubicBezTo>
                        <a:pt x="6593" y="7608"/>
                        <a:pt x="6590" y="7614"/>
                        <a:pt x="6587" y="7619"/>
                      </a:cubicBezTo>
                      <a:cubicBezTo>
                        <a:pt x="6582" y="7632"/>
                        <a:pt x="6576" y="7645"/>
                        <a:pt x="6571" y="7658"/>
                      </a:cubicBezTo>
                      <a:cubicBezTo>
                        <a:pt x="6557" y="7674"/>
                        <a:pt x="6544" y="7690"/>
                        <a:pt x="6530" y="7706"/>
                      </a:cubicBezTo>
                      <a:cubicBezTo>
                        <a:pt x="6514" y="7714"/>
                        <a:pt x="6498" y="7721"/>
                        <a:pt x="6482" y="7729"/>
                      </a:cubicBezTo>
                      <a:cubicBezTo>
                        <a:pt x="6471" y="7732"/>
                        <a:pt x="6460" y="7734"/>
                        <a:pt x="6449" y="7737"/>
                      </a:cubicBezTo>
                      <a:cubicBezTo>
                        <a:pt x="6446" y="7748"/>
                        <a:pt x="6444" y="7758"/>
                        <a:pt x="6441" y="7769"/>
                      </a:cubicBezTo>
                      <a:cubicBezTo>
                        <a:pt x="6446" y="7782"/>
                        <a:pt x="6452" y="7796"/>
                        <a:pt x="6457" y="7809"/>
                      </a:cubicBezTo>
                      <a:cubicBezTo>
                        <a:pt x="6465" y="7825"/>
                        <a:pt x="6474" y="7840"/>
                        <a:pt x="6482" y="7856"/>
                      </a:cubicBezTo>
                      <a:cubicBezTo>
                        <a:pt x="6498" y="7869"/>
                        <a:pt x="6514" y="7883"/>
                        <a:pt x="6530" y="7896"/>
                      </a:cubicBezTo>
                      <a:cubicBezTo>
                        <a:pt x="6555" y="7898"/>
                        <a:pt x="6579" y="7901"/>
                        <a:pt x="6604" y="7903"/>
                      </a:cubicBezTo>
                      <a:cubicBezTo>
                        <a:pt x="6626" y="7901"/>
                        <a:pt x="6647" y="7898"/>
                        <a:pt x="6669" y="7896"/>
                      </a:cubicBezTo>
                      <a:cubicBezTo>
                        <a:pt x="6680" y="7893"/>
                        <a:pt x="6691" y="7891"/>
                        <a:pt x="6702" y="7888"/>
                      </a:cubicBezTo>
                      <a:lnTo>
                        <a:pt x="6783" y="7816"/>
                      </a:lnTo>
                      <a:cubicBezTo>
                        <a:pt x="6780" y="7790"/>
                        <a:pt x="6778" y="7763"/>
                        <a:pt x="6775" y="7737"/>
                      </a:cubicBezTo>
                      <a:cubicBezTo>
                        <a:pt x="6778" y="7742"/>
                        <a:pt x="6780" y="7748"/>
                        <a:pt x="6783" y="7753"/>
                      </a:cubicBezTo>
                      <a:cubicBezTo>
                        <a:pt x="6797" y="7756"/>
                        <a:pt x="6810" y="7758"/>
                        <a:pt x="6824" y="7761"/>
                      </a:cubicBezTo>
                      <a:cubicBezTo>
                        <a:pt x="6832" y="7766"/>
                        <a:pt x="6840" y="7772"/>
                        <a:pt x="6848" y="7777"/>
                      </a:cubicBezTo>
                      <a:cubicBezTo>
                        <a:pt x="6862" y="7782"/>
                        <a:pt x="6875" y="7788"/>
                        <a:pt x="6889" y="7793"/>
                      </a:cubicBezTo>
                      <a:cubicBezTo>
                        <a:pt x="6905" y="7798"/>
                        <a:pt x="6922" y="7804"/>
                        <a:pt x="6938" y="7809"/>
                      </a:cubicBezTo>
                      <a:lnTo>
                        <a:pt x="6995" y="7785"/>
                      </a:lnTo>
                      <a:cubicBezTo>
                        <a:pt x="7011" y="7774"/>
                        <a:pt x="7028" y="7764"/>
                        <a:pt x="7044" y="7753"/>
                      </a:cubicBezTo>
                      <a:cubicBezTo>
                        <a:pt x="7058" y="7740"/>
                        <a:pt x="7071" y="7727"/>
                        <a:pt x="7085" y="7714"/>
                      </a:cubicBezTo>
                      <a:lnTo>
                        <a:pt x="7085" y="7690"/>
                      </a:lnTo>
                      <a:cubicBezTo>
                        <a:pt x="7079" y="7685"/>
                        <a:pt x="7074" y="7679"/>
                        <a:pt x="7068" y="7674"/>
                      </a:cubicBezTo>
                      <a:lnTo>
                        <a:pt x="7044" y="7650"/>
                      </a:lnTo>
                      <a:cubicBezTo>
                        <a:pt x="7049" y="7637"/>
                        <a:pt x="7055" y="7624"/>
                        <a:pt x="7060" y="7611"/>
                      </a:cubicBezTo>
                      <a:cubicBezTo>
                        <a:pt x="7071" y="7598"/>
                        <a:pt x="7082" y="7584"/>
                        <a:pt x="7093" y="7571"/>
                      </a:cubicBezTo>
                      <a:lnTo>
                        <a:pt x="7134" y="7524"/>
                      </a:lnTo>
                      <a:lnTo>
                        <a:pt x="7166" y="7492"/>
                      </a:lnTo>
                      <a:cubicBezTo>
                        <a:pt x="7174" y="7481"/>
                        <a:pt x="7183" y="7471"/>
                        <a:pt x="7191" y="7460"/>
                      </a:cubicBezTo>
                      <a:cubicBezTo>
                        <a:pt x="7194" y="7442"/>
                        <a:pt x="7196" y="7423"/>
                        <a:pt x="7199" y="7405"/>
                      </a:cubicBezTo>
                      <a:lnTo>
                        <a:pt x="7199" y="7334"/>
                      </a:lnTo>
                      <a:lnTo>
                        <a:pt x="7199" y="7255"/>
                      </a:lnTo>
                      <a:lnTo>
                        <a:pt x="7199" y="7231"/>
                      </a:lnTo>
                      <a:cubicBezTo>
                        <a:pt x="7196" y="7226"/>
                        <a:pt x="7194" y="7220"/>
                        <a:pt x="7191" y="7215"/>
                      </a:cubicBezTo>
                      <a:cubicBezTo>
                        <a:pt x="7188" y="7197"/>
                        <a:pt x="7185" y="7178"/>
                        <a:pt x="7182" y="7160"/>
                      </a:cubicBezTo>
                      <a:lnTo>
                        <a:pt x="7182" y="7081"/>
                      </a:lnTo>
                      <a:cubicBezTo>
                        <a:pt x="7193" y="7049"/>
                        <a:pt x="7204" y="7018"/>
                        <a:pt x="7215" y="6986"/>
                      </a:cubicBezTo>
                      <a:cubicBezTo>
                        <a:pt x="7231" y="6967"/>
                        <a:pt x="7248" y="6949"/>
                        <a:pt x="7264" y="6930"/>
                      </a:cubicBezTo>
                      <a:cubicBezTo>
                        <a:pt x="7272" y="6941"/>
                        <a:pt x="7280" y="6951"/>
                        <a:pt x="7288" y="6962"/>
                      </a:cubicBezTo>
                      <a:cubicBezTo>
                        <a:pt x="7304" y="6991"/>
                        <a:pt x="7321" y="7020"/>
                        <a:pt x="7337" y="7049"/>
                      </a:cubicBezTo>
                      <a:cubicBezTo>
                        <a:pt x="7370" y="7075"/>
                        <a:pt x="7402" y="7102"/>
                        <a:pt x="7435" y="7128"/>
                      </a:cubicBezTo>
                      <a:cubicBezTo>
                        <a:pt x="7465" y="7160"/>
                        <a:pt x="7495" y="7191"/>
                        <a:pt x="7525" y="7223"/>
                      </a:cubicBezTo>
                      <a:cubicBezTo>
                        <a:pt x="7541" y="7265"/>
                        <a:pt x="7558" y="7308"/>
                        <a:pt x="7574" y="7350"/>
                      </a:cubicBezTo>
                      <a:cubicBezTo>
                        <a:pt x="7577" y="7389"/>
                        <a:pt x="7579" y="7429"/>
                        <a:pt x="7582" y="7468"/>
                      </a:cubicBezTo>
                      <a:cubicBezTo>
                        <a:pt x="7579" y="7489"/>
                        <a:pt x="7577" y="7511"/>
                        <a:pt x="7574" y="7532"/>
                      </a:cubicBezTo>
                      <a:lnTo>
                        <a:pt x="7574" y="7595"/>
                      </a:lnTo>
                      <a:cubicBezTo>
                        <a:pt x="7577" y="7632"/>
                        <a:pt x="7579" y="7669"/>
                        <a:pt x="7582" y="7706"/>
                      </a:cubicBezTo>
                      <a:lnTo>
                        <a:pt x="7582" y="7824"/>
                      </a:lnTo>
                      <a:cubicBezTo>
                        <a:pt x="7574" y="7853"/>
                        <a:pt x="7565" y="7882"/>
                        <a:pt x="7557" y="7911"/>
                      </a:cubicBezTo>
                      <a:cubicBezTo>
                        <a:pt x="7538" y="7930"/>
                        <a:pt x="7519" y="7948"/>
                        <a:pt x="7500" y="7967"/>
                      </a:cubicBezTo>
                      <a:lnTo>
                        <a:pt x="7451" y="8022"/>
                      </a:lnTo>
                      <a:cubicBezTo>
                        <a:pt x="7438" y="8041"/>
                        <a:pt x="7424" y="8059"/>
                        <a:pt x="7411" y="8078"/>
                      </a:cubicBezTo>
                      <a:cubicBezTo>
                        <a:pt x="7405" y="8096"/>
                        <a:pt x="7400" y="8115"/>
                        <a:pt x="7394" y="8133"/>
                      </a:cubicBezTo>
                      <a:cubicBezTo>
                        <a:pt x="7391" y="8146"/>
                        <a:pt x="7389" y="8159"/>
                        <a:pt x="7386" y="8172"/>
                      </a:cubicBezTo>
                      <a:lnTo>
                        <a:pt x="7370" y="8188"/>
                      </a:lnTo>
                      <a:cubicBezTo>
                        <a:pt x="7359" y="8193"/>
                        <a:pt x="7348" y="8199"/>
                        <a:pt x="7337" y="8204"/>
                      </a:cubicBezTo>
                      <a:cubicBezTo>
                        <a:pt x="7321" y="8207"/>
                        <a:pt x="7304" y="8209"/>
                        <a:pt x="7288" y="8212"/>
                      </a:cubicBezTo>
                      <a:cubicBezTo>
                        <a:pt x="7264" y="8217"/>
                        <a:pt x="7239" y="8223"/>
                        <a:pt x="7215" y="8228"/>
                      </a:cubicBezTo>
                      <a:cubicBezTo>
                        <a:pt x="7191" y="8231"/>
                        <a:pt x="7166" y="8233"/>
                        <a:pt x="7142" y="8236"/>
                      </a:cubicBezTo>
                      <a:lnTo>
                        <a:pt x="7068" y="8236"/>
                      </a:lnTo>
                      <a:lnTo>
                        <a:pt x="7036" y="8236"/>
                      </a:lnTo>
                      <a:lnTo>
                        <a:pt x="7036" y="8236"/>
                      </a:lnTo>
                      <a:cubicBezTo>
                        <a:pt x="7039" y="8228"/>
                        <a:pt x="7041" y="8220"/>
                        <a:pt x="7044" y="8212"/>
                      </a:cubicBezTo>
                      <a:lnTo>
                        <a:pt x="7044" y="8196"/>
                      </a:lnTo>
                      <a:cubicBezTo>
                        <a:pt x="7039" y="8183"/>
                        <a:pt x="7033" y="8170"/>
                        <a:pt x="7028" y="8157"/>
                      </a:cubicBezTo>
                      <a:cubicBezTo>
                        <a:pt x="7012" y="8149"/>
                        <a:pt x="6995" y="8141"/>
                        <a:pt x="6979" y="8133"/>
                      </a:cubicBezTo>
                      <a:lnTo>
                        <a:pt x="6913" y="8133"/>
                      </a:lnTo>
                      <a:cubicBezTo>
                        <a:pt x="6894" y="8138"/>
                        <a:pt x="6875" y="8144"/>
                        <a:pt x="6856" y="8149"/>
                      </a:cubicBezTo>
                      <a:cubicBezTo>
                        <a:pt x="6840" y="8157"/>
                        <a:pt x="6824" y="8164"/>
                        <a:pt x="6808" y="8172"/>
                      </a:cubicBezTo>
                      <a:lnTo>
                        <a:pt x="6734" y="8196"/>
                      </a:lnTo>
                      <a:cubicBezTo>
                        <a:pt x="6707" y="8207"/>
                        <a:pt x="6680" y="8217"/>
                        <a:pt x="6653" y="8228"/>
                      </a:cubicBezTo>
                      <a:lnTo>
                        <a:pt x="6579" y="8252"/>
                      </a:lnTo>
                      <a:cubicBezTo>
                        <a:pt x="6566" y="8254"/>
                        <a:pt x="6552" y="8257"/>
                        <a:pt x="6539" y="8259"/>
                      </a:cubicBezTo>
                      <a:lnTo>
                        <a:pt x="6530" y="8259"/>
                      </a:lnTo>
                      <a:cubicBezTo>
                        <a:pt x="6519" y="8262"/>
                        <a:pt x="6509" y="8264"/>
                        <a:pt x="6498" y="8267"/>
                      </a:cubicBezTo>
                      <a:cubicBezTo>
                        <a:pt x="6482" y="8270"/>
                        <a:pt x="6465" y="8272"/>
                        <a:pt x="6449" y="8275"/>
                      </a:cubicBezTo>
                      <a:cubicBezTo>
                        <a:pt x="6433" y="8280"/>
                        <a:pt x="6416" y="8286"/>
                        <a:pt x="6400" y="8291"/>
                      </a:cubicBezTo>
                      <a:cubicBezTo>
                        <a:pt x="6384" y="8296"/>
                        <a:pt x="6367" y="8302"/>
                        <a:pt x="6351" y="8307"/>
                      </a:cubicBezTo>
                      <a:cubicBezTo>
                        <a:pt x="6340" y="8315"/>
                        <a:pt x="6330" y="8323"/>
                        <a:pt x="6319" y="8331"/>
                      </a:cubicBezTo>
                      <a:lnTo>
                        <a:pt x="6310" y="8370"/>
                      </a:lnTo>
                      <a:lnTo>
                        <a:pt x="6319" y="8418"/>
                      </a:lnTo>
                      <a:lnTo>
                        <a:pt x="6384" y="8489"/>
                      </a:lnTo>
                      <a:lnTo>
                        <a:pt x="6449" y="8513"/>
                      </a:lnTo>
                      <a:cubicBezTo>
                        <a:pt x="6465" y="8521"/>
                        <a:pt x="6482" y="8528"/>
                        <a:pt x="6498" y="8536"/>
                      </a:cubicBezTo>
                      <a:cubicBezTo>
                        <a:pt x="6493" y="8544"/>
                        <a:pt x="6487" y="8552"/>
                        <a:pt x="6482" y="8560"/>
                      </a:cubicBezTo>
                      <a:cubicBezTo>
                        <a:pt x="6471" y="8571"/>
                        <a:pt x="6460" y="8581"/>
                        <a:pt x="6449" y="8592"/>
                      </a:cubicBezTo>
                      <a:cubicBezTo>
                        <a:pt x="6446" y="8597"/>
                        <a:pt x="6444" y="8603"/>
                        <a:pt x="6441" y="8608"/>
                      </a:cubicBezTo>
                      <a:lnTo>
                        <a:pt x="6449" y="8616"/>
                      </a:lnTo>
                      <a:lnTo>
                        <a:pt x="6449" y="8623"/>
                      </a:lnTo>
                      <a:lnTo>
                        <a:pt x="6750" y="8528"/>
                      </a:lnTo>
                      <a:cubicBezTo>
                        <a:pt x="6739" y="8510"/>
                        <a:pt x="6729" y="8491"/>
                        <a:pt x="6718" y="8473"/>
                      </a:cubicBezTo>
                      <a:lnTo>
                        <a:pt x="6775" y="8473"/>
                      </a:lnTo>
                      <a:cubicBezTo>
                        <a:pt x="6778" y="8491"/>
                        <a:pt x="6780" y="8510"/>
                        <a:pt x="6783" y="8528"/>
                      </a:cubicBezTo>
                      <a:lnTo>
                        <a:pt x="7011" y="8544"/>
                      </a:lnTo>
                      <a:lnTo>
                        <a:pt x="7142" y="8473"/>
                      </a:lnTo>
                      <a:cubicBezTo>
                        <a:pt x="7134" y="8470"/>
                        <a:pt x="7125" y="8468"/>
                        <a:pt x="7117" y="8465"/>
                      </a:cubicBezTo>
                      <a:cubicBezTo>
                        <a:pt x="7101" y="8457"/>
                        <a:pt x="7084" y="8449"/>
                        <a:pt x="7068" y="8441"/>
                      </a:cubicBezTo>
                      <a:cubicBezTo>
                        <a:pt x="7065" y="8433"/>
                        <a:pt x="7063" y="8426"/>
                        <a:pt x="7060" y="8418"/>
                      </a:cubicBezTo>
                      <a:lnTo>
                        <a:pt x="7142" y="8370"/>
                      </a:lnTo>
                      <a:cubicBezTo>
                        <a:pt x="7166" y="8365"/>
                        <a:pt x="7191" y="8359"/>
                        <a:pt x="7215" y="8354"/>
                      </a:cubicBezTo>
                      <a:cubicBezTo>
                        <a:pt x="7234" y="8346"/>
                        <a:pt x="7253" y="8339"/>
                        <a:pt x="7272" y="8331"/>
                      </a:cubicBezTo>
                      <a:cubicBezTo>
                        <a:pt x="7288" y="8328"/>
                        <a:pt x="7305" y="8326"/>
                        <a:pt x="7321" y="8323"/>
                      </a:cubicBezTo>
                      <a:cubicBezTo>
                        <a:pt x="7335" y="8320"/>
                        <a:pt x="7348" y="8318"/>
                        <a:pt x="7362" y="8315"/>
                      </a:cubicBezTo>
                      <a:cubicBezTo>
                        <a:pt x="7370" y="8312"/>
                        <a:pt x="7378" y="8310"/>
                        <a:pt x="7386" y="8307"/>
                      </a:cubicBezTo>
                      <a:cubicBezTo>
                        <a:pt x="7391" y="8304"/>
                        <a:pt x="7397" y="8302"/>
                        <a:pt x="7402" y="8299"/>
                      </a:cubicBezTo>
                      <a:lnTo>
                        <a:pt x="7427" y="8299"/>
                      </a:lnTo>
                      <a:lnTo>
                        <a:pt x="7427" y="8299"/>
                      </a:lnTo>
                      <a:cubicBezTo>
                        <a:pt x="7432" y="8296"/>
                        <a:pt x="7438" y="8294"/>
                        <a:pt x="7443" y="8291"/>
                      </a:cubicBezTo>
                      <a:cubicBezTo>
                        <a:pt x="7451" y="8280"/>
                        <a:pt x="7460" y="8270"/>
                        <a:pt x="7468" y="8259"/>
                      </a:cubicBezTo>
                      <a:cubicBezTo>
                        <a:pt x="7487" y="8249"/>
                        <a:pt x="7506" y="8238"/>
                        <a:pt x="7525" y="8228"/>
                      </a:cubicBezTo>
                      <a:cubicBezTo>
                        <a:pt x="7541" y="8217"/>
                        <a:pt x="7558" y="8207"/>
                        <a:pt x="7574" y="8196"/>
                      </a:cubicBezTo>
                      <a:cubicBezTo>
                        <a:pt x="7590" y="8188"/>
                        <a:pt x="7607" y="8180"/>
                        <a:pt x="7623" y="8172"/>
                      </a:cubicBezTo>
                      <a:cubicBezTo>
                        <a:pt x="7639" y="8156"/>
                        <a:pt x="7655" y="8141"/>
                        <a:pt x="7671" y="8125"/>
                      </a:cubicBezTo>
                      <a:cubicBezTo>
                        <a:pt x="7682" y="8112"/>
                        <a:pt x="7693" y="8098"/>
                        <a:pt x="7704" y="8085"/>
                      </a:cubicBezTo>
                      <a:cubicBezTo>
                        <a:pt x="7707" y="8080"/>
                        <a:pt x="7709" y="8075"/>
                        <a:pt x="7712" y="8070"/>
                      </a:cubicBezTo>
                      <a:lnTo>
                        <a:pt x="7867" y="8085"/>
                      </a:lnTo>
                      <a:lnTo>
                        <a:pt x="7867" y="7967"/>
                      </a:lnTo>
                      <a:cubicBezTo>
                        <a:pt x="7881" y="7935"/>
                        <a:pt x="7894" y="7904"/>
                        <a:pt x="7908" y="7872"/>
                      </a:cubicBezTo>
                      <a:cubicBezTo>
                        <a:pt x="7913" y="7875"/>
                        <a:pt x="7919" y="7877"/>
                        <a:pt x="7924" y="7880"/>
                      </a:cubicBezTo>
                      <a:cubicBezTo>
                        <a:pt x="7932" y="7888"/>
                        <a:pt x="7941" y="7895"/>
                        <a:pt x="7949" y="7903"/>
                      </a:cubicBezTo>
                      <a:cubicBezTo>
                        <a:pt x="7962" y="7911"/>
                        <a:pt x="7976" y="7919"/>
                        <a:pt x="7989" y="7927"/>
                      </a:cubicBezTo>
                      <a:cubicBezTo>
                        <a:pt x="8008" y="7930"/>
                        <a:pt x="8027" y="7932"/>
                        <a:pt x="8046" y="7935"/>
                      </a:cubicBezTo>
                      <a:lnTo>
                        <a:pt x="8079" y="7935"/>
                      </a:lnTo>
                      <a:cubicBezTo>
                        <a:pt x="8082" y="7943"/>
                        <a:pt x="8084" y="7951"/>
                        <a:pt x="8087" y="7959"/>
                      </a:cubicBezTo>
                      <a:cubicBezTo>
                        <a:pt x="8084" y="7970"/>
                        <a:pt x="8082" y="7980"/>
                        <a:pt x="8079" y="7991"/>
                      </a:cubicBezTo>
                      <a:cubicBezTo>
                        <a:pt x="8076" y="7993"/>
                        <a:pt x="8074" y="7996"/>
                        <a:pt x="8071" y="7998"/>
                      </a:cubicBezTo>
                      <a:cubicBezTo>
                        <a:pt x="8068" y="7996"/>
                        <a:pt x="8066" y="7993"/>
                        <a:pt x="8063" y="7991"/>
                      </a:cubicBezTo>
                      <a:lnTo>
                        <a:pt x="8030" y="7991"/>
                      </a:lnTo>
                      <a:lnTo>
                        <a:pt x="7997" y="7991"/>
                      </a:lnTo>
                      <a:lnTo>
                        <a:pt x="7965" y="8014"/>
                      </a:lnTo>
                      <a:cubicBezTo>
                        <a:pt x="7962" y="8027"/>
                        <a:pt x="7960" y="8041"/>
                        <a:pt x="7957" y="8054"/>
                      </a:cubicBezTo>
                      <a:lnTo>
                        <a:pt x="7957" y="8085"/>
                      </a:lnTo>
                      <a:cubicBezTo>
                        <a:pt x="7960" y="8098"/>
                        <a:pt x="7962" y="8112"/>
                        <a:pt x="7965" y="8125"/>
                      </a:cubicBezTo>
                      <a:lnTo>
                        <a:pt x="7997" y="8157"/>
                      </a:lnTo>
                      <a:cubicBezTo>
                        <a:pt x="8008" y="8167"/>
                        <a:pt x="8019" y="8178"/>
                        <a:pt x="8030" y="8188"/>
                      </a:cubicBezTo>
                      <a:cubicBezTo>
                        <a:pt x="8052" y="8201"/>
                        <a:pt x="8073" y="8215"/>
                        <a:pt x="8095" y="8228"/>
                      </a:cubicBezTo>
                      <a:lnTo>
                        <a:pt x="8193" y="8291"/>
                      </a:lnTo>
                      <a:cubicBezTo>
                        <a:pt x="8228" y="8315"/>
                        <a:pt x="8264" y="8338"/>
                        <a:pt x="8299" y="8362"/>
                      </a:cubicBezTo>
                      <a:cubicBezTo>
                        <a:pt x="8332" y="8388"/>
                        <a:pt x="8364" y="8415"/>
                        <a:pt x="8397" y="8441"/>
                      </a:cubicBezTo>
                      <a:lnTo>
                        <a:pt x="8495" y="8536"/>
                      </a:lnTo>
                      <a:lnTo>
                        <a:pt x="8576" y="8647"/>
                      </a:lnTo>
                      <a:cubicBezTo>
                        <a:pt x="8595" y="8679"/>
                        <a:pt x="8614" y="8710"/>
                        <a:pt x="8633" y="8742"/>
                      </a:cubicBezTo>
                      <a:lnTo>
                        <a:pt x="8690" y="8916"/>
                      </a:lnTo>
                      <a:cubicBezTo>
                        <a:pt x="8693" y="8950"/>
                        <a:pt x="8695" y="8985"/>
                        <a:pt x="8698" y="9019"/>
                      </a:cubicBezTo>
                      <a:cubicBezTo>
                        <a:pt x="8693" y="9037"/>
                        <a:pt x="8687" y="9056"/>
                        <a:pt x="8682" y="9074"/>
                      </a:cubicBezTo>
                      <a:cubicBezTo>
                        <a:pt x="8677" y="9082"/>
                        <a:pt x="8671" y="9090"/>
                        <a:pt x="8666" y="9098"/>
                      </a:cubicBezTo>
                      <a:lnTo>
                        <a:pt x="8633" y="9146"/>
                      </a:lnTo>
                      <a:cubicBezTo>
                        <a:pt x="8628" y="9167"/>
                        <a:pt x="8622" y="9188"/>
                        <a:pt x="8617" y="9209"/>
                      </a:cubicBezTo>
                      <a:cubicBezTo>
                        <a:pt x="8620" y="9233"/>
                        <a:pt x="8622" y="9256"/>
                        <a:pt x="8625" y="9280"/>
                      </a:cubicBezTo>
                      <a:cubicBezTo>
                        <a:pt x="8641" y="9296"/>
                        <a:pt x="8658" y="9312"/>
                        <a:pt x="8674" y="9328"/>
                      </a:cubicBezTo>
                      <a:cubicBezTo>
                        <a:pt x="8698" y="9344"/>
                        <a:pt x="8723" y="9359"/>
                        <a:pt x="8747" y="9375"/>
                      </a:cubicBezTo>
                      <a:lnTo>
                        <a:pt x="8804" y="9438"/>
                      </a:lnTo>
                      <a:cubicBezTo>
                        <a:pt x="8823" y="9457"/>
                        <a:pt x="8842" y="9475"/>
                        <a:pt x="8861" y="9494"/>
                      </a:cubicBezTo>
                      <a:cubicBezTo>
                        <a:pt x="8872" y="9512"/>
                        <a:pt x="8883" y="9531"/>
                        <a:pt x="8894" y="9549"/>
                      </a:cubicBezTo>
                      <a:lnTo>
                        <a:pt x="8927" y="9573"/>
                      </a:lnTo>
                      <a:cubicBezTo>
                        <a:pt x="8938" y="9591"/>
                        <a:pt x="8948" y="9610"/>
                        <a:pt x="8959" y="9628"/>
                      </a:cubicBezTo>
                      <a:lnTo>
                        <a:pt x="9016" y="9691"/>
                      </a:lnTo>
                      <a:cubicBezTo>
                        <a:pt x="9038" y="9712"/>
                        <a:pt x="9059" y="9734"/>
                        <a:pt x="9081" y="9755"/>
                      </a:cubicBezTo>
                      <a:lnTo>
                        <a:pt x="9147" y="9818"/>
                      </a:lnTo>
                      <a:cubicBezTo>
                        <a:pt x="9166" y="9836"/>
                        <a:pt x="9185" y="9855"/>
                        <a:pt x="9204" y="9873"/>
                      </a:cubicBezTo>
                      <a:cubicBezTo>
                        <a:pt x="9223" y="9886"/>
                        <a:pt x="9242" y="9900"/>
                        <a:pt x="9261" y="9913"/>
                      </a:cubicBezTo>
                      <a:cubicBezTo>
                        <a:pt x="9277" y="9918"/>
                        <a:pt x="9294" y="9924"/>
                        <a:pt x="9310" y="9929"/>
                      </a:cubicBezTo>
                      <a:cubicBezTo>
                        <a:pt x="9326" y="9932"/>
                        <a:pt x="9342" y="9934"/>
                        <a:pt x="9358" y="9937"/>
                      </a:cubicBezTo>
                      <a:lnTo>
                        <a:pt x="9424" y="9937"/>
                      </a:lnTo>
                      <a:cubicBezTo>
                        <a:pt x="9448" y="9940"/>
                        <a:pt x="9473" y="9942"/>
                        <a:pt x="9497" y="9945"/>
                      </a:cubicBezTo>
                      <a:lnTo>
                        <a:pt x="9579" y="9960"/>
                      </a:lnTo>
                      <a:cubicBezTo>
                        <a:pt x="9609" y="9963"/>
                        <a:pt x="9638" y="9965"/>
                        <a:pt x="9668" y="9968"/>
                      </a:cubicBezTo>
                      <a:cubicBezTo>
                        <a:pt x="9693" y="9971"/>
                        <a:pt x="9717" y="9973"/>
                        <a:pt x="9742" y="9976"/>
                      </a:cubicBezTo>
                      <a:cubicBezTo>
                        <a:pt x="9761" y="9979"/>
                        <a:pt x="9780" y="9981"/>
                        <a:pt x="9799" y="9984"/>
                      </a:cubicBezTo>
                      <a:cubicBezTo>
                        <a:pt x="9807" y="9989"/>
                        <a:pt x="9815" y="9995"/>
                        <a:pt x="9823" y="10000"/>
                      </a:cubicBezTo>
                      <a:cubicBezTo>
                        <a:pt x="9815" y="9860"/>
                        <a:pt x="9807" y="9721"/>
                        <a:pt x="9799" y="9581"/>
                      </a:cubicBezTo>
                      <a:cubicBezTo>
                        <a:pt x="9772" y="9209"/>
                        <a:pt x="9744" y="8837"/>
                        <a:pt x="9717" y="8465"/>
                      </a:cubicBezTo>
                      <a:lnTo>
                        <a:pt x="9570" y="6859"/>
                      </a:lnTo>
                      <a:cubicBezTo>
                        <a:pt x="9521" y="6245"/>
                        <a:pt x="9473" y="5630"/>
                        <a:pt x="9424" y="5016"/>
                      </a:cubicBezTo>
                      <a:cubicBezTo>
                        <a:pt x="9370" y="4401"/>
                        <a:pt x="9315" y="3787"/>
                        <a:pt x="9261" y="3172"/>
                      </a:cubicBezTo>
                      <a:cubicBezTo>
                        <a:pt x="9215" y="2637"/>
                        <a:pt x="9168" y="2101"/>
                        <a:pt x="9122" y="1566"/>
                      </a:cubicBezTo>
                      <a:cubicBezTo>
                        <a:pt x="9087" y="1186"/>
                        <a:pt x="9051" y="807"/>
                        <a:pt x="9016" y="427"/>
                      </a:cubicBezTo>
                      <a:cubicBezTo>
                        <a:pt x="9005" y="285"/>
                        <a:pt x="8995" y="142"/>
                        <a:pt x="8984" y="0"/>
                      </a:cubicBezTo>
                      <a:lnTo>
                        <a:pt x="0" y="931"/>
                      </a:lnTo>
                      <a:cubicBezTo>
                        <a:pt x="226" y="2501"/>
                        <a:pt x="453" y="4071"/>
                        <a:pt x="679" y="5641"/>
                      </a:cubicBez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grpSp>
          <p:sp>
            <p:nvSpPr>
              <p:cNvPr id="33" name="Oval 32">
                <a:extLst>
                  <a:ext uri="{FF2B5EF4-FFF2-40B4-BE49-F238E27FC236}">
                    <a16:creationId xmlns:a16="http://schemas.microsoft.com/office/drawing/2014/main" id="{244DBE6E-5AC3-480B-B805-68C2753BD02C}"/>
                  </a:ext>
                </a:extLst>
              </p:cNvPr>
              <p:cNvSpPr/>
              <p:nvPr/>
            </p:nvSpPr>
            <p:spPr>
              <a:xfrm>
                <a:off x="3104379" y="5620064"/>
                <a:ext cx="334145" cy="334145"/>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32%</a:t>
                </a:r>
              </a:p>
            </p:txBody>
          </p:sp>
          <p:sp>
            <p:nvSpPr>
              <p:cNvPr id="34" name="Oval 33">
                <a:extLst>
                  <a:ext uri="{FF2B5EF4-FFF2-40B4-BE49-F238E27FC236}">
                    <a16:creationId xmlns:a16="http://schemas.microsoft.com/office/drawing/2014/main" id="{83157E6D-7305-4994-9577-6D1F9ED348A5}"/>
                  </a:ext>
                </a:extLst>
              </p:cNvPr>
              <p:cNvSpPr/>
              <p:nvPr/>
            </p:nvSpPr>
            <p:spPr>
              <a:xfrm>
                <a:off x="2904354" y="4943789"/>
                <a:ext cx="334145" cy="334145"/>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19%</a:t>
                </a:r>
              </a:p>
            </p:txBody>
          </p:sp>
          <p:sp>
            <p:nvSpPr>
              <p:cNvPr id="35" name="Oval 34">
                <a:extLst>
                  <a:ext uri="{FF2B5EF4-FFF2-40B4-BE49-F238E27FC236}">
                    <a16:creationId xmlns:a16="http://schemas.microsoft.com/office/drawing/2014/main" id="{B12DC695-B017-4DE7-9479-99BE6C171C01}"/>
                  </a:ext>
                </a:extLst>
              </p:cNvPr>
              <p:cNvSpPr/>
              <p:nvPr/>
            </p:nvSpPr>
            <p:spPr>
              <a:xfrm>
                <a:off x="2256654" y="5470153"/>
                <a:ext cx="334145" cy="334145"/>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8%</a:t>
                </a:r>
              </a:p>
            </p:txBody>
          </p:sp>
          <p:sp>
            <p:nvSpPr>
              <p:cNvPr id="37" name="Oval 36">
                <a:extLst>
                  <a:ext uri="{FF2B5EF4-FFF2-40B4-BE49-F238E27FC236}">
                    <a16:creationId xmlns:a16="http://schemas.microsoft.com/office/drawing/2014/main" id="{27EE2A6C-8A8C-43F4-9BCD-A9414CA0BDE8}"/>
                  </a:ext>
                </a:extLst>
              </p:cNvPr>
              <p:cNvSpPr/>
              <p:nvPr/>
            </p:nvSpPr>
            <p:spPr>
              <a:xfrm>
                <a:off x="1266054" y="5381939"/>
                <a:ext cx="334145" cy="334145"/>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10%</a:t>
                </a:r>
              </a:p>
            </p:txBody>
          </p:sp>
          <p:sp>
            <p:nvSpPr>
              <p:cNvPr id="38" name="Oval 37">
                <a:extLst>
                  <a:ext uri="{FF2B5EF4-FFF2-40B4-BE49-F238E27FC236}">
                    <a16:creationId xmlns:a16="http://schemas.microsoft.com/office/drawing/2014/main" id="{5F17561C-AED9-44C0-B6FF-198CA15BE3A0}"/>
                  </a:ext>
                </a:extLst>
              </p:cNvPr>
              <p:cNvSpPr/>
              <p:nvPr/>
            </p:nvSpPr>
            <p:spPr>
              <a:xfrm>
                <a:off x="2787777" y="5858477"/>
                <a:ext cx="334145" cy="334145"/>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27%</a:t>
                </a:r>
              </a:p>
            </p:txBody>
          </p:sp>
        </p:grpSp>
        <p:sp>
          <p:nvSpPr>
            <p:cNvPr id="26" name="Oval 25">
              <a:extLst>
                <a:ext uri="{FF2B5EF4-FFF2-40B4-BE49-F238E27FC236}">
                  <a16:creationId xmlns:a16="http://schemas.microsoft.com/office/drawing/2014/main" id="{5F17561C-AED9-44C0-B6FF-198CA15BE3A0}"/>
                </a:ext>
              </a:extLst>
            </p:cNvPr>
            <p:cNvSpPr/>
            <p:nvPr/>
          </p:nvSpPr>
          <p:spPr>
            <a:xfrm>
              <a:off x="2712043" y="1381660"/>
              <a:ext cx="607383" cy="540013"/>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1%</a:t>
              </a:r>
            </a:p>
          </p:txBody>
        </p:sp>
        <p:sp>
          <p:nvSpPr>
            <p:cNvPr id="28" name="Oval 27">
              <a:extLst>
                <a:ext uri="{FF2B5EF4-FFF2-40B4-BE49-F238E27FC236}">
                  <a16:creationId xmlns:a16="http://schemas.microsoft.com/office/drawing/2014/main" id="{5F17561C-AED9-44C0-B6FF-198CA15BE3A0}"/>
                </a:ext>
              </a:extLst>
            </p:cNvPr>
            <p:cNvSpPr/>
            <p:nvPr/>
          </p:nvSpPr>
          <p:spPr>
            <a:xfrm>
              <a:off x="3405146" y="3325405"/>
              <a:ext cx="607383" cy="540013"/>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2%</a:t>
              </a:r>
            </a:p>
          </p:txBody>
        </p:sp>
      </p:grpSp>
      <p:sp>
        <p:nvSpPr>
          <p:cNvPr id="30" name="TextBox 29">
            <a:extLst>
              <a:ext uri="{FF2B5EF4-FFF2-40B4-BE49-F238E27FC236}">
                <a16:creationId xmlns:a16="http://schemas.microsoft.com/office/drawing/2014/main" id="{A6D38B14-B580-9E45-A779-7952DD22924D}"/>
              </a:ext>
            </a:extLst>
          </p:cNvPr>
          <p:cNvSpPr txBox="1"/>
          <p:nvPr/>
        </p:nvSpPr>
        <p:spPr>
          <a:xfrm>
            <a:off x="8555797" y="5198544"/>
            <a:ext cx="936099" cy="461665"/>
          </a:xfrm>
          <a:prstGeom prst="rect">
            <a:avLst/>
          </a:prstGeom>
          <a:noFill/>
        </p:spPr>
        <p:txBody>
          <a:bodyPr wrap="square" rtlCol="0">
            <a:spAutoFit/>
          </a:bodyPr>
          <a:lstStyle>
            <a:defPPr>
              <a:defRPr lang="en-GB"/>
            </a:defPPr>
            <a:lvl1pPr>
              <a:defRPr sz="800" b="1"/>
            </a:lvl1pPr>
          </a:lstStyle>
          <a:p>
            <a:r>
              <a:rPr lang="en-AU" b="0" i="1" dirty="0"/>
              <a:t>* As identified by individual respondents</a:t>
            </a:r>
          </a:p>
        </p:txBody>
      </p:sp>
      <p:sp>
        <p:nvSpPr>
          <p:cNvPr id="36" name="TextBox 35">
            <a:extLst>
              <a:ext uri="{FF2B5EF4-FFF2-40B4-BE49-F238E27FC236}">
                <a16:creationId xmlns:a16="http://schemas.microsoft.com/office/drawing/2014/main" id="{DDB47865-3504-384B-8214-1D854EE79EB5}"/>
              </a:ext>
            </a:extLst>
          </p:cNvPr>
          <p:cNvSpPr txBox="1"/>
          <p:nvPr/>
        </p:nvSpPr>
        <p:spPr>
          <a:xfrm>
            <a:off x="3775058" y="5198544"/>
            <a:ext cx="1118010" cy="461665"/>
          </a:xfrm>
          <a:prstGeom prst="rect">
            <a:avLst/>
          </a:prstGeom>
          <a:noFill/>
        </p:spPr>
        <p:txBody>
          <a:bodyPr wrap="square" rtlCol="0">
            <a:spAutoFit/>
          </a:bodyPr>
          <a:lstStyle>
            <a:defPPr>
              <a:defRPr lang="en-GB"/>
            </a:defPPr>
            <a:lvl1pPr>
              <a:defRPr sz="800" b="1"/>
            </a:lvl1pPr>
          </a:lstStyle>
          <a:p>
            <a:r>
              <a:rPr lang="en-AU" b="0" i="1" dirty="0"/>
              <a:t>* As identified by individual respondents</a:t>
            </a:r>
          </a:p>
        </p:txBody>
      </p:sp>
      <p:cxnSp>
        <p:nvCxnSpPr>
          <p:cNvPr id="3" name="Straight Connector 2">
            <a:extLst>
              <a:ext uri="{FF2B5EF4-FFF2-40B4-BE49-F238E27FC236}">
                <a16:creationId xmlns:a16="http://schemas.microsoft.com/office/drawing/2014/main" id="{EBE9FCE4-1D88-4C46-BA69-7B7C85429F15}"/>
              </a:ext>
            </a:extLst>
          </p:cNvPr>
          <p:cNvCxnSpPr/>
          <p:nvPr/>
        </p:nvCxnSpPr>
        <p:spPr bwMode="auto">
          <a:xfrm>
            <a:off x="381000" y="3893128"/>
            <a:ext cx="9125139" cy="0"/>
          </a:xfrm>
          <a:prstGeom prst="line">
            <a:avLst/>
          </a:prstGeom>
          <a:ln>
            <a:solidFill>
              <a:schemeClr val="accent5">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57D51195-C549-4201-A46B-399671FE87B6}"/>
              </a:ext>
            </a:extLst>
          </p:cNvPr>
          <p:cNvSpPr txBox="1"/>
          <p:nvPr/>
        </p:nvSpPr>
        <p:spPr>
          <a:xfrm>
            <a:off x="381000" y="1055123"/>
            <a:ext cx="982128" cy="344710"/>
          </a:xfrm>
          <a:prstGeom prst="rect">
            <a:avLst/>
          </a:prstGeom>
          <a:noFill/>
        </p:spPr>
        <p:txBody>
          <a:bodyPr wrap="none" rtlCol="0">
            <a:spAutoFit/>
          </a:bodyPr>
          <a:lstStyle/>
          <a:p>
            <a:pPr defTabSz="914400">
              <a:lnSpc>
                <a:spcPct val="80000"/>
              </a:lnSpc>
              <a:spcBef>
                <a:spcPct val="20000"/>
              </a:spcBef>
              <a:spcAft>
                <a:spcPct val="20000"/>
              </a:spcAft>
              <a:buClr>
                <a:srgbClr val="1C1C1C"/>
              </a:buClr>
              <a:buSzPct val="75000"/>
              <a:buFont typeface="Wingdings" pitchFamily="2" charset="2"/>
              <a:buNone/>
            </a:pPr>
            <a:r>
              <a:rPr lang="en-AU" dirty="0">
                <a:solidFill>
                  <a:schemeClr val="accent1"/>
                </a:solidFill>
                <a:latin typeface="Calibri" panose="020F0502020204030204" pitchFamily="34" charset="0"/>
                <a:ea typeface="ＭＳ Ｐゴシック" pitchFamily="34" charset="-128"/>
                <a:cs typeface="Calibri" panose="020F0502020204030204" pitchFamily="34" charset="0"/>
              </a:rPr>
              <a:t>Location</a:t>
            </a:r>
            <a:endParaRPr lang="en-AU" sz="2000" dirty="0">
              <a:solidFill>
                <a:schemeClr val="accent1"/>
              </a:solidFill>
              <a:latin typeface="Calibri" panose="020F0502020204030204" pitchFamily="34" charset="0"/>
              <a:ea typeface="ＭＳ Ｐゴシック" pitchFamily="34" charset="-128"/>
              <a:cs typeface="Calibri" panose="020F0502020204030204" pitchFamily="34" charset="0"/>
            </a:endParaRPr>
          </a:p>
        </p:txBody>
      </p:sp>
    </p:spTree>
    <p:extLst>
      <p:ext uri="{BB962C8B-B14F-4D97-AF65-F5344CB8AC3E}">
        <p14:creationId xmlns:p14="http://schemas.microsoft.com/office/powerpoint/2010/main" val="1590855771"/>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a:xfrm>
            <a:off x="385496" y="83150"/>
            <a:ext cx="9131831" cy="304800"/>
          </a:xfrm>
        </p:spPr>
        <p:txBody>
          <a:bodyPr/>
          <a:lstStyle/>
          <a:p>
            <a:r>
              <a:rPr lang="en-AU" dirty="0"/>
              <a:t>A nationally representative sample of the broader Australian adult population was ensured   </a:t>
            </a:r>
            <a:r>
              <a:rPr lang="en-AU" sz="2000" dirty="0"/>
              <a:t>(n=1,020)</a:t>
            </a:r>
          </a:p>
        </p:txBody>
      </p:sp>
      <p:graphicFrame>
        <p:nvGraphicFramePr>
          <p:cNvPr id="19" name="Content Placeholder 6" descr="NESB - Yes or No">
            <a:extLst>
              <a:ext uri="{FF2B5EF4-FFF2-40B4-BE49-F238E27FC236}">
                <a16:creationId xmlns:a16="http://schemas.microsoft.com/office/drawing/2014/main" id="{9671EF75-8A76-4EEB-A7A6-96EC0BBE462D}"/>
              </a:ext>
            </a:extLst>
          </p:cNvPr>
          <p:cNvGraphicFramePr>
            <a:graphicFrameLocks/>
          </p:cNvGraphicFramePr>
          <p:nvPr>
            <p:extLst>
              <p:ext uri="{D42A27DB-BD31-4B8C-83A1-F6EECF244321}">
                <p14:modId xmlns:p14="http://schemas.microsoft.com/office/powerpoint/2010/main" val="4015624756"/>
              </p:ext>
            </p:extLst>
          </p:nvPr>
        </p:nvGraphicFramePr>
        <p:xfrm>
          <a:off x="5029949" y="4383372"/>
          <a:ext cx="1708611" cy="1735234"/>
        </p:xfrm>
        <a:graphic>
          <a:graphicData uri="http://schemas.openxmlformats.org/drawingml/2006/chart">
            <c:chart xmlns:c="http://schemas.openxmlformats.org/drawingml/2006/chart" xmlns:r="http://schemas.openxmlformats.org/officeDocument/2006/relationships" r:id="rId2"/>
          </a:graphicData>
        </a:graphic>
      </p:graphicFrame>
      <p:sp>
        <p:nvSpPr>
          <p:cNvPr id="27" name="TextBox 26">
            <a:extLst>
              <a:ext uri="{FF2B5EF4-FFF2-40B4-BE49-F238E27FC236}">
                <a16:creationId xmlns:a16="http://schemas.microsoft.com/office/drawing/2014/main" id="{6E214195-C7EF-4B11-B61C-9B6C07EBEB4A}"/>
              </a:ext>
            </a:extLst>
          </p:cNvPr>
          <p:cNvSpPr txBox="1"/>
          <p:nvPr/>
        </p:nvSpPr>
        <p:spPr>
          <a:xfrm>
            <a:off x="4967284" y="4094795"/>
            <a:ext cx="674544" cy="319446"/>
          </a:xfrm>
          <a:prstGeom prst="rect">
            <a:avLst/>
          </a:prstGeom>
          <a:noFill/>
        </p:spPr>
        <p:txBody>
          <a:bodyPr wrap="none" rtlCol="0">
            <a:spAutoFit/>
          </a:bodyPr>
          <a:lstStyle>
            <a:defPPr>
              <a:defRPr lang="en-GB"/>
            </a:defPPr>
            <a:lvl1pPr defTabSz="914400">
              <a:lnSpc>
                <a:spcPct val="80000"/>
              </a:lnSpc>
              <a:spcBef>
                <a:spcPct val="20000"/>
              </a:spcBef>
              <a:spcAft>
                <a:spcPct val="20000"/>
              </a:spcAft>
              <a:buClr>
                <a:srgbClr val="1C1C1C"/>
              </a:buClr>
              <a:buSzPct val="75000"/>
              <a:buFont typeface="Wingdings" pitchFamily="2" charset="2"/>
              <a:buNone/>
              <a:defRPr>
                <a:solidFill>
                  <a:schemeClr val="accent1"/>
                </a:solidFill>
                <a:latin typeface="Calibri" panose="020F0502020204030204" pitchFamily="34" charset="0"/>
                <a:ea typeface="ＭＳ Ｐゴシック" pitchFamily="34" charset="-128"/>
                <a:cs typeface="Calibri" panose="020F0502020204030204" pitchFamily="34" charset="0"/>
              </a:defRPr>
            </a:lvl1pPr>
          </a:lstStyle>
          <a:p>
            <a:r>
              <a:rPr lang="en-AU" dirty="0"/>
              <a:t>NESB</a:t>
            </a:r>
          </a:p>
        </p:txBody>
      </p:sp>
      <p:sp>
        <p:nvSpPr>
          <p:cNvPr id="48" name="TextBox 47">
            <a:extLst>
              <a:ext uri="{FF2B5EF4-FFF2-40B4-BE49-F238E27FC236}">
                <a16:creationId xmlns:a16="http://schemas.microsoft.com/office/drawing/2014/main" id="{6E214195-C7EF-4B11-B61C-9B6C07EBEB4A}"/>
              </a:ext>
            </a:extLst>
          </p:cNvPr>
          <p:cNvSpPr txBox="1"/>
          <p:nvPr/>
        </p:nvSpPr>
        <p:spPr>
          <a:xfrm>
            <a:off x="4967284" y="1055123"/>
            <a:ext cx="982128" cy="319446"/>
          </a:xfrm>
          <a:prstGeom prst="rect">
            <a:avLst/>
          </a:prstGeom>
          <a:noFill/>
        </p:spPr>
        <p:txBody>
          <a:bodyPr wrap="none" rtlCol="0">
            <a:spAutoFit/>
          </a:bodyPr>
          <a:lstStyle>
            <a:defPPr>
              <a:defRPr lang="en-GB"/>
            </a:defPPr>
            <a:lvl1pPr defTabSz="914400">
              <a:lnSpc>
                <a:spcPct val="80000"/>
              </a:lnSpc>
              <a:spcBef>
                <a:spcPct val="20000"/>
              </a:spcBef>
              <a:spcAft>
                <a:spcPct val="20000"/>
              </a:spcAft>
              <a:buClr>
                <a:srgbClr val="1C1C1C"/>
              </a:buClr>
              <a:buSzPct val="75000"/>
              <a:buFont typeface="Wingdings" pitchFamily="2" charset="2"/>
              <a:buNone/>
              <a:defRPr>
                <a:solidFill>
                  <a:schemeClr val="accent1"/>
                </a:solidFill>
                <a:latin typeface="Calibri" panose="020F0502020204030204" pitchFamily="34" charset="0"/>
                <a:ea typeface="ＭＳ Ｐゴシック" pitchFamily="34" charset="-128"/>
                <a:cs typeface="Calibri" panose="020F0502020204030204" pitchFamily="34" charset="0"/>
              </a:defRPr>
            </a:lvl1pPr>
          </a:lstStyle>
          <a:p>
            <a:r>
              <a:rPr lang="en-AU" dirty="0"/>
              <a:t>Location</a:t>
            </a:r>
          </a:p>
        </p:txBody>
      </p:sp>
      <p:sp>
        <p:nvSpPr>
          <p:cNvPr id="3" name="TextBox 2"/>
          <p:cNvSpPr txBox="1"/>
          <p:nvPr/>
        </p:nvSpPr>
        <p:spPr>
          <a:xfrm>
            <a:off x="5900356" y="3321618"/>
            <a:ext cx="1872208" cy="461665"/>
          </a:xfrm>
          <a:prstGeom prst="rect">
            <a:avLst/>
          </a:prstGeom>
          <a:noFill/>
        </p:spPr>
        <p:txBody>
          <a:bodyPr wrap="square" rtlCol="0">
            <a:spAutoFit/>
          </a:bodyPr>
          <a:lstStyle/>
          <a:p>
            <a:pPr defTabSz="914400">
              <a:lnSpc>
                <a:spcPct val="80000"/>
              </a:lnSpc>
              <a:spcBef>
                <a:spcPct val="20000"/>
              </a:spcBef>
              <a:spcAft>
                <a:spcPct val="20000"/>
              </a:spcAft>
              <a:buClr>
                <a:srgbClr val="1C1C1C"/>
              </a:buClr>
              <a:buSzPct val="75000"/>
              <a:buFont typeface="Wingdings" pitchFamily="2" charset="2"/>
              <a:buNone/>
            </a:pPr>
            <a:r>
              <a:rPr lang="en-AU" sz="1200" b="1" dirty="0">
                <a:solidFill>
                  <a:schemeClr val="accent1"/>
                </a:solidFill>
                <a:latin typeface="Calibri" panose="020F0502020204030204" pitchFamily="34" charset="0"/>
                <a:ea typeface="ＭＳ Ｐゴシック" pitchFamily="34" charset="-128"/>
                <a:cs typeface="Calibri" panose="020F0502020204030204" pitchFamily="34" charset="0"/>
              </a:rPr>
              <a:t>60% </a:t>
            </a:r>
            <a:r>
              <a:rPr lang="en-AU" sz="1200" dirty="0">
                <a:solidFill>
                  <a:srgbClr val="1C1C1C"/>
                </a:solidFill>
                <a:latin typeface="Calibri" panose="020F0502020204030204" pitchFamily="34" charset="0"/>
                <a:ea typeface="ＭＳ Ｐゴシック" pitchFamily="34" charset="-128"/>
                <a:cs typeface="Calibri" panose="020F0502020204030204" pitchFamily="34" charset="0"/>
              </a:rPr>
              <a:t>Metropolitan</a:t>
            </a:r>
          </a:p>
          <a:p>
            <a:pPr defTabSz="914400">
              <a:lnSpc>
                <a:spcPct val="80000"/>
              </a:lnSpc>
              <a:spcBef>
                <a:spcPct val="20000"/>
              </a:spcBef>
              <a:spcAft>
                <a:spcPct val="20000"/>
              </a:spcAft>
              <a:buClr>
                <a:srgbClr val="1C1C1C"/>
              </a:buClr>
              <a:buSzPct val="75000"/>
              <a:buFont typeface="Wingdings" pitchFamily="2" charset="2"/>
              <a:buNone/>
            </a:pPr>
            <a:r>
              <a:rPr lang="en-AU" sz="1200" b="1" dirty="0">
                <a:solidFill>
                  <a:schemeClr val="accent1"/>
                </a:solidFill>
                <a:latin typeface="Calibri" panose="020F0502020204030204" pitchFamily="34" charset="0"/>
                <a:ea typeface="ＭＳ Ｐゴシック" pitchFamily="34" charset="-128"/>
                <a:cs typeface="Calibri" panose="020F0502020204030204" pitchFamily="34" charset="0"/>
              </a:rPr>
              <a:t>40% </a:t>
            </a:r>
            <a:r>
              <a:rPr lang="en-AU" sz="1200" dirty="0">
                <a:solidFill>
                  <a:srgbClr val="1C1C1C"/>
                </a:solidFill>
                <a:latin typeface="Calibri" panose="020F0502020204030204" pitchFamily="34" charset="0"/>
                <a:ea typeface="ＭＳ Ｐゴシック" pitchFamily="34" charset="-128"/>
                <a:cs typeface="Calibri" panose="020F0502020204030204" pitchFamily="34" charset="0"/>
              </a:rPr>
              <a:t>Regional/ rural</a:t>
            </a:r>
          </a:p>
        </p:txBody>
      </p:sp>
      <p:sp>
        <p:nvSpPr>
          <p:cNvPr id="47" name="Slide Number Placeholder 60">
            <a:extLst>
              <a:ext uri="{FF2B5EF4-FFF2-40B4-BE49-F238E27FC236}">
                <a16:creationId xmlns:a16="http://schemas.microsoft.com/office/drawing/2014/main" id="{7AE7A720-3917-4E16-92FE-58F7DEFA16D4}"/>
              </a:ext>
            </a:extLst>
          </p:cNvPr>
          <p:cNvSpPr>
            <a:spLocks noGrp="1"/>
          </p:cNvSpPr>
          <p:nvPr>
            <p:ph type="sldNum" sz="quarter" idx="11"/>
          </p:nvPr>
        </p:nvSpPr>
        <p:spPr>
          <a:xfrm>
            <a:off x="9015148" y="6469066"/>
            <a:ext cx="503900" cy="211137"/>
          </a:xfrm>
        </p:spPr>
        <p:txBody>
          <a:bodyPr/>
          <a:lstStyle/>
          <a:p>
            <a:pPr>
              <a:buClr>
                <a:srgbClr val="1C1C1C"/>
              </a:buClr>
            </a:pPr>
            <a:fld id="{394D3F4F-B950-4EC2-99AD-9725B7F9ABD5}" type="slidenum">
              <a:rPr lang="en-AU" smtClean="0">
                <a:solidFill>
                  <a:srgbClr val="1C1C1C">
                    <a:lumMod val="75000"/>
                    <a:lumOff val="25000"/>
                  </a:srgbClr>
                </a:solidFill>
              </a:rPr>
              <a:pPr>
                <a:buClr>
                  <a:srgbClr val="1C1C1C"/>
                </a:buClr>
              </a:pPr>
              <a:t>8</a:t>
            </a:fld>
            <a:endParaRPr lang="en-AU" dirty="0">
              <a:solidFill>
                <a:srgbClr val="1C1C1C">
                  <a:lumMod val="75000"/>
                  <a:lumOff val="25000"/>
                </a:srgbClr>
              </a:solidFill>
            </a:endParaRPr>
          </a:p>
        </p:txBody>
      </p:sp>
      <p:sp>
        <p:nvSpPr>
          <p:cNvPr id="51" name="TextBox 50">
            <a:extLst>
              <a:ext uri="{FF2B5EF4-FFF2-40B4-BE49-F238E27FC236}">
                <a16:creationId xmlns:a16="http://schemas.microsoft.com/office/drawing/2014/main" id="{6E214195-C7EF-4B11-B61C-9B6C07EBEB4A}"/>
              </a:ext>
            </a:extLst>
          </p:cNvPr>
          <p:cNvSpPr txBox="1"/>
          <p:nvPr/>
        </p:nvSpPr>
        <p:spPr>
          <a:xfrm>
            <a:off x="6823105" y="4094795"/>
            <a:ext cx="2701895" cy="762645"/>
          </a:xfrm>
          <a:prstGeom prst="rect">
            <a:avLst/>
          </a:prstGeom>
          <a:noFill/>
        </p:spPr>
        <p:txBody>
          <a:bodyPr wrap="square" rtlCol="0">
            <a:spAutoFit/>
          </a:bodyPr>
          <a:lstStyle>
            <a:defPPr>
              <a:defRPr lang="en-GB"/>
            </a:defPPr>
            <a:lvl1pPr defTabSz="914400">
              <a:lnSpc>
                <a:spcPct val="80000"/>
              </a:lnSpc>
              <a:spcBef>
                <a:spcPct val="20000"/>
              </a:spcBef>
              <a:spcAft>
                <a:spcPct val="20000"/>
              </a:spcAft>
              <a:buClr>
                <a:srgbClr val="1C1C1C"/>
              </a:buClr>
              <a:buSzPct val="75000"/>
              <a:buFont typeface="Wingdings" pitchFamily="2" charset="2"/>
              <a:buNone/>
              <a:defRPr>
                <a:solidFill>
                  <a:schemeClr val="accent1"/>
                </a:solidFill>
                <a:latin typeface="Calibri" panose="020F0502020204030204" pitchFamily="34" charset="0"/>
                <a:ea typeface="ＭＳ Ｐゴシック" pitchFamily="34" charset="-128"/>
                <a:cs typeface="Calibri" panose="020F0502020204030204" pitchFamily="34" charset="0"/>
              </a:defRPr>
            </a:lvl1pPr>
          </a:lstStyle>
          <a:p>
            <a:r>
              <a:rPr lang="en-AU" dirty="0"/>
              <a:t>Registered</a:t>
            </a:r>
            <a:br>
              <a:rPr lang="en-AU" dirty="0"/>
            </a:br>
            <a:r>
              <a:rPr lang="en-AU" dirty="0"/>
              <a:t>health </a:t>
            </a:r>
            <a:br>
              <a:rPr lang="en-AU" dirty="0"/>
            </a:br>
            <a:r>
              <a:rPr lang="en-AU" dirty="0"/>
              <a:t>practitioner</a:t>
            </a:r>
          </a:p>
        </p:txBody>
      </p:sp>
      <p:graphicFrame>
        <p:nvGraphicFramePr>
          <p:cNvPr id="55" name="Content Placeholder 6" descr="Gender - pie chart">
            <a:extLst>
              <a:ext uri="{FF2B5EF4-FFF2-40B4-BE49-F238E27FC236}">
                <a16:creationId xmlns:a16="http://schemas.microsoft.com/office/drawing/2014/main" id="{9EA28657-1AC0-4622-8B8C-34C9CBB8D472}"/>
              </a:ext>
            </a:extLst>
          </p:cNvPr>
          <p:cNvGraphicFramePr>
            <a:graphicFrameLocks/>
          </p:cNvGraphicFramePr>
          <p:nvPr>
            <p:extLst>
              <p:ext uri="{D42A27DB-BD31-4B8C-83A1-F6EECF244321}">
                <p14:modId xmlns:p14="http://schemas.microsoft.com/office/powerpoint/2010/main" val="1069007107"/>
              </p:ext>
            </p:extLst>
          </p:nvPr>
        </p:nvGraphicFramePr>
        <p:xfrm>
          <a:off x="1723267" y="1125163"/>
          <a:ext cx="1794199" cy="14905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6" name="Content Placeholder 6" descr="Work status - Bar chart">
            <a:extLst>
              <a:ext uri="{FF2B5EF4-FFF2-40B4-BE49-F238E27FC236}">
                <a16:creationId xmlns:a16="http://schemas.microsoft.com/office/drawing/2014/main" id="{7635E2DB-9587-4521-BAEB-9D3DB6C3B5C3}"/>
              </a:ext>
            </a:extLst>
          </p:cNvPr>
          <p:cNvGraphicFramePr>
            <a:graphicFrameLocks/>
          </p:cNvGraphicFramePr>
          <p:nvPr>
            <p:extLst>
              <p:ext uri="{D42A27DB-BD31-4B8C-83A1-F6EECF244321}">
                <p14:modId xmlns:p14="http://schemas.microsoft.com/office/powerpoint/2010/main" val="185527945"/>
              </p:ext>
            </p:extLst>
          </p:nvPr>
        </p:nvGraphicFramePr>
        <p:xfrm>
          <a:off x="1037610" y="4517947"/>
          <a:ext cx="3967648" cy="1516781"/>
        </p:xfrm>
        <a:graphic>
          <a:graphicData uri="http://schemas.openxmlformats.org/drawingml/2006/chart">
            <c:chart xmlns:c="http://schemas.openxmlformats.org/drawingml/2006/chart" xmlns:r="http://schemas.openxmlformats.org/officeDocument/2006/relationships" r:id="rId4"/>
          </a:graphicData>
        </a:graphic>
      </p:graphicFrame>
      <p:sp>
        <p:nvSpPr>
          <p:cNvPr id="57" name="TextBox 56">
            <a:extLst>
              <a:ext uri="{FF2B5EF4-FFF2-40B4-BE49-F238E27FC236}">
                <a16:creationId xmlns:a16="http://schemas.microsoft.com/office/drawing/2014/main" id="{9041F80B-DFA3-48C0-A519-29710D0305BC}"/>
              </a:ext>
            </a:extLst>
          </p:cNvPr>
          <p:cNvSpPr txBox="1"/>
          <p:nvPr/>
        </p:nvSpPr>
        <p:spPr>
          <a:xfrm>
            <a:off x="381000" y="1055123"/>
            <a:ext cx="885179" cy="344710"/>
          </a:xfrm>
          <a:prstGeom prst="rect">
            <a:avLst/>
          </a:prstGeom>
          <a:noFill/>
        </p:spPr>
        <p:txBody>
          <a:bodyPr wrap="none" rtlCol="0">
            <a:spAutoFit/>
          </a:bodyPr>
          <a:lstStyle/>
          <a:p>
            <a:pPr defTabSz="914400">
              <a:lnSpc>
                <a:spcPct val="80000"/>
              </a:lnSpc>
              <a:spcBef>
                <a:spcPct val="20000"/>
              </a:spcBef>
              <a:spcAft>
                <a:spcPct val="20000"/>
              </a:spcAft>
              <a:buClr>
                <a:srgbClr val="1C1C1C"/>
              </a:buClr>
              <a:buSzPct val="75000"/>
              <a:buFont typeface="Wingdings" pitchFamily="2" charset="2"/>
              <a:buNone/>
            </a:pPr>
            <a:r>
              <a:rPr lang="en-AU" dirty="0">
                <a:solidFill>
                  <a:schemeClr val="accent1"/>
                </a:solidFill>
                <a:latin typeface="Calibri" panose="020F0502020204030204" pitchFamily="34" charset="0"/>
                <a:ea typeface="ＭＳ Ｐゴシック" pitchFamily="34" charset="-128"/>
                <a:cs typeface="Calibri" panose="020F0502020204030204" pitchFamily="34" charset="0"/>
              </a:rPr>
              <a:t>Gender</a:t>
            </a:r>
            <a:endParaRPr lang="en-AU" sz="2000" dirty="0">
              <a:solidFill>
                <a:schemeClr val="accent1"/>
              </a:solidFill>
              <a:latin typeface="Calibri" panose="020F0502020204030204" pitchFamily="34" charset="0"/>
              <a:ea typeface="ＭＳ Ｐゴシック" pitchFamily="34" charset="-128"/>
              <a:cs typeface="Calibri" panose="020F0502020204030204" pitchFamily="34" charset="0"/>
            </a:endParaRPr>
          </a:p>
        </p:txBody>
      </p:sp>
      <p:grpSp>
        <p:nvGrpSpPr>
          <p:cNvPr id="58" name="Group 57">
            <a:extLst>
              <a:ext uri="{FF2B5EF4-FFF2-40B4-BE49-F238E27FC236}">
                <a16:creationId xmlns:a16="http://schemas.microsoft.com/office/drawing/2014/main" id="{2DA08C80-3D38-4762-A2CA-CC662FE441CF}"/>
              </a:ext>
            </a:extLst>
          </p:cNvPr>
          <p:cNvGrpSpPr/>
          <p:nvPr/>
        </p:nvGrpSpPr>
        <p:grpSpPr>
          <a:xfrm>
            <a:off x="2427388" y="1665913"/>
            <a:ext cx="233355" cy="363062"/>
            <a:chOff x="1695450" y="3100388"/>
            <a:chExt cx="393700" cy="663575"/>
          </a:xfrm>
          <a:solidFill>
            <a:schemeClr val="tx1"/>
          </a:solidFill>
        </p:grpSpPr>
        <p:sp>
          <p:nvSpPr>
            <p:cNvPr id="61" name="Freeform 49">
              <a:extLst>
                <a:ext uri="{FF2B5EF4-FFF2-40B4-BE49-F238E27FC236}">
                  <a16:creationId xmlns:a16="http://schemas.microsoft.com/office/drawing/2014/main" id="{C41FD6A6-947E-4CFA-8E51-32F0CC2B91EF}"/>
                </a:ext>
              </a:extLst>
            </p:cNvPr>
            <p:cNvSpPr>
              <a:spLocks/>
            </p:cNvSpPr>
            <p:nvPr/>
          </p:nvSpPr>
          <p:spPr bwMode="auto">
            <a:xfrm>
              <a:off x="1695450" y="3278188"/>
              <a:ext cx="393700" cy="485775"/>
            </a:xfrm>
            <a:custGeom>
              <a:avLst/>
              <a:gdLst>
                <a:gd name="T0" fmla="*/ 176 w 248"/>
                <a:gd name="T1" fmla="*/ 10 h 306"/>
                <a:gd name="T2" fmla="*/ 157 w 248"/>
                <a:gd name="T3" fmla="*/ 1 h 306"/>
                <a:gd name="T4" fmla="*/ 153 w 248"/>
                <a:gd name="T5" fmla="*/ 1 h 306"/>
                <a:gd name="T6" fmla="*/ 137 w 248"/>
                <a:gd name="T7" fmla="*/ 0 h 306"/>
                <a:gd name="T8" fmla="*/ 117 w 248"/>
                <a:gd name="T9" fmla="*/ 0 h 306"/>
                <a:gd name="T10" fmla="*/ 95 w 248"/>
                <a:gd name="T11" fmla="*/ 0 h 306"/>
                <a:gd name="T12" fmla="*/ 79 w 248"/>
                <a:gd name="T13" fmla="*/ 3 h 306"/>
                <a:gd name="T14" fmla="*/ 72 w 248"/>
                <a:gd name="T15" fmla="*/ 5 h 306"/>
                <a:gd name="T16" fmla="*/ 67 w 248"/>
                <a:gd name="T17" fmla="*/ 10 h 306"/>
                <a:gd name="T18" fmla="*/ 63 w 248"/>
                <a:gd name="T19" fmla="*/ 18 h 306"/>
                <a:gd name="T20" fmla="*/ 2 w 248"/>
                <a:gd name="T21" fmla="*/ 124 h 306"/>
                <a:gd name="T22" fmla="*/ 0 w 248"/>
                <a:gd name="T23" fmla="*/ 129 h 306"/>
                <a:gd name="T24" fmla="*/ 0 w 248"/>
                <a:gd name="T25" fmla="*/ 136 h 306"/>
                <a:gd name="T26" fmla="*/ 9 w 248"/>
                <a:gd name="T27" fmla="*/ 145 h 306"/>
                <a:gd name="T28" fmla="*/ 9 w 248"/>
                <a:gd name="T29" fmla="*/ 147 h 306"/>
                <a:gd name="T30" fmla="*/ 22 w 248"/>
                <a:gd name="T31" fmla="*/ 149 h 306"/>
                <a:gd name="T32" fmla="*/ 29 w 248"/>
                <a:gd name="T33" fmla="*/ 145 h 306"/>
                <a:gd name="T34" fmla="*/ 67 w 248"/>
                <a:gd name="T35" fmla="*/ 81 h 306"/>
                <a:gd name="T36" fmla="*/ 67 w 248"/>
                <a:gd name="T37" fmla="*/ 288 h 306"/>
                <a:gd name="T38" fmla="*/ 70 w 248"/>
                <a:gd name="T39" fmla="*/ 300 h 306"/>
                <a:gd name="T40" fmla="*/ 74 w 248"/>
                <a:gd name="T41" fmla="*/ 304 h 306"/>
                <a:gd name="T42" fmla="*/ 92 w 248"/>
                <a:gd name="T43" fmla="*/ 306 h 306"/>
                <a:gd name="T44" fmla="*/ 97 w 248"/>
                <a:gd name="T45" fmla="*/ 302 h 306"/>
                <a:gd name="T46" fmla="*/ 103 w 248"/>
                <a:gd name="T47" fmla="*/ 289 h 306"/>
                <a:gd name="T48" fmla="*/ 103 w 248"/>
                <a:gd name="T49" fmla="*/ 189 h 306"/>
                <a:gd name="T50" fmla="*/ 103 w 248"/>
                <a:gd name="T51" fmla="*/ 181 h 306"/>
                <a:gd name="T52" fmla="*/ 106 w 248"/>
                <a:gd name="T53" fmla="*/ 176 h 306"/>
                <a:gd name="T54" fmla="*/ 113 w 248"/>
                <a:gd name="T55" fmla="*/ 171 h 306"/>
                <a:gd name="T56" fmla="*/ 128 w 248"/>
                <a:gd name="T57" fmla="*/ 171 h 306"/>
                <a:gd name="T58" fmla="*/ 135 w 248"/>
                <a:gd name="T59" fmla="*/ 176 h 306"/>
                <a:gd name="T60" fmla="*/ 139 w 248"/>
                <a:gd name="T61" fmla="*/ 181 h 306"/>
                <a:gd name="T62" fmla="*/ 139 w 248"/>
                <a:gd name="T63" fmla="*/ 284 h 306"/>
                <a:gd name="T64" fmla="*/ 140 w 248"/>
                <a:gd name="T65" fmla="*/ 293 h 306"/>
                <a:gd name="T66" fmla="*/ 148 w 248"/>
                <a:gd name="T67" fmla="*/ 304 h 306"/>
                <a:gd name="T68" fmla="*/ 164 w 248"/>
                <a:gd name="T69" fmla="*/ 306 h 306"/>
                <a:gd name="T70" fmla="*/ 167 w 248"/>
                <a:gd name="T71" fmla="*/ 304 h 306"/>
                <a:gd name="T72" fmla="*/ 171 w 248"/>
                <a:gd name="T73" fmla="*/ 300 h 306"/>
                <a:gd name="T74" fmla="*/ 175 w 248"/>
                <a:gd name="T75" fmla="*/ 288 h 306"/>
                <a:gd name="T76" fmla="*/ 216 w 248"/>
                <a:gd name="T77" fmla="*/ 144 h 306"/>
                <a:gd name="T78" fmla="*/ 220 w 248"/>
                <a:gd name="T79" fmla="*/ 147 h 306"/>
                <a:gd name="T80" fmla="*/ 225 w 248"/>
                <a:gd name="T81" fmla="*/ 151 h 306"/>
                <a:gd name="T82" fmla="*/ 238 w 248"/>
                <a:gd name="T83" fmla="*/ 149 h 306"/>
                <a:gd name="T84" fmla="*/ 239 w 248"/>
                <a:gd name="T85" fmla="*/ 149 h 306"/>
                <a:gd name="T86" fmla="*/ 247 w 248"/>
                <a:gd name="T87" fmla="*/ 138 h 306"/>
                <a:gd name="T88" fmla="*/ 248 w 248"/>
                <a:gd name="T89" fmla="*/ 131 h 306"/>
                <a:gd name="T90" fmla="*/ 182 w 248"/>
                <a:gd name="T91" fmla="*/ 14 h 306"/>
                <a:gd name="T92" fmla="*/ 176 w 248"/>
                <a:gd name="T93" fmla="*/ 1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8" h="306">
                  <a:moveTo>
                    <a:pt x="176" y="10"/>
                  </a:moveTo>
                  <a:lnTo>
                    <a:pt x="176" y="10"/>
                  </a:lnTo>
                  <a:lnTo>
                    <a:pt x="167" y="5"/>
                  </a:lnTo>
                  <a:lnTo>
                    <a:pt x="157" y="1"/>
                  </a:lnTo>
                  <a:lnTo>
                    <a:pt x="157" y="1"/>
                  </a:lnTo>
                  <a:lnTo>
                    <a:pt x="153" y="1"/>
                  </a:lnTo>
                  <a:lnTo>
                    <a:pt x="153" y="1"/>
                  </a:lnTo>
                  <a:lnTo>
                    <a:pt x="137" y="0"/>
                  </a:lnTo>
                  <a:lnTo>
                    <a:pt x="137" y="0"/>
                  </a:lnTo>
                  <a:lnTo>
                    <a:pt x="117" y="0"/>
                  </a:lnTo>
                  <a:lnTo>
                    <a:pt x="117" y="0"/>
                  </a:lnTo>
                  <a:lnTo>
                    <a:pt x="95" y="0"/>
                  </a:lnTo>
                  <a:lnTo>
                    <a:pt x="95" y="0"/>
                  </a:lnTo>
                  <a:lnTo>
                    <a:pt x="79" y="3"/>
                  </a:lnTo>
                  <a:lnTo>
                    <a:pt x="79" y="3"/>
                  </a:lnTo>
                  <a:lnTo>
                    <a:pt x="72" y="5"/>
                  </a:lnTo>
                  <a:lnTo>
                    <a:pt x="67" y="10"/>
                  </a:lnTo>
                  <a:lnTo>
                    <a:pt x="67" y="10"/>
                  </a:lnTo>
                  <a:lnTo>
                    <a:pt x="65" y="14"/>
                  </a:lnTo>
                  <a:lnTo>
                    <a:pt x="63" y="18"/>
                  </a:lnTo>
                  <a:lnTo>
                    <a:pt x="63" y="18"/>
                  </a:lnTo>
                  <a:lnTo>
                    <a:pt x="2" y="124"/>
                  </a:lnTo>
                  <a:lnTo>
                    <a:pt x="2" y="124"/>
                  </a:lnTo>
                  <a:lnTo>
                    <a:pt x="0" y="129"/>
                  </a:lnTo>
                  <a:lnTo>
                    <a:pt x="0" y="136"/>
                  </a:lnTo>
                  <a:lnTo>
                    <a:pt x="0" y="136"/>
                  </a:lnTo>
                  <a:lnTo>
                    <a:pt x="4" y="142"/>
                  </a:lnTo>
                  <a:lnTo>
                    <a:pt x="9" y="145"/>
                  </a:lnTo>
                  <a:lnTo>
                    <a:pt x="9" y="147"/>
                  </a:lnTo>
                  <a:lnTo>
                    <a:pt x="9" y="147"/>
                  </a:lnTo>
                  <a:lnTo>
                    <a:pt x="16" y="149"/>
                  </a:lnTo>
                  <a:lnTo>
                    <a:pt x="22" y="149"/>
                  </a:lnTo>
                  <a:lnTo>
                    <a:pt x="22" y="149"/>
                  </a:lnTo>
                  <a:lnTo>
                    <a:pt x="29" y="145"/>
                  </a:lnTo>
                  <a:lnTo>
                    <a:pt x="32" y="142"/>
                  </a:lnTo>
                  <a:lnTo>
                    <a:pt x="67" y="81"/>
                  </a:lnTo>
                  <a:lnTo>
                    <a:pt x="67" y="288"/>
                  </a:lnTo>
                  <a:lnTo>
                    <a:pt x="67" y="288"/>
                  </a:lnTo>
                  <a:lnTo>
                    <a:pt x="68" y="295"/>
                  </a:lnTo>
                  <a:lnTo>
                    <a:pt x="70" y="300"/>
                  </a:lnTo>
                  <a:lnTo>
                    <a:pt x="70" y="300"/>
                  </a:lnTo>
                  <a:lnTo>
                    <a:pt x="74" y="304"/>
                  </a:lnTo>
                  <a:lnTo>
                    <a:pt x="79" y="306"/>
                  </a:lnTo>
                  <a:lnTo>
                    <a:pt x="92" y="306"/>
                  </a:lnTo>
                  <a:lnTo>
                    <a:pt x="92" y="306"/>
                  </a:lnTo>
                  <a:lnTo>
                    <a:pt x="97" y="302"/>
                  </a:lnTo>
                  <a:lnTo>
                    <a:pt x="101" y="297"/>
                  </a:lnTo>
                  <a:lnTo>
                    <a:pt x="103" y="289"/>
                  </a:lnTo>
                  <a:lnTo>
                    <a:pt x="103" y="280"/>
                  </a:lnTo>
                  <a:lnTo>
                    <a:pt x="103" y="189"/>
                  </a:lnTo>
                  <a:lnTo>
                    <a:pt x="103" y="189"/>
                  </a:lnTo>
                  <a:lnTo>
                    <a:pt x="103" y="181"/>
                  </a:lnTo>
                  <a:lnTo>
                    <a:pt x="106" y="176"/>
                  </a:lnTo>
                  <a:lnTo>
                    <a:pt x="106" y="176"/>
                  </a:lnTo>
                  <a:lnTo>
                    <a:pt x="110" y="172"/>
                  </a:lnTo>
                  <a:lnTo>
                    <a:pt x="113" y="171"/>
                  </a:lnTo>
                  <a:lnTo>
                    <a:pt x="128" y="171"/>
                  </a:lnTo>
                  <a:lnTo>
                    <a:pt x="128" y="171"/>
                  </a:lnTo>
                  <a:lnTo>
                    <a:pt x="131" y="172"/>
                  </a:lnTo>
                  <a:lnTo>
                    <a:pt x="135" y="176"/>
                  </a:lnTo>
                  <a:lnTo>
                    <a:pt x="135" y="176"/>
                  </a:lnTo>
                  <a:lnTo>
                    <a:pt x="139" y="181"/>
                  </a:lnTo>
                  <a:lnTo>
                    <a:pt x="139" y="189"/>
                  </a:lnTo>
                  <a:lnTo>
                    <a:pt x="139" y="284"/>
                  </a:lnTo>
                  <a:lnTo>
                    <a:pt x="139" y="284"/>
                  </a:lnTo>
                  <a:lnTo>
                    <a:pt x="140" y="293"/>
                  </a:lnTo>
                  <a:lnTo>
                    <a:pt x="142" y="298"/>
                  </a:lnTo>
                  <a:lnTo>
                    <a:pt x="148" y="304"/>
                  </a:lnTo>
                  <a:lnTo>
                    <a:pt x="153" y="306"/>
                  </a:lnTo>
                  <a:lnTo>
                    <a:pt x="164" y="306"/>
                  </a:lnTo>
                  <a:lnTo>
                    <a:pt x="164" y="306"/>
                  </a:lnTo>
                  <a:lnTo>
                    <a:pt x="167" y="304"/>
                  </a:lnTo>
                  <a:lnTo>
                    <a:pt x="171" y="300"/>
                  </a:lnTo>
                  <a:lnTo>
                    <a:pt x="171" y="300"/>
                  </a:lnTo>
                  <a:lnTo>
                    <a:pt x="175" y="295"/>
                  </a:lnTo>
                  <a:lnTo>
                    <a:pt x="175" y="288"/>
                  </a:lnTo>
                  <a:lnTo>
                    <a:pt x="175" y="73"/>
                  </a:lnTo>
                  <a:lnTo>
                    <a:pt x="216" y="144"/>
                  </a:lnTo>
                  <a:lnTo>
                    <a:pt x="216" y="144"/>
                  </a:lnTo>
                  <a:lnTo>
                    <a:pt x="220" y="147"/>
                  </a:lnTo>
                  <a:lnTo>
                    <a:pt x="225" y="151"/>
                  </a:lnTo>
                  <a:lnTo>
                    <a:pt x="225" y="151"/>
                  </a:lnTo>
                  <a:lnTo>
                    <a:pt x="232" y="151"/>
                  </a:lnTo>
                  <a:lnTo>
                    <a:pt x="238" y="149"/>
                  </a:lnTo>
                  <a:lnTo>
                    <a:pt x="239" y="149"/>
                  </a:lnTo>
                  <a:lnTo>
                    <a:pt x="239" y="149"/>
                  </a:lnTo>
                  <a:lnTo>
                    <a:pt x="245" y="144"/>
                  </a:lnTo>
                  <a:lnTo>
                    <a:pt x="247" y="138"/>
                  </a:lnTo>
                  <a:lnTo>
                    <a:pt x="247" y="138"/>
                  </a:lnTo>
                  <a:lnTo>
                    <a:pt x="248" y="131"/>
                  </a:lnTo>
                  <a:lnTo>
                    <a:pt x="247" y="126"/>
                  </a:lnTo>
                  <a:lnTo>
                    <a:pt x="182" y="14"/>
                  </a:lnTo>
                  <a:lnTo>
                    <a:pt x="182" y="14"/>
                  </a:lnTo>
                  <a:lnTo>
                    <a:pt x="176" y="10"/>
                  </a:lnTo>
                  <a:lnTo>
                    <a:pt x="17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Trebuchet MS" pitchFamily="34" charset="0"/>
                <a:ea typeface="ＭＳ Ｐゴシック" pitchFamily="34" charset="-128"/>
              </a:endParaRPr>
            </a:p>
          </p:txBody>
        </p:sp>
        <p:sp>
          <p:nvSpPr>
            <p:cNvPr id="62" name="Freeform 50">
              <a:extLst>
                <a:ext uri="{FF2B5EF4-FFF2-40B4-BE49-F238E27FC236}">
                  <a16:creationId xmlns:a16="http://schemas.microsoft.com/office/drawing/2014/main" id="{42291B7F-F69E-4CE3-AE2B-484FD5ED5E17}"/>
                </a:ext>
              </a:extLst>
            </p:cNvPr>
            <p:cNvSpPr>
              <a:spLocks/>
            </p:cNvSpPr>
            <p:nvPr/>
          </p:nvSpPr>
          <p:spPr bwMode="auto">
            <a:xfrm>
              <a:off x="1806575" y="3100388"/>
              <a:ext cx="160338" cy="160338"/>
            </a:xfrm>
            <a:custGeom>
              <a:avLst/>
              <a:gdLst>
                <a:gd name="T0" fmla="*/ 101 w 101"/>
                <a:gd name="T1" fmla="*/ 50 h 101"/>
                <a:gd name="T2" fmla="*/ 101 w 101"/>
                <a:gd name="T3" fmla="*/ 50 h 101"/>
                <a:gd name="T4" fmla="*/ 101 w 101"/>
                <a:gd name="T5" fmla="*/ 41 h 101"/>
                <a:gd name="T6" fmla="*/ 99 w 101"/>
                <a:gd name="T7" fmla="*/ 32 h 101"/>
                <a:gd name="T8" fmla="*/ 94 w 101"/>
                <a:gd name="T9" fmla="*/ 23 h 101"/>
                <a:gd name="T10" fmla="*/ 87 w 101"/>
                <a:gd name="T11" fmla="*/ 14 h 101"/>
                <a:gd name="T12" fmla="*/ 87 w 101"/>
                <a:gd name="T13" fmla="*/ 14 h 101"/>
                <a:gd name="T14" fmla="*/ 79 w 101"/>
                <a:gd name="T15" fmla="*/ 9 h 101"/>
                <a:gd name="T16" fmla="*/ 70 w 101"/>
                <a:gd name="T17" fmla="*/ 4 h 101"/>
                <a:gd name="T18" fmla="*/ 61 w 101"/>
                <a:gd name="T19" fmla="*/ 0 h 101"/>
                <a:gd name="T20" fmla="*/ 51 w 101"/>
                <a:gd name="T21" fmla="*/ 0 h 101"/>
                <a:gd name="T22" fmla="*/ 51 w 101"/>
                <a:gd name="T23" fmla="*/ 0 h 101"/>
                <a:gd name="T24" fmla="*/ 42 w 101"/>
                <a:gd name="T25" fmla="*/ 0 h 101"/>
                <a:gd name="T26" fmla="*/ 33 w 101"/>
                <a:gd name="T27" fmla="*/ 4 h 101"/>
                <a:gd name="T28" fmla="*/ 24 w 101"/>
                <a:gd name="T29" fmla="*/ 9 h 101"/>
                <a:gd name="T30" fmla="*/ 15 w 101"/>
                <a:gd name="T31" fmla="*/ 14 h 101"/>
                <a:gd name="T32" fmla="*/ 15 w 101"/>
                <a:gd name="T33" fmla="*/ 14 h 101"/>
                <a:gd name="T34" fmla="*/ 9 w 101"/>
                <a:gd name="T35" fmla="*/ 23 h 101"/>
                <a:gd name="T36" fmla="*/ 4 w 101"/>
                <a:gd name="T37" fmla="*/ 32 h 101"/>
                <a:gd name="T38" fmla="*/ 2 w 101"/>
                <a:gd name="T39" fmla="*/ 41 h 101"/>
                <a:gd name="T40" fmla="*/ 0 w 101"/>
                <a:gd name="T41" fmla="*/ 50 h 101"/>
                <a:gd name="T42" fmla="*/ 0 w 101"/>
                <a:gd name="T43" fmla="*/ 50 h 101"/>
                <a:gd name="T44" fmla="*/ 2 w 101"/>
                <a:gd name="T45" fmla="*/ 61 h 101"/>
                <a:gd name="T46" fmla="*/ 4 w 101"/>
                <a:gd name="T47" fmla="*/ 70 h 101"/>
                <a:gd name="T48" fmla="*/ 9 w 101"/>
                <a:gd name="T49" fmla="*/ 79 h 101"/>
                <a:gd name="T50" fmla="*/ 15 w 101"/>
                <a:gd name="T51" fmla="*/ 86 h 101"/>
                <a:gd name="T52" fmla="*/ 15 w 101"/>
                <a:gd name="T53" fmla="*/ 86 h 101"/>
                <a:gd name="T54" fmla="*/ 24 w 101"/>
                <a:gd name="T55" fmla="*/ 94 h 101"/>
                <a:gd name="T56" fmla="*/ 33 w 101"/>
                <a:gd name="T57" fmla="*/ 97 h 101"/>
                <a:gd name="T58" fmla="*/ 42 w 101"/>
                <a:gd name="T59" fmla="*/ 101 h 101"/>
                <a:gd name="T60" fmla="*/ 51 w 101"/>
                <a:gd name="T61" fmla="*/ 101 h 101"/>
                <a:gd name="T62" fmla="*/ 51 w 101"/>
                <a:gd name="T63" fmla="*/ 101 h 101"/>
                <a:gd name="T64" fmla="*/ 61 w 101"/>
                <a:gd name="T65" fmla="*/ 101 h 101"/>
                <a:gd name="T66" fmla="*/ 70 w 101"/>
                <a:gd name="T67" fmla="*/ 97 h 101"/>
                <a:gd name="T68" fmla="*/ 79 w 101"/>
                <a:gd name="T69" fmla="*/ 94 h 101"/>
                <a:gd name="T70" fmla="*/ 87 w 101"/>
                <a:gd name="T71" fmla="*/ 86 h 101"/>
                <a:gd name="T72" fmla="*/ 87 w 101"/>
                <a:gd name="T73" fmla="*/ 86 h 101"/>
                <a:gd name="T74" fmla="*/ 94 w 101"/>
                <a:gd name="T75" fmla="*/ 79 h 101"/>
                <a:gd name="T76" fmla="*/ 99 w 101"/>
                <a:gd name="T77" fmla="*/ 70 h 101"/>
                <a:gd name="T78" fmla="*/ 101 w 101"/>
                <a:gd name="T79" fmla="*/ 61 h 101"/>
                <a:gd name="T80" fmla="*/ 101 w 101"/>
                <a:gd name="T81" fmla="*/ 50 h 101"/>
                <a:gd name="T82" fmla="*/ 101 w 101"/>
                <a:gd name="T83" fmla="*/ 5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1" h="101">
                  <a:moveTo>
                    <a:pt x="101" y="50"/>
                  </a:moveTo>
                  <a:lnTo>
                    <a:pt x="101" y="50"/>
                  </a:lnTo>
                  <a:lnTo>
                    <a:pt x="101" y="41"/>
                  </a:lnTo>
                  <a:lnTo>
                    <a:pt x="99" y="32"/>
                  </a:lnTo>
                  <a:lnTo>
                    <a:pt x="94" y="23"/>
                  </a:lnTo>
                  <a:lnTo>
                    <a:pt x="87" y="14"/>
                  </a:lnTo>
                  <a:lnTo>
                    <a:pt x="87" y="14"/>
                  </a:lnTo>
                  <a:lnTo>
                    <a:pt x="79" y="9"/>
                  </a:lnTo>
                  <a:lnTo>
                    <a:pt x="70" y="4"/>
                  </a:lnTo>
                  <a:lnTo>
                    <a:pt x="61" y="0"/>
                  </a:lnTo>
                  <a:lnTo>
                    <a:pt x="51" y="0"/>
                  </a:lnTo>
                  <a:lnTo>
                    <a:pt x="51" y="0"/>
                  </a:lnTo>
                  <a:lnTo>
                    <a:pt x="42" y="0"/>
                  </a:lnTo>
                  <a:lnTo>
                    <a:pt x="33" y="4"/>
                  </a:lnTo>
                  <a:lnTo>
                    <a:pt x="24" y="9"/>
                  </a:lnTo>
                  <a:lnTo>
                    <a:pt x="15" y="14"/>
                  </a:lnTo>
                  <a:lnTo>
                    <a:pt x="15" y="14"/>
                  </a:lnTo>
                  <a:lnTo>
                    <a:pt x="9" y="23"/>
                  </a:lnTo>
                  <a:lnTo>
                    <a:pt x="4" y="32"/>
                  </a:lnTo>
                  <a:lnTo>
                    <a:pt x="2" y="41"/>
                  </a:lnTo>
                  <a:lnTo>
                    <a:pt x="0" y="50"/>
                  </a:lnTo>
                  <a:lnTo>
                    <a:pt x="0" y="50"/>
                  </a:lnTo>
                  <a:lnTo>
                    <a:pt x="2" y="61"/>
                  </a:lnTo>
                  <a:lnTo>
                    <a:pt x="4" y="70"/>
                  </a:lnTo>
                  <a:lnTo>
                    <a:pt x="9" y="79"/>
                  </a:lnTo>
                  <a:lnTo>
                    <a:pt x="15" y="86"/>
                  </a:lnTo>
                  <a:lnTo>
                    <a:pt x="15" y="86"/>
                  </a:lnTo>
                  <a:lnTo>
                    <a:pt x="24" y="94"/>
                  </a:lnTo>
                  <a:lnTo>
                    <a:pt x="33" y="97"/>
                  </a:lnTo>
                  <a:lnTo>
                    <a:pt x="42" y="101"/>
                  </a:lnTo>
                  <a:lnTo>
                    <a:pt x="51" y="101"/>
                  </a:lnTo>
                  <a:lnTo>
                    <a:pt x="51" y="101"/>
                  </a:lnTo>
                  <a:lnTo>
                    <a:pt x="61" y="101"/>
                  </a:lnTo>
                  <a:lnTo>
                    <a:pt x="70" y="97"/>
                  </a:lnTo>
                  <a:lnTo>
                    <a:pt x="79" y="94"/>
                  </a:lnTo>
                  <a:lnTo>
                    <a:pt x="87" y="86"/>
                  </a:lnTo>
                  <a:lnTo>
                    <a:pt x="87" y="86"/>
                  </a:lnTo>
                  <a:lnTo>
                    <a:pt x="94" y="79"/>
                  </a:lnTo>
                  <a:lnTo>
                    <a:pt x="99" y="70"/>
                  </a:lnTo>
                  <a:lnTo>
                    <a:pt x="101" y="61"/>
                  </a:lnTo>
                  <a:lnTo>
                    <a:pt x="101" y="50"/>
                  </a:lnTo>
                  <a:lnTo>
                    <a:pt x="101"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Trebuchet MS" pitchFamily="34" charset="0"/>
                <a:ea typeface="ＭＳ Ｐゴシック" pitchFamily="34" charset="-128"/>
              </a:endParaRPr>
            </a:p>
          </p:txBody>
        </p:sp>
      </p:grpSp>
      <p:grpSp>
        <p:nvGrpSpPr>
          <p:cNvPr id="63" name="Group 62">
            <a:extLst>
              <a:ext uri="{FF2B5EF4-FFF2-40B4-BE49-F238E27FC236}">
                <a16:creationId xmlns:a16="http://schemas.microsoft.com/office/drawing/2014/main" id="{F1292FD5-FCDB-4202-B102-68D7DD14A0C4}"/>
              </a:ext>
            </a:extLst>
          </p:cNvPr>
          <p:cNvGrpSpPr/>
          <p:nvPr/>
        </p:nvGrpSpPr>
        <p:grpSpPr>
          <a:xfrm>
            <a:off x="2704925" y="1665913"/>
            <a:ext cx="173135" cy="363062"/>
            <a:chOff x="2806700" y="3100388"/>
            <a:chExt cx="292100" cy="663575"/>
          </a:xfrm>
          <a:solidFill>
            <a:schemeClr val="accent1"/>
          </a:solidFill>
        </p:grpSpPr>
        <p:sp>
          <p:nvSpPr>
            <p:cNvPr id="67" name="Freeform 51">
              <a:extLst>
                <a:ext uri="{FF2B5EF4-FFF2-40B4-BE49-F238E27FC236}">
                  <a16:creationId xmlns:a16="http://schemas.microsoft.com/office/drawing/2014/main" id="{C423B0C3-EDF4-4BD4-BC61-8B133AD939B2}"/>
                </a:ext>
              </a:extLst>
            </p:cNvPr>
            <p:cNvSpPr>
              <a:spLocks/>
            </p:cNvSpPr>
            <p:nvPr/>
          </p:nvSpPr>
          <p:spPr bwMode="auto">
            <a:xfrm>
              <a:off x="2870200" y="3100388"/>
              <a:ext cx="160338" cy="160338"/>
            </a:xfrm>
            <a:custGeom>
              <a:avLst/>
              <a:gdLst>
                <a:gd name="T0" fmla="*/ 101 w 101"/>
                <a:gd name="T1" fmla="*/ 50 h 101"/>
                <a:gd name="T2" fmla="*/ 101 w 101"/>
                <a:gd name="T3" fmla="*/ 50 h 101"/>
                <a:gd name="T4" fmla="*/ 101 w 101"/>
                <a:gd name="T5" fmla="*/ 40 h 101"/>
                <a:gd name="T6" fmla="*/ 97 w 101"/>
                <a:gd name="T7" fmla="*/ 31 h 101"/>
                <a:gd name="T8" fmla="*/ 92 w 101"/>
                <a:gd name="T9" fmla="*/ 22 h 101"/>
                <a:gd name="T10" fmla="*/ 86 w 101"/>
                <a:gd name="T11" fmla="*/ 14 h 101"/>
                <a:gd name="T12" fmla="*/ 86 w 101"/>
                <a:gd name="T13" fmla="*/ 14 h 101"/>
                <a:gd name="T14" fmla="*/ 77 w 101"/>
                <a:gd name="T15" fmla="*/ 7 h 101"/>
                <a:gd name="T16" fmla="*/ 68 w 101"/>
                <a:gd name="T17" fmla="*/ 4 h 101"/>
                <a:gd name="T18" fmla="*/ 59 w 101"/>
                <a:gd name="T19" fmla="*/ 0 h 101"/>
                <a:gd name="T20" fmla="*/ 50 w 101"/>
                <a:gd name="T21" fmla="*/ 0 h 101"/>
                <a:gd name="T22" fmla="*/ 50 w 101"/>
                <a:gd name="T23" fmla="*/ 0 h 101"/>
                <a:gd name="T24" fmla="*/ 39 w 101"/>
                <a:gd name="T25" fmla="*/ 0 h 101"/>
                <a:gd name="T26" fmla="*/ 30 w 101"/>
                <a:gd name="T27" fmla="*/ 4 h 101"/>
                <a:gd name="T28" fmla="*/ 21 w 101"/>
                <a:gd name="T29" fmla="*/ 7 h 101"/>
                <a:gd name="T30" fmla="*/ 14 w 101"/>
                <a:gd name="T31" fmla="*/ 14 h 101"/>
                <a:gd name="T32" fmla="*/ 14 w 101"/>
                <a:gd name="T33" fmla="*/ 14 h 101"/>
                <a:gd name="T34" fmla="*/ 7 w 101"/>
                <a:gd name="T35" fmla="*/ 22 h 101"/>
                <a:gd name="T36" fmla="*/ 3 w 101"/>
                <a:gd name="T37" fmla="*/ 31 h 101"/>
                <a:gd name="T38" fmla="*/ 0 w 101"/>
                <a:gd name="T39" fmla="*/ 40 h 101"/>
                <a:gd name="T40" fmla="*/ 0 w 101"/>
                <a:gd name="T41" fmla="*/ 50 h 101"/>
                <a:gd name="T42" fmla="*/ 0 w 101"/>
                <a:gd name="T43" fmla="*/ 50 h 101"/>
                <a:gd name="T44" fmla="*/ 0 w 101"/>
                <a:gd name="T45" fmla="*/ 59 h 101"/>
                <a:gd name="T46" fmla="*/ 3 w 101"/>
                <a:gd name="T47" fmla="*/ 68 h 101"/>
                <a:gd name="T48" fmla="*/ 7 w 101"/>
                <a:gd name="T49" fmla="*/ 77 h 101"/>
                <a:gd name="T50" fmla="*/ 14 w 101"/>
                <a:gd name="T51" fmla="*/ 86 h 101"/>
                <a:gd name="T52" fmla="*/ 14 w 101"/>
                <a:gd name="T53" fmla="*/ 86 h 101"/>
                <a:gd name="T54" fmla="*/ 21 w 101"/>
                <a:gd name="T55" fmla="*/ 92 h 101"/>
                <a:gd name="T56" fmla="*/ 30 w 101"/>
                <a:gd name="T57" fmla="*/ 97 h 101"/>
                <a:gd name="T58" fmla="*/ 39 w 101"/>
                <a:gd name="T59" fmla="*/ 99 h 101"/>
                <a:gd name="T60" fmla="*/ 50 w 101"/>
                <a:gd name="T61" fmla="*/ 101 h 101"/>
                <a:gd name="T62" fmla="*/ 50 w 101"/>
                <a:gd name="T63" fmla="*/ 101 h 101"/>
                <a:gd name="T64" fmla="*/ 59 w 101"/>
                <a:gd name="T65" fmla="*/ 99 h 101"/>
                <a:gd name="T66" fmla="*/ 68 w 101"/>
                <a:gd name="T67" fmla="*/ 97 h 101"/>
                <a:gd name="T68" fmla="*/ 77 w 101"/>
                <a:gd name="T69" fmla="*/ 92 h 101"/>
                <a:gd name="T70" fmla="*/ 86 w 101"/>
                <a:gd name="T71" fmla="*/ 86 h 101"/>
                <a:gd name="T72" fmla="*/ 86 w 101"/>
                <a:gd name="T73" fmla="*/ 86 h 101"/>
                <a:gd name="T74" fmla="*/ 92 w 101"/>
                <a:gd name="T75" fmla="*/ 77 h 101"/>
                <a:gd name="T76" fmla="*/ 97 w 101"/>
                <a:gd name="T77" fmla="*/ 68 h 101"/>
                <a:gd name="T78" fmla="*/ 101 w 101"/>
                <a:gd name="T79" fmla="*/ 59 h 101"/>
                <a:gd name="T80" fmla="*/ 101 w 101"/>
                <a:gd name="T81" fmla="*/ 50 h 101"/>
                <a:gd name="T82" fmla="*/ 101 w 101"/>
                <a:gd name="T83" fmla="*/ 5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1" h="101">
                  <a:moveTo>
                    <a:pt x="101" y="50"/>
                  </a:moveTo>
                  <a:lnTo>
                    <a:pt x="101" y="50"/>
                  </a:lnTo>
                  <a:lnTo>
                    <a:pt x="101" y="40"/>
                  </a:lnTo>
                  <a:lnTo>
                    <a:pt x="97" y="31"/>
                  </a:lnTo>
                  <a:lnTo>
                    <a:pt x="92" y="22"/>
                  </a:lnTo>
                  <a:lnTo>
                    <a:pt x="86" y="14"/>
                  </a:lnTo>
                  <a:lnTo>
                    <a:pt x="86" y="14"/>
                  </a:lnTo>
                  <a:lnTo>
                    <a:pt x="77" y="7"/>
                  </a:lnTo>
                  <a:lnTo>
                    <a:pt x="68" y="4"/>
                  </a:lnTo>
                  <a:lnTo>
                    <a:pt x="59" y="0"/>
                  </a:lnTo>
                  <a:lnTo>
                    <a:pt x="50" y="0"/>
                  </a:lnTo>
                  <a:lnTo>
                    <a:pt x="50" y="0"/>
                  </a:lnTo>
                  <a:lnTo>
                    <a:pt x="39" y="0"/>
                  </a:lnTo>
                  <a:lnTo>
                    <a:pt x="30" y="4"/>
                  </a:lnTo>
                  <a:lnTo>
                    <a:pt x="21" y="7"/>
                  </a:lnTo>
                  <a:lnTo>
                    <a:pt x="14" y="14"/>
                  </a:lnTo>
                  <a:lnTo>
                    <a:pt x="14" y="14"/>
                  </a:lnTo>
                  <a:lnTo>
                    <a:pt x="7" y="22"/>
                  </a:lnTo>
                  <a:lnTo>
                    <a:pt x="3" y="31"/>
                  </a:lnTo>
                  <a:lnTo>
                    <a:pt x="0" y="40"/>
                  </a:lnTo>
                  <a:lnTo>
                    <a:pt x="0" y="50"/>
                  </a:lnTo>
                  <a:lnTo>
                    <a:pt x="0" y="50"/>
                  </a:lnTo>
                  <a:lnTo>
                    <a:pt x="0" y="59"/>
                  </a:lnTo>
                  <a:lnTo>
                    <a:pt x="3" y="68"/>
                  </a:lnTo>
                  <a:lnTo>
                    <a:pt x="7" y="77"/>
                  </a:lnTo>
                  <a:lnTo>
                    <a:pt x="14" y="86"/>
                  </a:lnTo>
                  <a:lnTo>
                    <a:pt x="14" y="86"/>
                  </a:lnTo>
                  <a:lnTo>
                    <a:pt x="21" y="92"/>
                  </a:lnTo>
                  <a:lnTo>
                    <a:pt x="30" y="97"/>
                  </a:lnTo>
                  <a:lnTo>
                    <a:pt x="39" y="99"/>
                  </a:lnTo>
                  <a:lnTo>
                    <a:pt x="50" y="101"/>
                  </a:lnTo>
                  <a:lnTo>
                    <a:pt x="50" y="101"/>
                  </a:lnTo>
                  <a:lnTo>
                    <a:pt x="59" y="99"/>
                  </a:lnTo>
                  <a:lnTo>
                    <a:pt x="68" y="97"/>
                  </a:lnTo>
                  <a:lnTo>
                    <a:pt x="77" y="92"/>
                  </a:lnTo>
                  <a:lnTo>
                    <a:pt x="86" y="86"/>
                  </a:lnTo>
                  <a:lnTo>
                    <a:pt x="86" y="86"/>
                  </a:lnTo>
                  <a:lnTo>
                    <a:pt x="92" y="77"/>
                  </a:lnTo>
                  <a:lnTo>
                    <a:pt x="97" y="68"/>
                  </a:lnTo>
                  <a:lnTo>
                    <a:pt x="101" y="59"/>
                  </a:lnTo>
                  <a:lnTo>
                    <a:pt x="101" y="50"/>
                  </a:lnTo>
                  <a:lnTo>
                    <a:pt x="101"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Trebuchet MS" pitchFamily="34" charset="0"/>
                <a:ea typeface="ＭＳ Ｐゴシック" pitchFamily="34" charset="-128"/>
              </a:endParaRPr>
            </a:p>
          </p:txBody>
        </p:sp>
        <p:sp>
          <p:nvSpPr>
            <p:cNvPr id="69" name="Freeform 52">
              <a:extLst>
                <a:ext uri="{FF2B5EF4-FFF2-40B4-BE49-F238E27FC236}">
                  <a16:creationId xmlns:a16="http://schemas.microsoft.com/office/drawing/2014/main" id="{D6777FFA-389E-49F0-B0BB-294EFBFF0DF1}"/>
                </a:ext>
              </a:extLst>
            </p:cNvPr>
            <p:cNvSpPr>
              <a:spLocks/>
            </p:cNvSpPr>
            <p:nvPr/>
          </p:nvSpPr>
          <p:spPr bwMode="auto">
            <a:xfrm>
              <a:off x="2806700" y="3278188"/>
              <a:ext cx="292100" cy="485775"/>
            </a:xfrm>
            <a:custGeom>
              <a:avLst/>
              <a:gdLst>
                <a:gd name="T0" fmla="*/ 130 w 184"/>
                <a:gd name="T1" fmla="*/ 73 h 306"/>
                <a:gd name="T2" fmla="*/ 160 w 184"/>
                <a:gd name="T3" fmla="*/ 144 h 306"/>
                <a:gd name="T4" fmla="*/ 168 w 184"/>
                <a:gd name="T5" fmla="*/ 151 h 306"/>
                <a:gd name="T6" fmla="*/ 173 w 184"/>
                <a:gd name="T7" fmla="*/ 151 h 306"/>
                <a:gd name="T8" fmla="*/ 178 w 184"/>
                <a:gd name="T9" fmla="*/ 149 h 306"/>
                <a:gd name="T10" fmla="*/ 182 w 184"/>
                <a:gd name="T11" fmla="*/ 144 h 306"/>
                <a:gd name="T12" fmla="*/ 184 w 184"/>
                <a:gd name="T13" fmla="*/ 138 h 306"/>
                <a:gd name="T14" fmla="*/ 182 w 184"/>
                <a:gd name="T15" fmla="*/ 126 h 306"/>
                <a:gd name="T16" fmla="*/ 135 w 184"/>
                <a:gd name="T17" fmla="*/ 14 h 306"/>
                <a:gd name="T18" fmla="*/ 132 w 184"/>
                <a:gd name="T19" fmla="*/ 10 h 306"/>
                <a:gd name="T20" fmla="*/ 117 w 184"/>
                <a:gd name="T21" fmla="*/ 1 h 306"/>
                <a:gd name="T22" fmla="*/ 114 w 184"/>
                <a:gd name="T23" fmla="*/ 1 h 306"/>
                <a:gd name="T24" fmla="*/ 101 w 184"/>
                <a:gd name="T25" fmla="*/ 0 h 306"/>
                <a:gd name="T26" fmla="*/ 87 w 184"/>
                <a:gd name="T27" fmla="*/ 0 h 306"/>
                <a:gd name="T28" fmla="*/ 70 w 184"/>
                <a:gd name="T29" fmla="*/ 0 h 306"/>
                <a:gd name="T30" fmla="*/ 63 w 184"/>
                <a:gd name="T31" fmla="*/ 1 h 306"/>
                <a:gd name="T32" fmla="*/ 58 w 184"/>
                <a:gd name="T33" fmla="*/ 3 h 306"/>
                <a:gd name="T34" fmla="*/ 51 w 184"/>
                <a:gd name="T35" fmla="*/ 10 h 306"/>
                <a:gd name="T36" fmla="*/ 47 w 184"/>
                <a:gd name="T37" fmla="*/ 18 h 306"/>
                <a:gd name="T38" fmla="*/ 0 w 184"/>
                <a:gd name="T39" fmla="*/ 124 h 306"/>
                <a:gd name="T40" fmla="*/ 0 w 184"/>
                <a:gd name="T41" fmla="*/ 129 h 306"/>
                <a:gd name="T42" fmla="*/ 0 w 184"/>
                <a:gd name="T43" fmla="*/ 136 h 306"/>
                <a:gd name="T44" fmla="*/ 6 w 184"/>
                <a:gd name="T45" fmla="*/ 145 h 306"/>
                <a:gd name="T46" fmla="*/ 7 w 184"/>
                <a:gd name="T47" fmla="*/ 147 h 306"/>
                <a:gd name="T48" fmla="*/ 16 w 184"/>
                <a:gd name="T49" fmla="*/ 149 h 306"/>
                <a:gd name="T50" fmla="*/ 20 w 184"/>
                <a:gd name="T51" fmla="*/ 145 h 306"/>
                <a:gd name="T52" fmla="*/ 51 w 184"/>
                <a:gd name="T53" fmla="*/ 81 h 306"/>
                <a:gd name="T54" fmla="*/ 22 w 184"/>
                <a:gd name="T55" fmla="*/ 216 h 306"/>
                <a:gd name="T56" fmla="*/ 51 w 184"/>
                <a:gd name="T57" fmla="*/ 288 h 306"/>
                <a:gd name="T58" fmla="*/ 51 w 184"/>
                <a:gd name="T59" fmla="*/ 295 h 306"/>
                <a:gd name="T60" fmla="*/ 52 w 184"/>
                <a:gd name="T61" fmla="*/ 300 h 306"/>
                <a:gd name="T62" fmla="*/ 58 w 184"/>
                <a:gd name="T63" fmla="*/ 306 h 306"/>
                <a:gd name="T64" fmla="*/ 69 w 184"/>
                <a:gd name="T65" fmla="*/ 306 h 306"/>
                <a:gd name="T66" fmla="*/ 74 w 184"/>
                <a:gd name="T67" fmla="*/ 297 h 306"/>
                <a:gd name="T68" fmla="*/ 76 w 184"/>
                <a:gd name="T69" fmla="*/ 216 h 306"/>
                <a:gd name="T70" fmla="*/ 103 w 184"/>
                <a:gd name="T71" fmla="*/ 284 h 306"/>
                <a:gd name="T72" fmla="*/ 105 w 184"/>
                <a:gd name="T73" fmla="*/ 293 h 306"/>
                <a:gd name="T74" fmla="*/ 110 w 184"/>
                <a:gd name="T75" fmla="*/ 304 h 306"/>
                <a:gd name="T76" fmla="*/ 123 w 184"/>
                <a:gd name="T77" fmla="*/ 306 h 306"/>
                <a:gd name="T78" fmla="*/ 124 w 184"/>
                <a:gd name="T79" fmla="*/ 304 h 306"/>
                <a:gd name="T80" fmla="*/ 126 w 184"/>
                <a:gd name="T81" fmla="*/ 300 h 306"/>
                <a:gd name="T82" fmla="*/ 130 w 184"/>
                <a:gd name="T83" fmla="*/ 288 h 306"/>
                <a:gd name="T84" fmla="*/ 166 w 184"/>
                <a:gd name="T85" fmla="*/ 216 h 306"/>
                <a:gd name="T86" fmla="*/ 130 w 184"/>
                <a:gd name="T87" fmla="*/ 73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4" h="306">
                  <a:moveTo>
                    <a:pt x="130" y="73"/>
                  </a:moveTo>
                  <a:lnTo>
                    <a:pt x="130" y="73"/>
                  </a:lnTo>
                  <a:lnTo>
                    <a:pt x="160" y="144"/>
                  </a:lnTo>
                  <a:lnTo>
                    <a:pt x="160" y="144"/>
                  </a:lnTo>
                  <a:lnTo>
                    <a:pt x="162" y="147"/>
                  </a:lnTo>
                  <a:lnTo>
                    <a:pt x="168" y="151"/>
                  </a:lnTo>
                  <a:lnTo>
                    <a:pt x="168" y="151"/>
                  </a:lnTo>
                  <a:lnTo>
                    <a:pt x="173" y="151"/>
                  </a:lnTo>
                  <a:lnTo>
                    <a:pt x="177" y="149"/>
                  </a:lnTo>
                  <a:lnTo>
                    <a:pt x="178" y="149"/>
                  </a:lnTo>
                  <a:lnTo>
                    <a:pt x="178" y="149"/>
                  </a:lnTo>
                  <a:lnTo>
                    <a:pt x="182" y="144"/>
                  </a:lnTo>
                  <a:lnTo>
                    <a:pt x="184" y="138"/>
                  </a:lnTo>
                  <a:lnTo>
                    <a:pt x="184" y="138"/>
                  </a:lnTo>
                  <a:lnTo>
                    <a:pt x="184" y="131"/>
                  </a:lnTo>
                  <a:lnTo>
                    <a:pt x="182" y="126"/>
                  </a:lnTo>
                  <a:lnTo>
                    <a:pt x="135" y="14"/>
                  </a:lnTo>
                  <a:lnTo>
                    <a:pt x="135" y="14"/>
                  </a:lnTo>
                  <a:lnTo>
                    <a:pt x="132" y="10"/>
                  </a:lnTo>
                  <a:lnTo>
                    <a:pt x="132" y="10"/>
                  </a:lnTo>
                  <a:lnTo>
                    <a:pt x="124" y="5"/>
                  </a:lnTo>
                  <a:lnTo>
                    <a:pt x="117" y="1"/>
                  </a:lnTo>
                  <a:lnTo>
                    <a:pt x="117" y="1"/>
                  </a:lnTo>
                  <a:lnTo>
                    <a:pt x="114" y="1"/>
                  </a:lnTo>
                  <a:lnTo>
                    <a:pt x="114" y="1"/>
                  </a:lnTo>
                  <a:lnTo>
                    <a:pt x="101" y="0"/>
                  </a:lnTo>
                  <a:lnTo>
                    <a:pt x="101" y="0"/>
                  </a:lnTo>
                  <a:lnTo>
                    <a:pt x="87" y="0"/>
                  </a:lnTo>
                  <a:lnTo>
                    <a:pt x="87" y="0"/>
                  </a:lnTo>
                  <a:lnTo>
                    <a:pt x="70" y="0"/>
                  </a:lnTo>
                  <a:lnTo>
                    <a:pt x="70" y="0"/>
                  </a:lnTo>
                  <a:lnTo>
                    <a:pt x="63" y="1"/>
                  </a:lnTo>
                  <a:lnTo>
                    <a:pt x="58" y="3"/>
                  </a:lnTo>
                  <a:lnTo>
                    <a:pt x="58" y="3"/>
                  </a:lnTo>
                  <a:lnTo>
                    <a:pt x="52" y="5"/>
                  </a:lnTo>
                  <a:lnTo>
                    <a:pt x="51" y="10"/>
                  </a:lnTo>
                  <a:lnTo>
                    <a:pt x="51" y="10"/>
                  </a:lnTo>
                  <a:lnTo>
                    <a:pt x="47" y="18"/>
                  </a:lnTo>
                  <a:lnTo>
                    <a:pt x="47" y="18"/>
                  </a:lnTo>
                  <a:lnTo>
                    <a:pt x="0" y="124"/>
                  </a:lnTo>
                  <a:lnTo>
                    <a:pt x="0" y="124"/>
                  </a:lnTo>
                  <a:lnTo>
                    <a:pt x="0" y="129"/>
                  </a:lnTo>
                  <a:lnTo>
                    <a:pt x="0" y="136"/>
                  </a:lnTo>
                  <a:lnTo>
                    <a:pt x="0" y="136"/>
                  </a:lnTo>
                  <a:lnTo>
                    <a:pt x="2" y="142"/>
                  </a:lnTo>
                  <a:lnTo>
                    <a:pt x="6" y="145"/>
                  </a:lnTo>
                  <a:lnTo>
                    <a:pt x="7" y="147"/>
                  </a:lnTo>
                  <a:lnTo>
                    <a:pt x="7" y="147"/>
                  </a:lnTo>
                  <a:lnTo>
                    <a:pt x="11" y="149"/>
                  </a:lnTo>
                  <a:lnTo>
                    <a:pt x="16" y="149"/>
                  </a:lnTo>
                  <a:lnTo>
                    <a:pt x="16" y="149"/>
                  </a:lnTo>
                  <a:lnTo>
                    <a:pt x="20" y="145"/>
                  </a:lnTo>
                  <a:lnTo>
                    <a:pt x="24" y="142"/>
                  </a:lnTo>
                  <a:lnTo>
                    <a:pt x="51" y="81"/>
                  </a:lnTo>
                  <a:lnTo>
                    <a:pt x="51" y="86"/>
                  </a:lnTo>
                  <a:lnTo>
                    <a:pt x="22" y="216"/>
                  </a:lnTo>
                  <a:lnTo>
                    <a:pt x="51" y="216"/>
                  </a:lnTo>
                  <a:lnTo>
                    <a:pt x="51" y="288"/>
                  </a:lnTo>
                  <a:lnTo>
                    <a:pt x="51" y="288"/>
                  </a:lnTo>
                  <a:lnTo>
                    <a:pt x="51" y="295"/>
                  </a:lnTo>
                  <a:lnTo>
                    <a:pt x="52" y="300"/>
                  </a:lnTo>
                  <a:lnTo>
                    <a:pt x="52" y="300"/>
                  </a:lnTo>
                  <a:lnTo>
                    <a:pt x="56" y="304"/>
                  </a:lnTo>
                  <a:lnTo>
                    <a:pt x="58" y="306"/>
                  </a:lnTo>
                  <a:lnTo>
                    <a:pt x="69" y="306"/>
                  </a:lnTo>
                  <a:lnTo>
                    <a:pt x="69" y="306"/>
                  </a:lnTo>
                  <a:lnTo>
                    <a:pt x="72" y="302"/>
                  </a:lnTo>
                  <a:lnTo>
                    <a:pt x="74" y="297"/>
                  </a:lnTo>
                  <a:lnTo>
                    <a:pt x="76" y="280"/>
                  </a:lnTo>
                  <a:lnTo>
                    <a:pt x="76" y="216"/>
                  </a:lnTo>
                  <a:lnTo>
                    <a:pt x="103" y="216"/>
                  </a:lnTo>
                  <a:lnTo>
                    <a:pt x="103" y="284"/>
                  </a:lnTo>
                  <a:lnTo>
                    <a:pt x="103" y="284"/>
                  </a:lnTo>
                  <a:lnTo>
                    <a:pt x="105" y="293"/>
                  </a:lnTo>
                  <a:lnTo>
                    <a:pt x="106" y="298"/>
                  </a:lnTo>
                  <a:lnTo>
                    <a:pt x="110" y="304"/>
                  </a:lnTo>
                  <a:lnTo>
                    <a:pt x="114" y="306"/>
                  </a:lnTo>
                  <a:lnTo>
                    <a:pt x="123" y="306"/>
                  </a:lnTo>
                  <a:lnTo>
                    <a:pt x="123" y="306"/>
                  </a:lnTo>
                  <a:lnTo>
                    <a:pt x="124" y="304"/>
                  </a:lnTo>
                  <a:lnTo>
                    <a:pt x="126" y="300"/>
                  </a:lnTo>
                  <a:lnTo>
                    <a:pt x="126" y="300"/>
                  </a:lnTo>
                  <a:lnTo>
                    <a:pt x="130" y="295"/>
                  </a:lnTo>
                  <a:lnTo>
                    <a:pt x="130" y="288"/>
                  </a:lnTo>
                  <a:lnTo>
                    <a:pt x="130" y="216"/>
                  </a:lnTo>
                  <a:lnTo>
                    <a:pt x="166" y="216"/>
                  </a:lnTo>
                  <a:lnTo>
                    <a:pt x="130" y="73"/>
                  </a:lnTo>
                  <a:lnTo>
                    <a:pt x="130"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Trebuchet MS" pitchFamily="34" charset="0"/>
                <a:ea typeface="ＭＳ Ｐゴシック" pitchFamily="34" charset="-128"/>
              </a:endParaRPr>
            </a:p>
          </p:txBody>
        </p:sp>
      </p:grpSp>
      <p:sp>
        <p:nvSpPr>
          <p:cNvPr id="70" name="TextBox 69">
            <a:extLst>
              <a:ext uri="{FF2B5EF4-FFF2-40B4-BE49-F238E27FC236}">
                <a16:creationId xmlns:a16="http://schemas.microsoft.com/office/drawing/2014/main" id="{9308ADEE-A119-4BBD-BBE3-F4B44A9B07A8}"/>
              </a:ext>
            </a:extLst>
          </p:cNvPr>
          <p:cNvSpPr txBox="1"/>
          <p:nvPr/>
        </p:nvSpPr>
        <p:spPr>
          <a:xfrm>
            <a:off x="381000" y="4563782"/>
            <a:ext cx="761619" cy="541046"/>
          </a:xfrm>
          <a:prstGeom prst="rect">
            <a:avLst/>
          </a:prstGeom>
          <a:noFill/>
        </p:spPr>
        <p:txBody>
          <a:bodyPr wrap="none" rtlCol="0">
            <a:spAutoFit/>
          </a:bodyPr>
          <a:lstStyle/>
          <a:p>
            <a:pPr defTabSz="914400">
              <a:lnSpc>
                <a:spcPct val="80000"/>
              </a:lnSpc>
              <a:spcBef>
                <a:spcPct val="20000"/>
              </a:spcBef>
              <a:spcAft>
                <a:spcPct val="20000"/>
              </a:spcAft>
              <a:buClr>
                <a:srgbClr val="1C1C1C"/>
              </a:buClr>
              <a:buSzPct val="75000"/>
            </a:pPr>
            <a:r>
              <a:rPr lang="en-AU" dirty="0">
                <a:solidFill>
                  <a:schemeClr val="accent1"/>
                </a:solidFill>
                <a:latin typeface="Calibri" panose="020F0502020204030204" pitchFamily="34" charset="0"/>
                <a:ea typeface="ＭＳ Ｐゴシック" pitchFamily="34" charset="-128"/>
                <a:cs typeface="Calibri" panose="020F0502020204030204" pitchFamily="34" charset="0"/>
              </a:rPr>
              <a:t>Work</a:t>
            </a:r>
            <a:br>
              <a:rPr lang="en-AU" dirty="0">
                <a:solidFill>
                  <a:schemeClr val="accent1"/>
                </a:solidFill>
                <a:latin typeface="Calibri" panose="020F0502020204030204" pitchFamily="34" charset="0"/>
                <a:ea typeface="ＭＳ Ｐゴシック" pitchFamily="34" charset="-128"/>
                <a:cs typeface="Calibri" panose="020F0502020204030204" pitchFamily="34" charset="0"/>
              </a:rPr>
            </a:br>
            <a:r>
              <a:rPr lang="en-AU" dirty="0">
                <a:solidFill>
                  <a:schemeClr val="accent1"/>
                </a:solidFill>
                <a:latin typeface="Calibri" panose="020F0502020204030204" pitchFamily="34" charset="0"/>
                <a:ea typeface="ＭＳ Ｐゴシック" pitchFamily="34" charset="-128"/>
                <a:cs typeface="Calibri" panose="020F0502020204030204" pitchFamily="34" charset="0"/>
              </a:rPr>
              <a:t>Status</a:t>
            </a:r>
          </a:p>
        </p:txBody>
      </p:sp>
      <p:sp>
        <p:nvSpPr>
          <p:cNvPr id="71" name="TextBox 70">
            <a:extLst>
              <a:ext uri="{FF2B5EF4-FFF2-40B4-BE49-F238E27FC236}">
                <a16:creationId xmlns:a16="http://schemas.microsoft.com/office/drawing/2014/main" id="{F65A16C4-5DA0-4CAC-892B-0296F5C5AF47}"/>
              </a:ext>
            </a:extLst>
          </p:cNvPr>
          <p:cNvSpPr txBox="1"/>
          <p:nvPr/>
        </p:nvSpPr>
        <p:spPr>
          <a:xfrm>
            <a:off x="381000" y="2683020"/>
            <a:ext cx="540212" cy="319446"/>
          </a:xfrm>
          <a:prstGeom prst="rect">
            <a:avLst/>
          </a:prstGeom>
          <a:noFill/>
        </p:spPr>
        <p:txBody>
          <a:bodyPr wrap="none" rtlCol="0">
            <a:spAutoFit/>
          </a:bodyPr>
          <a:lstStyle/>
          <a:p>
            <a:pPr defTabSz="914400">
              <a:lnSpc>
                <a:spcPct val="80000"/>
              </a:lnSpc>
              <a:spcBef>
                <a:spcPct val="20000"/>
              </a:spcBef>
              <a:spcAft>
                <a:spcPct val="20000"/>
              </a:spcAft>
              <a:buClr>
                <a:srgbClr val="1C1C1C"/>
              </a:buClr>
              <a:buSzPct val="75000"/>
              <a:buFont typeface="Wingdings" pitchFamily="2" charset="2"/>
              <a:buNone/>
            </a:pPr>
            <a:r>
              <a:rPr lang="en-AU" dirty="0">
                <a:solidFill>
                  <a:schemeClr val="accent1"/>
                </a:solidFill>
                <a:latin typeface="Calibri" panose="020F0502020204030204" pitchFamily="34" charset="0"/>
                <a:ea typeface="ＭＳ Ｐゴシック" pitchFamily="34" charset="-128"/>
                <a:cs typeface="Calibri" panose="020F0502020204030204" pitchFamily="34" charset="0"/>
              </a:rPr>
              <a:t>Age</a:t>
            </a:r>
          </a:p>
        </p:txBody>
      </p:sp>
      <p:cxnSp>
        <p:nvCxnSpPr>
          <p:cNvPr id="72" name="Straight Connector 71">
            <a:extLst>
              <a:ext uri="{FF2B5EF4-FFF2-40B4-BE49-F238E27FC236}">
                <a16:creationId xmlns:a16="http://schemas.microsoft.com/office/drawing/2014/main" id="{4E3A8A4D-22C7-4F43-A532-7DF34EF45107}"/>
              </a:ext>
            </a:extLst>
          </p:cNvPr>
          <p:cNvCxnSpPr>
            <a:cxnSpLocks/>
          </p:cNvCxnSpPr>
          <p:nvPr/>
        </p:nvCxnSpPr>
        <p:spPr>
          <a:xfrm>
            <a:off x="4951411" y="1104523"/>
            <a:ext cx="0" cy="5033727"/>
          </a:xfrm>
          <a:prstGeom prst="line">
            <a:avLst/>
          </a:prstGeom>
          <a:ln>
            <a:solidFill>
              <a:schemeClr val="accent5">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62F3E688-4C8E-4AA6-8C32-82DEA170D114}"/>
              </a:ext>
            </a:extLst>
          </p:cNvPr>
          <p:cNvCxnSpPr>
            <a:cxnSpLocks/>
          </p:cNvCxnSpPr>
          <p:nvPr/>
        </p:nvCxnSpPr>
        <p:spPr>
          <a:xfrm>
            <a:off x="381000" y="2603546"/>
            <a:ext cx="4507871" cy="0"/>
          </a:xfrm>
          <a:prstGeom prst="line">
            <a:avLst/>
          </a:prstGeom>
          <a:ln>
            <a:solidFill>
              <a:schemeClr val="accent5">
                <a:lumMod val="60000"/>
                <a:lumOff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74" name="Content Placeholder 6" descr="Age - Bar graph">
            <a:extLst>
              <a:ext uri="{FF2B5EF4-FFF2-40B4-BE49-F238E27FC236}">
                <a16:creationId xmlns:a16="http://schemas.microsoft.com/office/drawing/2014/main" id="{1FAA41DE-8AE6-45E6-BC7A-598AFAC40609}"/>
              </a:ext>
            </a:extLst>
          </p:cNvPr>
          <p:cNvGraphicFramePr>
            <a:graphicFrameLocks/>
          </p:cNvGraphicFramePr>
          <p:nvPr>
            <p:extLst>
              <p:ext uri="{D42A27DB-BD31-4B8C-83A1-F6EECF244321}">
                <p14:modId xmlns:p14="http://schemas.microsoft.com/office/powerpoint/2010/main" val="3405913769"/>
              </p:ext>
            </p:extLst>
          </p:nvPr>
        </p:nvGraphicFramePr>
        <p:xfrm>
          <a:off x="1266179" y="2692085"/>
          <a:ext cx="3667316" cy="1691287"/>
        </p:xfrm>
        <a:graphic>
          <a:graphicData uri="http://schemas.openxmlformats.org/drawingml/2006/chart">
            <c:chart xmlns:c="http://schemas.openxmlformats.org/drawingml/2006/chart" xmlns:r="http://schemas.openxmlformats.org/officeDocument/2006/relationships" r:id="rId5"/>
          </a:graphicData>
        </a:graphic>
      </p:graphicFrame>
      <p:cxnSp>
        <p:nvCxnSpPr>
          <p:cNvPr id="76" name="Straight Connector 75">
            <a:extLst>
              <a:ext uri="{FF2B5EF4-FFF2-40B4-BE49-F238E27FC236}">
                <a16:creationId xmlns:a16="http://schemas.microsoft.com/office/drawing/2014/main" id="{50536AAE-3A62-49B0-9AB0-10DF646A1506}"/>
              </a:ext>
            </a:extLst>
          </p:cNvPr>
          <p:cNvCxnSpPr>
            <a:cxnSpLocks/>
          </p:cNvCxnSpPr>
          <p:nvPr/>
        </p:nvCxnSpPr>
        <p:spPr>
          <a:xfrm>
            <a:off x="381000" y="4459506"/>
            <a:ext cx="4507871" cy="0"/>
          </a:xfrm>
          <a:prstGeom prst="line">
            <a:avLst/>
          </a:prstGeom>
          <a:ln>
            <a:solidFill>
              <a:schemeClr val="accent5">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77" name="Footer Placeholder 23">
            <a:extLst>
              <a:ext uri="{FF2B5EF4-FFF2-40B4-BE49-F238E27FC236}">
                <a16:creationId xmlns:a16="http://schemas.microsoft.com/office/drawing/2014/main" id="{07FC8ACD-0114-493D-84A0-B41607DFA553}"/>
              </a:ext>
            </a:extLst>
          </p:cNvPr>
          <p:cNvSpPr txBox="1">
            <a:spLocks/>
          </p:cNvSpPr>
          <p:nvPr/>
        </p:nvSpPr>
        <p:spPr>
          <a:xfrm>
            <a:off x="388673" y="6125789"/>
            <a:ext cx="4562738" cy="244071"/>
          </a:xfrm>
          <a:prstGeom prst="rect">
            <a:avLst/>
          </a:prstGeom>
        </p:spPr>
        <p:txBody>
          <a:bodyPr vert="horz" wrap="square" lIns="0" tIns="0" rIns="0" bIns="0" numCol="1" anchor="ctr" anchorCtr="0" compatLnSpc="1">
            <a:prstTxWarp prst="textNoShape">
              <a:avLst/>
            </a:prstTxWarp>
          </a:bodyPr>
          <a:lstStyle>
            <a:defPPr>
              <a:defRPr lang="en-GB"/>
            </a:defPPr>
            <a:lvl1pPr algn="r" defTabSz="457200" rtl="0" fontAlgn="base">
              <a:spcBef>
                <a:spcPct val="0"/>
              </a:spcBef>
              <a:spcAft>
                <a:spcPct val="0"/>
              </a:spcAft>
              <a:defRPr sz="800" b="0" i="0" kern="1200">
                <a:solidFill>
                  <a:srgbClr val="8E9193"/>
                </a:solidFill>
                <a:latin typeface="DIN" charset="0"/>
                <a:ea typeface="DIN" charset="0"/>
                <a:cs typeface="DIN" charset="0"/>
              </a:defRPr>
            </a:lvl1pPr>
            <a:lvl2pPr marL="457200" algn="l" defTabSz="457200" rtl="0" fontAlgn="base">
              <a:spcBef>
                <a:spcPct val="0"/>
              </a:spcBef>
              <a:spcAft>
                <a:spcPct val="0"/>
              </a:spcAft>
              <a:defRPr kern="1200">
                <a:solidFill>
                  <a:schemeClr val="tx1"/>
                </a:solidFill>
                <a:latin typeface="Arial" charset="0"/>
                <a:ea typeface="Geneva" charset="0"/>
                <a:cs typeface="+mn-cs"/>
              </a:defRPr>
            </a:lvl2pPr>
            <a:lvl3pPr marL="914400" algn="l" defTabSz="457200" rtl="0" fontAlgn="base">
              <a:spcBef>
                <a:spcPct val="0"/>
              </a:spcBef>
              <a:spcAft>
                <a:spcPct val="0"/>
              </a:spcAft>
              <a:defRPr kern="1200">
                <a:solidFill>
                  <a:schemeClr val="tx1"/>
                </a:solidFill>
                <a:latin typeface="Arial" charset="0"/>
                <a:ea typeface="Geneva" charset="0"/>
                <a:cs typeface="+mn-cs"/>
              </a:defRPr>
            </a:lvl3pPr>
            <a:lvl4pPr marL="1371600" algn="l" defTabSz="457200" rtl="0" fontAlgn="base">
              <a:spcBef>
                <a:spcPct val="0"/>
              </a:spcBef>
              <a:spcAft>
                <a:spcPct val="0"/>
              </a:spcAft>
              <a:defRPr kern="1200">
                <a:solidFill>
                  <a:schemeClr val="tx1"/>
                </a:solidFill>
                <a:latin typeface="Arial" charset="0"/>
                <a:ea typeface="Geneva" charset="0"/>
                <a:cs typeface="+mn-cs"/>
              </a:defRPr>
            </a:lvl4pPr>
            <a:lvl5pPr marL="1828800" algn="l" defTabSz="457200" rtl="0" fontAlgn="base">
              <a:spcBef>
                <a:spcPct val="0"/>
              </a:spcBef>
              <a:spcAft>
                <a:spcPct val="0"/>
              </a:spcAft>
              <a:defRPr kern="1200">
                <a:solidFill>
                  <a:schemeClr val="tx1"/>
                </a:solidFill>
                <a:latin typeface="Arial" charset="0"/>
                <a:ea typeface="Geneva" charset="0"/>
                <a:cs typeface="+mn-cs"/>
              </a:defRPr>
            </a:lvl5pPr>
            <a:lvl6pPr marL="2286000" algn="l" defTabSz="914400" rtl="0" eaLnBrk="1" latinLnBrk="0" hangingPunct="1">
              <a:defRPr kern="1200">
                <a:solidFill>
                  <a:schemeClr val="tx1"/>
                </a:solidFill>
                <a:latin typeface="Arial" charset="0"/>
                <a:ea typeface="Geneva" charset="0"/>
                <a:cs typeface="+mn-cs"/>
              </a:defRPr>
            </a:lvl6pPr>
            <a:lvl7pPr marL="2743200" algn="l" defTabSz="914400" rtl="0" eaLnBrk="1" latinLnBrk="0" hangingPunct="1">
              <a:defRPr kern="1200">
                <a:solidFill>
                  <a:schemeClr val="tx1"/>
                </a:solidFill>
                <a:latin typeface="Arial" charset="0"/>
                <a:ea typeface="Geneva" charset="0"/>
                <a:cs typeface="+mn-cs"/>
              </a:defRPr>
            </a:lvl7pPr>
            <a:lvl8pPr marL="3200400" algn="l" defTabSz="914400" rtl="0" eaLnBrk="1" latinLnBrk="0" hangingPunct="1">
              <a:defRPr kern="1200">
                <a:solidFill>
                  <a:schemeClr val="tx1"/>
                </a:solidFill>
                <a:latin typeface="Arial" charset="0"/>
                <a:ea typeface="Geneva" charset="0"/>
                <a:cs typeface="+mn-cs"/>
              </a:defRPr>
            </a:lvl8pPr>
            <a:lvl9pPr marL="3657600" algn="l" defTabSz="914400" rtl="0" eaLnBrk="1" latinLnBrk="0" hangingPunct="1">
              <a:defRPr kern="1200">
                <a:solidFill>
                  <a:schemeClr val="tx1"/>
                </a:solidFill>
                <a:latin typeface="Arial" charset="0"/>
                <a:ea typeface="Geneva" charset="0"/>
                <a:cs typeface="+mn-cs"/>
              </a:defRPr>
            </a:lvl9pPr>
          </a:lstStyle>
          <a:p>
            <a:pPr algn="l">
              <a:buClr>
                <a:srgbClr val="1C1C1C"/>
              </a:buClr>
            </a:pPr>
            <a:r>
              <a:rPr lang="en-AU" dirty="0">
                <a:solidFill>
                  <a:srgbClr val="1C1C1C">
                    <a:lumMod val="75000"/>
                    <a:lumOff val="25000"/>
                  </a:srgbClr>
                </a:solidFill>
              </a:rPr>
              <a:t>* Figures may not add to 100%.  Missing figures accounted for by ‘prefer not to say’</a:t>
            </a:r>
          </a:p>
        </p:txBody>
      </p:sp>
      <p:cxnSp>
        <p:nvCxnSpPr>
          <p:cNvPr id="78" name="Straight Connector 77">
            <a:extLst>
              <a:ext uri="{FF2B5EF4-FFF2-40B4-BE49-F238E27FC236}">
                <a16:creationId xmlns:a16="http://schemas.microsoft.com/office/drawing/2014/main" id="{A5EBBC19-17D2-458C-B6E1-C625EF6BF644}"/>
              </a:ext>
            </a:extLst>
          </p:cNvPr>
          <p:cNvCxnSpPr>
            <a:cxnSpLocks/>
          </p:cNvCxnSpPr>
          <p:nvPr/>
        </p:nvCxnSpPr>
        <p:spPr>
          <a:xfrm>
            <a:off x="5008418" y="4034634"/>
            <a:ext cx="4507871" cy="0"/>
          </a:xfrm>
          <a:prstGeom prst="line">
            <a:avLst/>
          </a:prstGeom>
          <a:ln>
            <a:solidFill>
              <a:schemeClr val="accent5">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5497120C-054A-4E48-8D9E-BE11CE60162B}"/>
              </a:ext>
            </a:extLst>
          </p:cNvPr>
          <p:cNvCxnSpPr>
            <a:cxnSpLocks/>
          </p:cNvCxnSpPr>
          <p:nvPr/>
        </p:nvCxnSpPr>
        <p:spPr>
          <a:xfrm>
            <a:off x="6854947" y="4097105"/>
            <a:ext cx="0" cy="2028684"/>
          </a:xfrm>
          <a:prstGeom prst="line">
            <a:avLst/>
          </a:prstGeom>
          <a:ln>
            <a:solidFill>
              <a:schemeClr val="accent5">
                <a:lumMod val="60000"/>
                <a:lumOff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80" name="Content Placeholder 6" descr="Registered health practitioner - Yes or No">
            <a:extLst>
              <a:ext uri="{FF2B5EF4-FFF2-40B4-BE49-F238E27FC236}">
                <a16:creationId xmlns:a16="http://schemas.microsoft.com/office/drawing/2014/main" id="{AF6865BB-7C88-42F1-8D22-51554DC26699}"/>
              </a:ext>
            </a:extLst>
          </p:cNvPr>
          <p:cNvGraphicFramePr>
            <a:graphicFrameLocks/>
          </p:cNvGraphicFramePr>
          <p:nvPr>
            <p:extLst>
              <p:ext uri="{D42A27DB-BD31-4B8C-83A1-F6EECF244321}">
                <p14:modId xmlns:p14="http://schemas.microsoft.com/office/powerpoint/2010/main" val="3090250260"/>
              </p:ext>
            </p:extLst>
          </p:nvPr>
        </p:nvGraphicFramePr>
        <p:xfrm>
          <a:off x="7764096" y="4383372"/>
          <a:ext cx="1708611" cy="1735234"/>
        </p:xfrm>
        <a:graphic>
          <a:graphicData uri="http://schemas.openxmlformats.org/drawingml/2006/chart">
            <c:chart xmlns:c="http://schemas.openxmlformats.org/drawingml/2006/chart" xmlns:r="http://schemas.openxmlformats.org/officeDocument/2006/relationships" r:id="rId6"/>
          </a:graphicData>
        </a:graphic>
      </p:graphicFrame>
      <p:grpSp>
        <p:nvGrpSpPr>
          <p:cNvPr id="52" name="Group 51" descr="Location - Map">
            <a:extLst>
              <a:ext uri="{FF2B5EF4-FFF2-40B4-BE49-F238E27FC236}">
                <a16:creationId xmlns:a16="http://schemas.microsoft.com/office/drawing/2014/main" id="{ABA0ADE4-C670-48E0-BC98-CDD0F2605DB1}"/>
              </a:ext>
            </a:extLst>
          </p:cNvPr>
          <p:cNvGrpSpPr/>
          <p:nvPr/>
        </p:nvGrpSpPr>
        <p:grpSpPr>
          <a:xfrm>
            <a:off x="5857970" y="940463"/>
            <a:ext cx="3330430" cy="2807972"/>
            <a:chOff x="997126" y="858982"/>
            <a:chExt cx="3948951" cy="3006436"/>
          </a:xfrm>
        </p:grpSpPr>
        <p:grpSp>
          <p:nvGrpSpPr>
            <p:cNvPr id="53" name="Group 52">
              <a:extLst>
                <a:ext uri="{FF2B5EF4-FFF2-40B4-BE49-F238E27FC236}">
                  <a16:creationId xmlns:a16="http://schemas.microsoft.com/office/drawing/2014/main" id="{131F0B1B-B5FB-4D50-9261-2D63983F1603}"/>
                </a:ext>
              </a:extLst>
            </p:cNvPr>
            <p:cNvGrpSpPr/>
            <p:nvPr/>
          </p:nvGrpSpPr>
          <p:grpSpPr>
            <a:xfrm>
              <a:off x="997126" y="858982"/>
              <a:ext cx="3948951" cy="2869162"/>
              <a:chOff x="1266054" y="4620370"/>
              <a:chExt cx="2172470" cy="1775358"/>
            </a:xfrm>
          </p:grpSpPr>
          <p:grpSp>
            <p:nvGrpSpPr>
              <p:cNvPr id="60" name="Group 59">
                <a:extLst>
                  <a:ext uri="{FF2B5EF4-FFF2-40B4-BE49-F238E27FC236}">
                    <a16:creationId xmlns:a16="http://schemas.microsoft.com/office/drawing/2014/main" id="{8648A68B-A733-414F-957F-24F68D9867EA}"/>
                  </a:ext>
                </a:extLst>
              </p:cNvPr>
              <p:cNvGrpSpPr/>
              <p:nvPr/>
            </p:nvGrpSpPr>
            <p:grpSpPr>
              <a:xfrm>
                <a:off x="1383964" y="4620370"/>
                <a:ext cx="1968836" cy="1775358"/>
                <a:chOff x="2557859" y="1187652"/>
                <a:chExt cx="3857652" cy="3478561"/>
              </a:xfrm>
              <a:solidFill>
                <a:schemeClr val="accent1">
                  <a:lumMod val="20000"/>
                  <a:lumOff val="80000"/>
                </a:schemeClr>
              </a:solidFill>
            </p:grpSpPr>
            <p:sp>
              <p:nvSpPr>
                <p:cNvPr id="81" name="Freeform 4">
                  <a:extLst>
                    <a:ext uri="{FF2B5EF4-FFF2-40B4-BE49-F238E27FC236}">
                      <a16:creationId xmlns:a16="http://schemas.microsoft.com/office/drawing/2014/main" id="{FC5CF06D-2AD3-486B-9FC8-BF0749CA5FA1}"/>
                    </a:ext>
                  </a:extLst>
                </p:cNvPr>
                <p:cNvSpPr>
                  <a:spLocks/>
                </p:cNvSpPr>
                <p:nvPr/>
              </p:nvSpPr>
              <p:spPr bwMode="auto">
                <a:xfrm rot="266687">
                  <a:off x="5245670" y="2961126"/>
                  <a:ext cx="1120477" cy="1027497"/>
                </a:xfrm>
                <a:custGeom>
                  <a:avLst/>
                  <a:gdLst>
                    <a:gd name="T0" fmla="*/ 1390 w 1422"/>
                    <a:gd name="T1" fmla="*/ 26 h 1303"/>
                    <a:gd name="T2" fmla="*/ 1360 w 1422"/>
                    <a:gd name="T3" fmla="*/ 30 h 1303"/>
                    <a:gd name="T4" fmla="*/ 1321 w 1422"/>
                    <a:gd name="T5" fmla="*/ 2 h 1303"/>
                    <a:gd name="T6" fmla="*/ 1276 w 1422"/>
                    <a:gd name="T7" fmla="*/ 29 h 1303"/>
                    <a:gd name="T8" fmla="*/ 1247 w 1422"/>
                    <a:gd name="T9" fmla="*/ 65 h 1303"/>
                    <a:gd name="T10" fmla="*/ 1168 w 1422"/>
                    <a:gd name="T11" fmla="*/ 70 h 1303"/>
                    <a:gd name="T12" fmla="*/ 1139 w 1422"/>
                    <a:gd name="T13" fmla="*/ 82 h 1303"/>
                    <a:gd name="T14" fmla="*/ 1103 w 1422"/>
                    <a:gd name="T15" fmla="*/ 46 h 1303"/>
                    <a:gd name="T16" fmla="*/ 1074 w 1422"/>
                    <a:gd name="T17" fmla="*/ 29 h 1303"/>
                    <a:gd name="T18" fmla="*/ 1016 w 1422"/>
                    <a:gd name="T19" fmla="*/ 43 h 1303"/>
                    <a:gd name="T20" fmla="*/ 958 w 1422"/>
                    <a:gd name="T21" fmla="*/ 47 h 1303"/>
                    <a:gd name="T22" fmla="*/ 922 w 1422"/>
                    <a:gd name="T23" fmla="*/ 99 h 1303"/>
                    <a:gd name="T24" fmla="*/ 97 w 1422"/>
                    <a:gd name="T25" fmla="*/ 851 h 1303"/>
                    <a:gd name="T26" fmla="*/ 147 w 1422"/>
                    <a:gd name="T27" fmla="*/ 885 h 1303"/>
                    <a:gd name="T28" fmla="*/ 194 w 1422"/>
                    <a:gd name="T29" fmla="*/ 879 h 1303"/>
                    <a:gd name="T30" fmla="*/ 247 w 1422"/>
                    <a:gd name="T31" fmla="*/ 902 h 1303"/>
                    <a:gd name="T32" fmla="*/ 271 w 1422"/>
                    <a:gd name="T33" fmla="*/ 946 h 1303"/>
                    <a:gd name="T34" fmla="*/ 302 w 1422"/>
                    <a:gd name="T35" fmla="*/ 967 h 1303"/>
                    <a:gd name="T36" fmla="*/ 326 w 1422"/>
                    <a:gd name="T37" fmla="*/ 956 h 1303"/>
                    <a:gd name="T38" fmla="*/ 355 w 1422"/>
                    <a:gd name="T39" fmla="*/ 975 h 1303"/>
                    <a:gd name="T40" fmla="*/ 393 w 1422"/>
                    <a:gd name="T41" fmla="*/ 1001 h 1303"/>
                    <a:gd name="T42" fmla="*/ 419 w 1422"/>
                    <a:gd name="T43" fmla="*/ 1054 h 1303"/>
                    <a:gd name="T44" fmla="*/ 454 w 1422"/>
                    <a:gd name="T45" fmla="*/ 1077 h 1303"/>
                    <a:gd name="T46" fmla="*/ 496 w 1422"/>
                    <a:gd name="T47" fmla="*/ 1085 h 1303"/>
                    <a:gd name="T48" fmla="*/ 503 w 1422"/>
                    <a:gd name="T49" fmla="*/ 1073 h 1303"/>
                    <a:gd name="T50" fmla="*/ 534 w 1422"/>
                    <a:gd name="T51" fmla="*/ 1063 h 1303"/>
                    <a:gd name="T52" fmla="*/ 564 w 1422"/>
                    <a:gd name="T53" fmla="*/ 1073 h 1303"/>
                    <a:gd name="T54" fmla="*/ 604 w 1422"/>
                    <a:gd name="T55" fmla="*/ 1078 h 1303"/>
                    <a:gd name="T56" fmla="*/ 640 w 1422"/>
                    <a:gd name="T57" fmla="*/ 1099 h 1303"/>
                    <a:gd name="T58" fmla="*/ 677 w 1422"/>
                    <a:gd name="T59" fmla="*/ 1092 h 1303"/>
                    <a:gd name="T60" fmla="*/ 700 w 1422"/>
                    <a:gd name="T61" fmla="*/ 1093 h 1303"/>
                    <a:gd name="T62" fmla="*/ 730 w 1422"/>
                    <a:gd name="T63" fmla="*/ 1091 h 1303"/>
                    <a:gd name="T64" fmla="*/ 773 w 1422"/>
                    <a:gd name="T65" fmla="*/ 1096 h 1303"/>
                    <a:gd name="T66" fmla="*/ 810 w 1422"/>
                    <a:gd name="T67" fmla="*/ 1151 h 1303"/>
                    <a:gd name="T68" fmla="*/ 855 w 1422"/>
                    <a:gd name="T69" fmla="*/ 1167 h 1303"/>
                    <a:gd name="T70" fmla="*/ 874 w 1422"/>
                    <a:gd name="T71" fmla="*/ 1202 h 1303"/>
                    <a:gd name="T72" fmla="*/ 1005 w 1422"/>
                    <a:gd name="T73" fmla="*/ 1294 h 1303"/>
                    <a:gd name="T74" fmla="*/ 1009 w 1422"/>
                    <a:gd name="T75" fmla="*/ 1301 h 1303"/>
                    <a:gd name="T76" fmla="*/ 1021 w 1422"/>
                    <a:gd name="T77" fmla="*/ 1275 h 1303"/>
                    <a:gd name="T78" fmla="*/ 1017 w 1422"/>
                    <a:gd name="T79" fmla="*/ 1250 h 1303"/>
                    <a:gd name="T80" fmla="*/ 1018 w 1422"/>
                    <a:gd name="T81" fmla="*/ 1183 h 1303"/>
                    <a:gd name="T82" fmla="*/ 1024 w 1422"/>
                    <a:gd name="T83" fmla="*/ 1111 h 1303"/>
                    <a:gd name="T84" fmla="*/ 1054 w 1422"/>
                    <a:gd name="T85" fmla="*/ 1057 h 1303"/>
                    <a:gd name="T86" fmla="*/ 1069 w 1422"/>
                    <a:gd name="T87" fmla="*/ 1010 h 1303"/>
                    <a:gd name="T88" fmla="*/ 1106 w 1422"/>
                    <a:gd name="T89" fmla="*/ 942 h 1303"/>
                    <a:gd name="T90" fmla="*/ 1116 w 1422"/>
                    <a:gd name="T91" fmla="*/ 865 h 1303"/>
                    <a:gd name="T92" fmla="*/ 1146 w 1422"/>
                    <a:gd name="T93" fmla="*/ 834 h 1303"/>
                    <a:gd name="T94" fmla="*/ 1150 w 1422"/>
                    <a:gd name="T95" fmla="*/ 767 h 1303"/>
                    <a:gd name="T96" fmla="*/ 1181 w 1422"/>
                    <a:gd name="T97" fmla="*/ 744 h 1303"/>
                    <a:gd name="T98" fmla="*/ 1193 w 1422"/>
                    <a:gd name="T99" fmla="*/ 717 h 1303"/>
                    <a:gd name="T100" fmla="*/ 1251 w 1422"/>
                    <a:gd name="T101" fmla="*/ 662 h 1303"/>
                    <a:gd name="T102" fmla="*/ 1306 w 1422"/>
                    <a:gd name="T103" fmla="*/ 616 h 1303"/>
                    <a:gd name="T104" fmla="*/ 1287 w 1422"/>
                    <a:gd name="T105" fmla="*/ 599 h 1303"/>
                    <a:gd name="T106" fmla="*/ 1321 w 1422"/>
                    <a:gd name="T107" fmla="*/ 542 h 1303"/>
                    <a:gd name="T108" fmla="*/ 1360 w 1422"/>
                    <a:gd name="T109" fmla="*/ 395 h 1303"/>
                    <a:gd name="T110" fmla="*/ 1321 w 1422"/>
                    <a:gd name="T111" fmla="*/ 373 h 1303"/>
                    <a:gd name="T112" fmla="*/ 1354 w 1422"/>
                    <a:gd name="T113" fmla="*/ 361 h 1303"/>
                    <a:gd name="T114" fmla="*/ 1387 w 1422"/>
                    <a:gd name="T115" fmla="*/ 257 h 1303"/>
                    <a:gd name="T116" fmla="*/ 1420 w 1422"/>
                    <a:gd name="T117" fmla="*/ 141 h 1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2" h="1303">
                      <a:moveTo>
                        <a:pt x="1412" y="60"/>
                      </a:moveTo>
                      <a:lnTo>
                        <a:pt x="1409" y="50"/>
                      </a:lnTo>
                      <a:lnTo>
                        <a:pt x="1402" y="41"/>
                      </a:lnTo>
                      <a:lnTo>
                        <a:pt x="1394" y="36"/>
                      </a:lnTo>
                      <a:lnTo>
                        <a:pt x="1391" y="29"/>
                      </a:lnTo>
                      <a:lnTo>
                        <a:pt x="1390" y="26"/>
                      </a:lnTo>
                      <a:lnTo>
                        <a:pt x="1386" y="26"/>
                      </a:lnTo>
                      <a:lnTo>
                        <a:pt x="1383" y="28"/>
                      </a:lnTo>
                      <a:lnTo>
                        <a:pt x="1377" y="30"/>
                      </a:lnTo>
                      <a:lnTo>
                        <a:pt x="1371" y="31"/>
                      </a:lnTo>
                      <a:lnTo>
                        <a:pt x="1365" y="32"/>
                      </a:lnTo>
                      <a:lnTo>
                        <a:pt x="1360" y="30"/>
                      </a:lnTo>
                      <a:lnTo>
                        <a:pt x="1355" y="25"/>
                      </a:lnTo>
                      <a:lnTo>
                        <a:pt x="1354" y="23"/>
                      </a:lnTo>
                      <a:lnTo>
                        <a:pt x="1353" y="22"/>
                      </a:lnTo>
                      <a:lnTo>
                        <a:pt x="1351" y="20"/>
                      </a:lnTo>
                      <a:lnTo>
                        <a:pt x="1348" y="18"/>
                      </a:lnTo>
                      <a:lnTo>
                        <a:pt x="1321" y="2"/>
                      </a:lnTo>
                      <a:lnTo>
                        <a:pt x="1319" y="1"/>
                      </a:lnTo>
                      <a:lnTo>
                        <a:pt x="1318" y="1"/>
                      </a:lnTo>
                      <a:lnTo>
                        <a:pt x="1317" y="1"/>
                      </a:lnTo>
                      <a:lnTo>
                        <a:pt x="1316" y="0"/>
                      </a:lnTo>
                      <a:lnTo>
                        <a:pt x="1274" y="25"/>
                      </a:lnTo>
                      <a:lnTo>
                        <a:pt x="1276" y="29"/>
                      </a:lnTo>
                      <a:lnTo>
                        <a:pt x="1279" y="36"/>
                      </a:lnTo>
                      <a:lnTo>
                        <a:pt x="1280" y="46"/>
                      </a:lnTo>
                      <a:lnTo>
                        <a:pt x="1278" y="56"/>
                      </a:lnTo>
                      <a:lnTo>
                        <a:pt x="1272" y="61"/>
                      </a:lnTo>
                      <a:lnTo>
                        <a:pt x="1261" y="63"/>
                      </a:lnTo>
                      <a:lnTo>
                        <a:pt x="1247" y="65"/>
                      </a:lnTo>
                      <a:lnTo>
                        <a:pt x="1229" y="65"/>
                      </a:lnTo>
                      <a:lnTo>
                        <a:pt x="1212" y="65"/>
                      </a:lnTo>
                      <a:lnTo>
                        <a:pt x="1197" y="65"/>
                      </a:lnTo>
                      <a:lnTo>
                        <a:pt x="1183" y="63"/>
                      </a:lnTo>
                      <a:lnTo>
                        <a:pt x="1175" y="63"/>
                      </a:lnTo>
                      <a:lnTo>
                        <a:pt x="1168" y="70"/>
                      </a:lnTo>
                      <a:lnTo>
                        <a:pt x="1166" y="86"/>
                      </a:lnTo>
                      <a:lnTo>
                        <a:pt x="1163" y="104"/>
                      </a:lnTo>
                      <a:lnTo>
                        <a:pt x="1154" y="113"/>
                      </a:lnTo>
                      <a:lnTo>
                        <a:pt x="1146" y="109"/>
                      </a:lnTo>
                      <a:lnTo>
                        <a:pt x="1143" y="98"/>
                      </a:lnTo>
                      <a:lnTo>
                        <a:pt x="1139" y="82"/>
                      </a:lnTo>
                      <a:lnTo>
                        <a:pt x="1127" y="67"/>
                      </a:lnTo>
                      <a:lnTo>
                        <a:pt x="1114" y="59"/>
                      </a:lnTo>
                      <a:lnTo>
                        <a:pt x="1109" y="55"/>
                      </a:lnTo>
                      <a:lnTo>
                        <a:pt x="1107" y="54"/>
                      </a:lnTo>
                      <a:lnTo>
                        <a:pt x="1105" y="50"/>
                      </a:lnTo>
                      <a:lnTo>
                        <a:pt x="1103" y="46"/>
                      </a:lnTo>
                      <a:lnTo>
                        <a:pt x="1099" y="41"/>
                      </a:lnTo>
                      <a:lnTo>
                        <a:pt x="1096" y="38"/>
                      </a:lnTo>
                      <a:lnTo>
                        <a:pt x="1091" y="33"/>
                      </a:lnTo>
                      <a:lnTo>
                        <a:pt x="1086" y="31"/>
                      </a:lnTo>
                      <a:lnTo>
                        <a:pt x="1081" y="29"/>
                      </a:lnTo>
                      <a:lnTo>
                        <a:pt x="1074" y="29"/>
                      </a:lnTo>
                      <a:lnTo>
                        <a:pt x="1067" y="29"/>
                      </a:lnTo>
                      <a:lnTo>
                        <a:pt x="1058" y="31"/>
                      </a:lnTo>
                      <a:lnTo>
                        <a:pt x="1048" y="33"/>
                      </a:lnTo>
                      <a:lnTo>
                        <a:pt x="1038" y="37"/>
                      </a:lnTo>
                      <a:lnTo>
                        <a:pt x="1028" y="39"/>
                      </a:lnTo>
                      <a:lnTo>
                        <a:pt x="1016" y="43"/>
                      </a:lnTo>
                      <a:lnTo>
                        <a:pt x="1006" y="44"/>
                      </a:lnTo>
                      <a:lnTo>
                        <a:pt x="995" y="44"/>
                      </a:lnTo>
                      <a:lnTo>
                        <a:pt x="985" y="43"/>
                      </a:lnTo>
                      <a:lnTo>
                        <a:pt x="976" y="41"/>
                      </a:lnTo>
                      <a:lnTo>
                        <a:pt x="966" y="44"/>
                      </a:lnTo>
                      <a:lnTo>
                        <a:pt x="958" y="47"/>
                      </a:lnTo>
                      <a:lnTo>
                        <a:pt x="950" y="52"/>
                      </a:lnTo>
                      <a:lnTo>
                        <a:pt x="943" y="58"/>
                      </a:lnTo>
                      <a:lnTo>
                        <a:pt x="938" y="62"/>
                      </a:lnTo>
                      <a:lnTo>
                        <a:pt x="934" y="66"/>
                      </a:lnTo>
                      <a:lnTo>
                        <a:pt x="933" y="67"/>
                      </a:lnTo>
                      <a:lnTo>
                        <a:pt x="922" y="99"/>
                      </a:lnTo>
                      <a:lnTo>
                        <a:pt x="0" y="152"/>
                      </a:lnTo>
                      <a:lnTo>
                        <a:pt x="60" y="838"/>
                      </a:lnTo>
                      <a:lnTo>
                        <a:pt x="66" y="840"/>
                      </a:lnTo>
                      <a:lnTo>
                        <a:pt x="75" y="842"/>
                      </a:lnTo>
                      <a:lnTo>
                        <a:pt x="85" y="847"/>
                      </a:lnTo>
                      <a:lnTo>
                        <a:pt x="97" y="851"/>
                      </a:lnTo>
                      <a:lnTo>
                        <a:pt x="110" y="856"/>
                      </a:lnTo>
                      <a:lnTo>
                        <a:pt x="120" y="862"/>
                      </a:lnTo>
                      <a:lnTo>
                        <a:pt x="128" y="868"/>
                      </a:lnTo>
                      <a:lnTo>
                        <a:pt x="134" y="872"/>
                      </a:lnTo>
                      <a:lnTo>
                        <a:pt x="141" y="880"/>
                      </a:lnTo>
                      <a:lnTo>
                        <a:pt x="147" y="885"/>
                      </a:lnTo>
                      <a:lnTo>
                        <a:pt x="151" y="886"/>
                      </a:lnTo>
                      <a:lnTo>
                        <a:pt x="157" y="886"/>
                      </a:lnTo>
                      <a:lnTo>
                        <a:pt x="163" y="885"/>
                      </a:lnTo>
                      <a:lnTo>
                        <a:pt x="171" y="883"/>
                      </a:lnTo>
                      <a:lnTo>
                        <a:pt x="181" y="881"/>
                      </a:lnTo>
                      <a:lnTo>
                        <a:pt x="194" y="879"/>
                      </a:lnTo>
                      <a:lnTo>
                        <a:pt x="203" y="879"/>
                      </a:lnTo>
                      <a:lnTo>
                        <a:pt x="212" y="881"/>
                      </a:lnTo>
                      <a:lnTo>
                        <a:pt x="222" y="886"/>
                      </a:lnTo>
                      <a:lnTo>
                        <a:pt x="231" y="891"/>
                      </a:lnTo>
                      <a:lnTo>
                        <a:pt x="239" y="896"/>
                      </a:lnTo>
                      <a:lnTo>
                        <a:pt x="247" y="902"/>
                      </a:lnTo>
                      <a:lnTo>
                        <a:pt x="253" y="908"/>
                      </a:lnTo>
                      <a:lnTo>
                        <a:pt x="257" y="912"/>
                      </a:lnTo>
                      <a:lnTo>
                        <a:pt x="263" y="922"/>
                      </a:lnTo>
                      <a:lnTo>
                        <a:pt x="267" y="930"/>
                      </a:lnTo>
                      <a:lnTo>
                        <a:pt x="269" y="938"/>
                      </a:lnTo>
                      <a:lnTo>
                        <a:pt x="271" y="946"/>
                      </a:lnTo>
                      <a:lnTo>
                        <a:pt x="275" y="951"/>
                      </a:lnTo>
                      <a:lnTo>
                        <a:pt x="279" y="955"/>
                      </a:lnTo>
                      <a:lnTo>
                        <a:pt x="285" y="959"/>
                      </a:lnTo>
                      <a:lnTo>
                        <a:pt x="291" y="962"/>
                      </a:lnTo>
                      <a:lnTo>
                        <a:pt x="298" y="964"/>
                      </a:lnTo>
                      <a:lnTo>
                        <a:pt x="302" y="967"/>
                      </a:lnTo>
                      <a:lnTo>
                        <a:pt x="306" y="968"/>
                      </a:lnTo>
                      <a:lnTo>
                        <a:pt x="307" y="968"/>
                      </a:lnTo>
                      <a:lnTo>
                        <a:pt x="309" y="969"/>
                      </a:lnTo>
                      <a:lnTo>
                        <a:pt x="315" y="970"/>
                      </a:lnTo>
                      <a:lnTo>
                        <a:pt x="321" y="968"/>
                      </a:lnTo>
                      <a:lnTo>
                        <a:pt x="326" y="956"/>
                      </a:lnTo>
                      <a:lnTo>
                        <a:pt x="331" y="947"/>
                      </a:lnTo>
                      <a:lnTo>
                        <a:pt x="337" y="948"/>
                      </a:lnTo>
                      <a:lnTo>
                        <a:pt x="343" y="955"/>
                      </a:lnTo>
                      <a:lnTo>
                        <a:pt x="347" y="964"/>
                      </a:lnTo>
                      <a:lnTo>
                        <a:pt x="351" y="969"/>
                      </a:lnTo>
                      <a:lnTo>
                        <a:pt x="355" y="975"/>
                      </a:lnTo>
                      <a:lnTo>
                        <a:pt x="362" y="980"/>
                      </a:lnTo>
                      <a:lnTo>
                        <a:pt x="369" y="986"/>
                      </a:lnTo>
                      <a:lnTo>
                        <a:pt x="376" y="992"/>
                      </a:lnTo>
                      <a:lnTo>
                        <a:pt x="383" y="997"/>
                      </a:lnTo>
                      <a:lnTo>
                        <a:pt x="389" y="1000"/>
                      </a:lnTo>
                      <a:lnTo>
                        <a:pt x="393" y="1001"/>
                      </a:lnTo>
                      <a:lnTo>
                        <a:pt x="399" y="1006"/>
                      </a:lnTo>
                      <a:lnTo>
                        <a:pt x="406" y="1016"/>
                      </a:lnTo>
                      <a:lnTo>
                        <a:pt x="412" y="1028"/>
                      </a:lnTo>
                      <a:lnTo>
                        <a:pt x="414" y="1032"/>
                      </a:lnTo>
                      <a:lnTo>
                        <a:pt x="418" y="1053"/>
                      </a:lnTo>
                      <a:lnTo>
                        <a:pt x="419" y="1054"/>
                      </a:lnTo>
                      <a:lnTo>
                        <a:pt x="422" y="1057"/>
                      </a:lnTo>
                      <a:lnTo>
                        <a:pt x="427" y="1060"/>
                      </a:lnTo>
                      <a:lnTo>
                        <a:pt x="434" y="1065"/>
                      </a:lnTo>
                      <a:lnTo>
                        <a:pt x="441" y="1069"/>
                      </a:lnTo>
                      <a:lnTo>
                        <a:pt x="448" y="1074"/>
                      </a:lnTo>
                      <a:lnTo>
                        <a:pt x="454" y="1077"/>
                      </a:lnTo>
                      <a:lnTo>
                        <a:pt x="461" y="1080"/>
                      </a:lnTo>
                      <a:lnTo>
                        <a:pt x="472" y="1081"/>
                      </a:lnTo>
                      <a:lnTo>
                        <a:pt x="479" y="1081"/>
                      </a:lnTo>
                      <a:lnTo>
                        <a:pt x="484" y="1081"/>
                      </a:lnTo>
                      <a:lnTo>
                        <a:pt x="490" y="1082"/>
                      </a:lnTo>
                      <a:lnTo>
                        <a:pt x="496" y="1085"/>
                      </a:lnTo>
                      <a:lnTo>
                        <a:pt x="503" y="1089"/>
                      </a:lnTo>
                      <a:lnTo>
                        <a:pt x="508" y="1091"/>
                      </a:lnTo>
                      <a:lnTo>
                        <a:pt x="511" y="1089"/>
                      </a:lnTo>
                      <a:lnTo>
                        <a:pt x="511" y="1083"/>
                      </a:lnTo>
                      <a:lnTo>
                        <a:pt x="508" y="1077"/>
                      </a:lnTo>
                      <a:lnTo>
                        <a:pt x="503" y="1073"/>
                      </a:lnTo>
                      <a:lnTo>
                        <a:pt x="501" y="1071"/>
                      </a:lnTo>
                      <a:lnTo>
                        <a:pt x="503" y="1069"/>
                      </a:lnTo>
                      <a:lnTo>
                        <a:pt x="508" y="1066"/>
                      </a:lnTo>
                      <a:lnTo>
                        <a:pt x="516" y="1062"/>
                      </a:lnTo>
                      <a:lnTo>
                        <a:pt x="525" y="1062"/>
                      </a:lnTo>
                      <a:lnTo>
                        <a:pt x="534" y="1063"/>
                      </a:lnTo>
                      <a:lnTo>
                        <a:pt x="542" y="1063"/>
                      </a:lnTo>
                      <a:lnTo>
                        <a:pt x="547" y="1062"/>
                      </a:lnTo>
                      <a:lnTo>
                        <a:pt x="548" y="1061"/>
                      </a:lnTo>
                      <a:lnTo>
                        <a:pt x="550" y="1063"/>
                      </a:lnTo>
                      <a:lnTo>
                        <a:pt x="556" y="1067"/>
                      </a:lnTo>
                      <a:lnTo>
                        <a:pt x="564" y="1073"/>
                      </a:lnTo>
                      <a:lnTo>
                        <a:pt x="572" y="1076"/>
                      </a:lnTo>
                      <a:lnTo>
                        <a:pt x="581" y="1077"/>
                      </a:lnTo>
                      <a:lnTo>
                        <a:pt x="589" y="1076"/>
                      </a:lnTo>
                      <a:lnTo>
                        <a:pt x="597" y="1075"/>
                      </a:lnTo>
                      <a:lnTo>
                        <a:pt x="602" y="1076"/>
                      </a:lnTo>
                      <a:lnTo>
                        <a:pt x="604" y="1078"/>
                      </a:lnTo>
                      <a:lnTo>
                        <a:pt x="609" y="1083"/>
                      </a:lnTo>
                      <a:lnTo>
                        <a:pt x="615" y="1086"/>
                      </a:lnTo>
                      <a:lnTo>
                        <a:pt x="621" y="1091"/>
                      </a:lnTo>
                      <a:lnTo>
                        <a:pt x="626" y="1095"/>
                      </a:lnTo>
                      <a:lnTo>
                        <a:pt x="633" y="1097"/>
                      </a:lnTo>
                      <a:lnTo>
                        <a:pt x="640" y="1099"/>
                      </a:lnTo>
                      <a:lnTo>
                        <a:pt x="646" y="1099"/>
                      </a:lnTo>
                      <a:lnTo>
                        <a:pt x="652" y="1098"/>
                      </a:lnTo>
                      <a:lnTo>
                        <a:pt x="659" y="1097"/>
                      </a:lnTo>
                      <a:lnTo>
                        <a:pt x="664" y="1096"/>
                      </a:lnTo>
                      <a:lnTo>
                        <a:pt x="671" y="1093"/>
                      </a:lnTo>
                      <a:lnTo>
                        <a:pt x="677" y="1092"/>
                      </a:lnTo>
                      <a:lnTo>
                        <a:pt x="683" y="1091"/>
                      </a:lnTo>
                      <a:lnTo>
                        <a:pt x="686" y="1091"/>
                      </a:lnTo>
                      <a:lnTo>
                        <a:pt x="690" y="1091"/>
                      </a:lnTo>
                      <a:lnTo>
                        <a:pt x="692" y="1091"/>
                      </a:lnTo>
                      <a:lnTo>
                        <a:pt x="695" y="1092"/>
                      </a:lnTo>
                      <a:lnTo>
                        <a:pt x="700" y="1093"/>
                      </a:lnTo>
                      <a:lnTo>
                        <a:pt x="705" y="1093"/>
                      </a:lnTo>
                      <a:lnTo>
                        <a:pt x="709" y="1093"/>
                      </a:lnTo>
                      <a:lnTo>
                        <a:pt x="715" y="1093"/>
                      </a:lnTo>
                      <a:lnTo>
                        <a:pt x="720" y="1093"/>
                      </a:lnTo>
                      <a:lnTo>
                        <a:pt x="724" y="1092"/>
                      </a:lnTo>
                      <a:lnTo>
                        <a:pt x="730" y="1091"/>
                      </a:lnTo>
                      <a:lnTo>
                        <a:pt x="737" y="1091"/>
                      </a:lnTo>
                      <a:lnTo>
                        <a:pt x="744" y="1091"/>
                      </a:lnTo>
                      <a:lnTo>
                        <a:pt x="752" y="1091"/>
                      </a:lnTo>
                      <a:lnTo>
                        <a:pt x="759" y="1092"/>
                      </a:lnTo>
                      <a:lnTo>
                        <a:pt x="767" y="1093"/>
                      </a:lnTo>
                      <a:lnTo>
                        <a:pt x="773" y="1096"/>
                      </a:lnTo>
                      <a:lnTo>
                        <a:pt x="777" y="1098"/>
                      </a:lnTo>
                      <a:lnTo>
                        <a:pt x="784" y="1107"/>
                      </a:lnTo>
                      <a:lnTo>
                        <a:pt x="790" y="1121"/>
                      </a:lnTo>
                      <a:lnTo>
                        <a:pt x="796" y="1135"/>
                      </a:lnTo>
                      <a:lnTo>
                        <a:pt x="804" y="1146"/>
                      </a:lnTo>
                      <a:lnTo>
                        <a:pt x="810" y="1151"/>
                      </a:lnTo>
                      <a:lnTo>
                        <a:pt x="817" y="1154"/>
                      </a:lnTo>
                      <a:lnTo>
                        <a:pt x="825" y="1158"/>
                      </a:lnTo>
                      <a:lnTo>
                        <a:pt x="833" y="1160"/>
                      </a:lnTo>
                      <a:lnTo>
                        <a:pt x="841" y="1164"/>
                      </a:lnTo>
                      <a:lnTo>
                        <a:pt x="849" y="1166"/>
                      </a:lnTo>
                      <a:lnTo>
                        <a:pt x="855" y="1167"/>
                      </a:lnTo>
                      <a:lnTo>
                        <a:pt x="858" y="1169"/>
                      </a:lnTo>
                      <a:lnTo>
                        <a:pt x="862" y="1175"/>
                      </a:lnTo>
                      <a:lnTo>
                        <a:pt x="863" y="1183"/>
                      </a:lnTo>
                      <a:lnTo>
                        <a:pt x="863" y="1190"/>
                      </a:lnTo>
                      <a:lnTo>
                        <a:pt x="866" y="1196"/>
                      </a:lnTo>
                      <a:lnTo>
                        <a:pt x="874" y="1202"/>
                      </a:lnTo>
                      <a:lnTo>
                        <a:pt x="892" y="1214"/>
                      </a:lnTo>
                      <a:lnTo>
                        <a:pt x="915" y="1230"/>
                      </a:lnTo>
                      <a:lnTo>
                        <a:pt x="941" y="1249"/>
                      </a:lnTo>
                      <a:lnTo>
                        <a:pt x="966" y="1267"/>
                      </a:lnTo>
                      <a:lnTo>
                        <a:pt x="988" y="1283"/>
                      </a:lnTo>
                      <a:lnTo>
                        <a:pt x="1005" y="1294"/>
                      </a:lnTo>
                      <a:lnTo>
                        <a:pt x="1010" y="1298"/>
                      </a:lnTo>
                      <a:lnTo>
                        <a:pt x="1010" y="1298"/>
                      </a:lnTo>
                      <a:lnTo>
                        <a:pt x="1009" y="1298"/>
                      </a:lnTo>
                      <a:lnTo>
                        <a:pt x="1007" y="1298"/>
                      </a:lnTo>
                      <a:lnTo>
                        <a:pt x="1006" y="1298"/>
                      </a:lnTo>
                      <a:lnTo>
                        <a:pt x="1009" y="1301"/>
                      </a:lnTo>
                      <a:lnTo>
                        <a:pt x="1014" y="1302"/>
                      </a:lnTo>
                      <a:lnTo>
                        <a:pt x="1017" y="1303"/>
                      </a:lnTo>
                      <a:lnTo>
                        <a:pt x="1021" y="1302"/>
                      </a:lnTo>
                      <a:lnTo>
                        <a:pt x="1023" y="1296"/>
                      </a:lnTo>
                      <a:lnTo>
                        <a:pt x="1021" y="1287"/>
                      </a:lnTo>
                      <a:lnTo>
                        <a:pt x="1021" y="1275"/>
                      </a:lnTo>
                      <a:lnTo>
                        <a:pt x="1024" y="1266"/>
                      </a:lnTo>
                      <a:lnTo>
                        <a:pt x="1028" y="1259"/>
                      </a:lnTo>
                      <a:lnTo>
                        <a:pt x="1024" y="1256"/>
                      </a:lnTo>
                      <a:lnTo>
                        <a:pt x="1020" y="1254"/>
                      </a:lnTo>
                      <a:lnTo>
                        <a:pt x="1017" y="1252"/>
                      </a:lnTo>
                      <a:lnTo>
                        <a:pt x="1017" y="1250"/>
                      </a:lnTo>
                      <a:lnTo>
                        <a:pt x="1016" y="1242"/>
                      </a:lnTo>
                      <a:lnTo>
                        <a:pt x="1017" y="1234"/>
                      </a:lnTo>
                      <a:lnTo>
                        <a:pt x="1021" y="1225"/>
                      </a:lnTo>
                      <a:lnTo>
                        <a:pt x="1023" y="1213"/>
                      </a:lnTo>
                      <a:lnTo>
                        <a:pt x="1022" y="1198"/>
                      </a:lnTo>
                      <a:lnTo>
                        <a:pt x="1018" y="1183"/>
                      </a:lnTo>
                      <a:lnTo>
                        <a:pt x="1017" y="1172"/>
                      </a:lnTo>
                      <a:lnTo>
                        <a:pt x="1018" y="1160"/>
                      </a:lnTo>
                      <a:lnTo>
                        <a:pt x="1020" y="1145"/>
                      </a:lnTo>
                      <a:lnTo>
                        <a:pt x="1022" y="1130"/>
                      </a:lnTo>
                      <a:lnTo>
                        <a:pt x="1024" y="1119"/>
                      </a:lnTo>
                      <a:lnTo>
                        <a:pt x="1024" y="1111"/>
                      </a:lnTo>
                      <a:lnTo>
                        <a:pt x="1023" y="1103"/>
                      </a:lnTo>
                      <a:lnTo>
                        <a:pt x="1024" y="1092"/>
                      </a:lnTo>
                      <a:lnTo>
                        <a:pt x="1035" y="1080"/>
                      </a:lnTo>
                      <a:lnTo>
                        <a:pt x="1046" y="1069"/>
                      </a:lnTo>
                      <a:lnTo>
                        <a:pt x="1052" y="1062"/>
                      </a:lnTo>
                      <a:lnTo>
                        <a:pt x="1054" y="1057"/>
                      </a:lnTo>
                      <a:lnTo>
                        <a:pt x="1056" y="1048"/>
                      </a:lnTo>
                      <a:lnTo>
                        <a:pt x="1060" y="1038"/>
                      </a:lnTo>
                      <a:lnTo>
                        <a:pt x="1063" y="1027"/>
                      </a:lnTo>
                      <a:lnTo>
                        <a:pt x="1066" y="1020"/>
                      </a:lnTo>
                      <a:lnTo>
                        <a:pt x="1067" y="1016"/>
                      </a:lnTo>
                      <a:lnTo>
                        <a:pt x="1069" y="1010"/>
                      </a:lnTo>
                      <a:lnTo>
                        <a:pt x="1074" y="998"/>
                      </a:lnTo>
                      <a:lnTo>
                        <a:pt x="1080" y="983"/>
                      </a:lnTo>
                      <a:lnTo>
                        <a:pt x="1088" y="971"/>
                      </a:lnTo>
                      <a:lnTo>
                        <a:pt x="1096" y="963"/>
                      </a:lnTo>
                      <a:lnTo>
                        <a:pt x="1101" y="953"/>
                      </a:lnTo>
                      <a:lnTo>
                        <a:pt x="1106" y="942"/>
                      </a:lnTo>
                      <a:lnTo>
                        <a:pt x="1108" y="929"/>
                      </a:lnTo>
                      <a:lnTo>
                        <a:pt x="1107" y="911"/>
                      </a:lnTo>
                      <a:lnTo>
                        <a:pt x="1106" y="893"/>
                      </a:lnTo>
                      <a:lnTo>
                        <a:pt x="1107" y="878"/>
                      </a:lnTo>
                      <a:lnTo>
                        <a:pt x="1112" y="869"/>
                      </a:lnTo>
                      <a:lnTo>
                        <a:pt x="1116" y="865"/>
                      </a:lnTo>
                      <a:lnTo>
                        <a:pt x="1122" y="861"/>
                      </a:lnTo>
                      <a:lnTo>
                        <a:pt x="1128" y="855"/>
                      </a:lnTo>
                      <a:lnTo>
                        <a:pt x="1134" y="848"/>
                      </a:lnTo>
                      <a:lnTo>
                        <a:pt x="1139" y="842"/>
                      </a:lnTo>
                      <a:lnTo>
                        <a:pt x="1144" y="838"/>
                      </a:lnTo>
                      <a:lnTo>
                        <a:pt x="1146" y="834"/>
                      </a:lnTo>
                      <a:lnTo>
                        <a:pt x="1148" y="833"/>
                      </a:lnTo>
                      <a:lnTo>
                        <a:pt x="1144" y="819"/>
                      </a:lnTo>
                      <a:lnTo>
                        <a:pt x="1161" y="819"/>
                      </a:lnTo>
                      <a:lnTo>
                        <a:pt x="1151" y="792"/>
                      </a:lnTo>
                      <a:lnTo>
                        <a:pt x="1148" y="766"/>
                      </a:lnTo>
                      <a:lnTo>
                        <a:pt x="1150" y="767"/>
                      </a:lnTo>
                      <a:lnTo>
                        <a:pt x="1154" y="768"/>
                      </a:lnTo>
                      <a:lnTo>
                        <a:pt x="1160" y="768"/>
                      </a:lnTo>
                      <a:lnTo>
                        <a:pt x="1165" y="763"/>
                      </a:lnTo>
                      <a:lnTo>
                        <a:pt x="1169" y="755"/>
                      </a:lnTo>
                      <a:lnTo>
                        <a:pt x="1175" y="749"/>
                      </a:lnTo>
                      <a:lnTo>
                        <a:pt x="1181" y="744"/>
                      </a:lnTo>
                      <a:lnTo>
                        <a:pt x="1183" y="742"/>
                      </a:lnTo>
                      <a:lnTo>
                        <a:pt x="1182" y="741"/>
                      </a:lnTo>
                      <a:lnTo>
                        <a:pt x="1181" y="736"/>
                      </a:lnTo>
                      <a:lnTo>
                        <a:pt x="1181" y="729"/>
                      </a:lnTo>
                      <a:lnTo>
                        <a:pt x="1187" y="722"/>
                      </a:lnTo>
                      <a:lnTo>
                        <a:pt x="1193" y="717"/>
                      </a:lnTo>
                      <a:lnTo>
                        <a:pt x="1201" y="709"/>
                      </a:lnTo>
                      <a:lnTo>
                        <a:pt x="1211" y="698"/>
                      </a:lnTo>
                      <a:lnTo>
                        <a:pt x="1222" y="688"/>
                      </a:lnTo>
                      <a:lnTo>
                        <a:pt x="1233" y="677"/>
                      </a:lnTo>
                      <a:lnTo>
                        <a:pt x="1243" y="669"/>
                      </a:lnTo>
                      <a:lnTo>
                        <a:pt x="1251" y="662"/>
                      </a:lnTo>
                      <a:lnTo>
                        <a:pt x="1257" y="659"/>
                      </a:lnTo>
                      <a:lnTo>
                        <a:pt x="1266" y="656"/>
                      </a:lnTo>
                      <a:lnTo>
                        <a:pt x="1274" y="650"/>
                      </a:lnTo>
                      <a:lnTo>
                        <a:pt x="1282" y="646"/>
                      </a:lnTo>
                      <a:lnTo>
                        <a:pt x="1285" y="644"/>
                      </a:lnTo>
                      <a:lnTo>
                        <a:pt x="1306" y="616"/>
                      </a:lnTo>
                      <a:lnTo>
                        <a:pt x="1303" y="618"/>
                      </a:lnTo>
                      <a:lnTo>
                        <a:pt x="1297" y="618"/>
                      </a:lnTo>
                      <a:lnTo>
                        <a:pt x="1291" y="616"/>
                      </a:lnTo>
                      <a:lnTo>
                        <a:pt x="1285" y="609"/>
                      </a:lnTo>
                      <a:lnTo>
                        <a:pt x="1284" y="603"/>
                      </a:lnTo>
                      <a:lnTo>
                        <a:pt x="1287" y="599"/>
                      </a:lnTo>
                      <a:lnTo>
                        <a:pt x="1293" y="596"/>
                      </a:lnTo>
                      <a:lnTo>
                        <a:pt x="1299" y="589"/>
                      </a:lnTo>
                      <a:lnTo>
                        <a:pt x="1302" y="582"/>
                      </a:lnTo>
                      <a:lnTo>
                        <a:pt x="1308" y="571"/>
                      </a:lnTo>
                      <a:lnTo>
                        <a:pt x="1314" y="558"/>
                      </a:lnTo>
                      <a:lnTo>
                        <a:pt x="1321" y="542"/>
                      </a:lnTo>
                      <a:lnTo>
                        <a:pt x="1329" y="523"/>
                      </a:lnTo>
                      <a:lnTo>
                        <a:pt x="1336" y="503"/>
                      </a:lnTo>
                      <a:lnTo>
                        <a:pt x="1342" y="482"/>
                      </a:lnTo>
                      <a:lnTo>
                        <a:pt x="1348" y="459"/>
                      </a:lnTo>
                      <a:lnTo>
                        <a:pt x="1356" y="419"/>
                      </a:lnTo>
                      <a:lnTo>
                        <a:pt x="1360" y="395"/>
                      </a:lnTo>
                      <a:lnTo>
                        <a:pt x="1357" y="384"/>
                      </a:lnTo>
                      <a:lnTo>
                        <a:pt x="1348" y="380"/>
                      </a:lnTo>
                      <a:lnTo>
                        <a:pt x="1337" y="379"/>
                      </a:lnTo>
                      <a:lnTo>
                        <a:pt x="1327" y="377"/>
                      </a:lnTo>
                      <a:lnTo>
                        <a:pt x="1323" y="374"/>
                      </a:lnTo>
                      <a:lnTo>
                        <a:pt x="1321" y="373"/>
                      </a:lnTo>
                      <a:lnTo>
                        <a:pt x="1322" y="373"/>
                      </a:lnTo>
                      <a:lnTo>
                        <a:pt x="1326" y="371"/>
                      </a:lnTo>
                      <a:lnTo>
                        <a:pt x="1333" y="370"/>
                      </a:lnTo>
                      <a:lnTo>
                        <a:pt x="1340" y="366"/>
                      </a:lnTo>
                      <a:lnTo>
                        <a:pt x="1347" y="364"/>
                      </a:lnTo>
                      <a:lnTo>
                        <a:pt x="1354" y="361"/>
                      </a:lnTo>
                      <a:lnTo>
                        <a:pt x="1360" y="356"/>
                      </a:lnTo>
                      <a:lnTo>
                        <a:pt x="1362" y="353"/>
                      </a:lnTo>
                      <a:lnTo>
                        <a:pt x="1368" y="339"/>
                      </a:lnTo>
                      <a:lnTo>
                        <a:pt x="1376" y="317"/>
                      </a:lnTo>
                      <a:lnTo>
                        <a:pt x="1384" y="288"/>
                      </a:lnTo>
                      <a:lnTo>
                        <a:pt x="1387" y="257"/>
                      </a:lnTo>
                      <a:lnTo>
                        <a:pt x="1392" y="225"/>
                      </a:lnTo>
                      <a:lnTo>
                        <a:pt x="1401" y="196"/>
                      </a:lnTo>
                      <a:lnTo>
                        <a:pt x="1410" y="174"/>
                      </a:lnTo>
                      <a:lnTo>
                        <a:pt x="1415" y="166"/>
                      </a:lnTo>
                      <a:lnTo>
                        <a:pt x="1422" y="152"/>
                      </a:lnTo>
                      <a:lnTo>
                        <a:pt x="1420" y="141"/>
                      </a:lnTo>
                      <a:lnTo>
                        <a:pt x="1415" y="113"/>
                      </a:lnTo>
                      <a:lnTo>
                        <a:pt x="1412" y="82"/>
                      </a:lnTo>
                      <a:lnTo>
                        <a:pt x="1412" y="60"/>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82" name="Freeform 28">
                  <a:extLst>
                    <a:ext uri="{FF2B5EF4-FFF2-40B4-BE49-F238E27FC236}">
                      <a16:creationId xmlns:a16="http://schemas.microsoft.com/office/drawing/2014/main" id="{4884A6B1-60E8-4826-8B24-09977BF558D0}"/>
                    </a:ext>
                  </a:extLst>
                </p:cNvPr>
                <p:cNvSpPr>
                  <a:spLocks/>
                </p:cNvSpPr>
                <p:nvPr/>
              </p:nvSpPr>
              <p:spPr bwMode="auto">
                <a:xfrm rot="200883">
                  <a:off x="3994250" y="1324841"/>
                  <a:ext cx="1016950" cy="1468448"/>
                </a:xfrm>
                <a:custGeom>
                  <a:avLst/>
                  <a:gdLst>
                    <a:gd name="T0" fmla="*/ 21 w 894"/>
                    <a:gd name="T1" fmla="*/ 390 h 1415"/>
                    <a:gd name="T2" fmla="*/ 28 w 894"/>
                    <a:gd name="T3" fmla="*/ 354 h 1415"/>
                    <a:gd name="T4" fmla="*/ 17 w 894"/>
                    <a:gd name="T5" fmla="*/ 305 h 1415"/>
                    <a:gd name="T6" fmla="*/ 37 w 894"/>
                    <a:gd name="T7" fmla="*/ 276 h 1415"/>
                    <a:gd name="T8" fmla="*/ 66 w 894"/>
                    <a:gd name="T9" fmla="*/ 252 h 1415"/>
                    <a:gd name="T10" fmla="*/ 77 w 894"/>
                    <a:gd name="T11" fmla="*/ 232 h 1415"/>
                    <a:gd name="T12" fmla="*/ 85 w 894"/>
                    <a:gd name="T13" fmla="*/ 165 h 1415"/>
                    <a:gd name="T14" fmla="*/ 123 w 894"/>
                    <a:gd name="T15" fmla="*/ 148 h 1415"/>
                    <a:gd name="T16" fmla="*/ 131 w 894"/>
                    <a:gd name="T17" fmla="*/ 129 h 1415"/>
                    <a:gd name="T18" fmla="*/ 141 w 894"/>
                    <a:gd name="T19" fmla="*/ 109 h 1415"/>
                    <a:gd name="T20" fmla="*/ 181 w 894"/>
                    <a:gd name="T21" fmla="*/ 110 h 1415"/>
                    <a:gd name="T22" fmla="*/ 212 w 894"/>
                    <a:gd name="T23" fmla="*/ 107 h 1415"/>
                    <a:gd name="T24" fmla="*/ 243 w 894"/>
                    <a:gd name="T25" fmla="*/ 110 h 1415"/>
                    <a:gd name="T26" fmla="*/ 276 w 894"/>
                    <a:gd name="T27" fmla="*/ 82 h 1415"/>
                    <a:gd name="T28" fmla="*/ 254 w 894"/>
                    <a:gd name="T29" fmla="*/ 35 h 1415"/>
                    <a:gd name="T30" fmla="*/ 230 w 894"/>
                    <a:gd name="T31" fmla="*/ 44 h 1415"/>
                    <a:gd name="T32" fmla="*/ 200 w 894"/>
                    <a:gd name="T33" fmla="*/ 27 h 1415"/>
                    <a:gd name="T34" fmla="*/ 235 w 894"/>
                    <a:gd name="T35" fmla="*/ 12 h 1415"/>
                    <a:gd name="T36" fmla="*/ 270 w 894"/>
                    <a:gd name="T37" fmla="*/ 15 h 1415"/>
                    <a:gd name="T38" fmla="*/ 293 w 894"/>
                    <a:gd name="T39" fmla="*/ 31 h 1415"/>
                    <a:gd name="T40" fmla="*/ 314 w 894"/>
                    <a:gd name="T41" fmla="*/ 31 h 1415"/>
                    <a:gd name="T42" fmla="*/ 342 w 894"/>
                    <a:gd name="T43" fmla="*/ 38 h 1415"/>
                    <a:gd name="T44" fmla="*/ 354 w 894"/>
                    <a:gd name="T45" fmla="*/ 28 h 1415"/>
                    <a:gd name="T46" fmla="*/ 372 w 894"/>
                    <a:gd name="T47" fmla="*/ 51 h 1415"/>
                    <a:gd name="T48" fmla="*/ 390 w 894"/>
                    <a:gd name="T49" fmla="*/ 49 h 1415"/>
                    <a:gd name="T50" fmla="*/ 414 w 894"/>
                    <a:gd name="T51" fmla="*/ 69 h 1415"/>
                    <a:gd name="T52" fmla="*/ 449 w 894"/>
                    <a:gd name="T53" fmla="*/ 68 h 1415"/>
                    <a:gd name="T54" fmla="*/ 469 w 894"/>
                    <a:gd name="T55" fmla="*/ 64 h 1415"/>
                    <a:gd name="T56" fmla="*/ 490 w 894"/>
                    <a:gd name="T57" fmla="*/ 66 h 1415"/>
                    <a:gd name="T58" fmla="*/ 505 w 894"/>
                    <a:gd name="T59" fmla="*/ 83 h 1415"/>
                    <a:gd name="T60" fmla="*/ 522 w 894"/>
                    <a:gd name="T61" fmla="*/ 56 h 1415"/>
                    <a:gd name="T62" fmla="*/ 546 w 894"/>
                    <a:gd name="T63" fmla="*/ 44 h 1415"/>
                    <a:gd name="T64" fmla="*/ 558 w 894"/>
                    <a:gd name="T65" fmla="*/ 54 h 1415"/>
                    <a:gd name="T66" fmla="*/ 568 w 894"/>
                    <a:gd name="T67" fmla="*/ 66 h 1415"/>
                    <a:gd name="T68" fmla="*/ 580 w 894"/>
                    <a:gd name="T69" fmla="*/ 97 h 1415"/>
                    <a:gd name="T70" fmla="*/ 590 w 894"/>
                    <a:gd name="T71" fmla="*/ 66 h 1415"/>
                    <a:gd name="T72" fmla="*/ 601 w 894"/>
                    <a:gd name="T73" fmla="*/ 41 h 1415"/>
                    <a:gd name="T74" fmla="*/ 627 w 894"/>
                    <a:gd name="T75" fmla="*/ 32 h 1415"/>
                    <a:gd name="T76" fmla="*/ 626 w 894"/>
                    <a:gd name="T77" fmla="*/ 53 h 1415"/>
                    <a:gd name="T78" fmla="*/ 642 w 894"/>
                    <a:gd name="T79" fmla="*/ 101 h 1415"/>
                    <a:gd name="T80" fmla="*/ 624 w 894"/>
                    <a:gd name="T81" fmla="*/ 125 h 1415"/>
                    <a:gd name="T82" fmla="*/ 630 w 894"/>
                    <a:gd name="T83" fmla="*/ 160 h 1415"/>
                    <a:gd name="T84" fmla="*/ 597 w 894"/>
                    <a:gd name="T85" fmla="*/ 165 h 1415"/>
                    <a:gd name="T86" fmla="*/ 584 w 894"/>
                    <a:gd name="T87" fmla="*/ 180 h 1415"/>
                    <a:gd name="T88" fmla="*/ 590 w 894"/>
                    <a:gd name="T89" fmla="*/ 207 h 1415"/>
                    <a:gd name="T90" fmla="*/ 584 w 894"/>
                    <a:gd name="T91" fmla="*/ 237 h 1415"/>
                    <a:gd name="T92" fmla="*/ 568 w 894"/>
                    <a:gd name="T93" fmla="*/ 268 h 1415"/>
                    <a:gd name="T94" fmla="*/ 559 w 894"/>
                    <a:gd name="T95" fmla="*/ 330 h 1415"/>
                    <a:gd name="T96" fmla="*/ 634 w 894"/>
                    <a:gd name="T97" fmla="*/ 369 h 1415"/>
                    <a:gd name="T98" fmla="*/ 674 w 894"/>
                    <a:gd name="T99" fmla="*/ 387 h 1415"/>
                    <a:gd name="T100" fmla="*/ 671 w 894"/>
                    <a:gd name="T101" fmla="*/ 402 h 1415"/>
                    <a:gd name="T102" fmla="*/ 689 w 894"/>
                    <a:gd name="T103" fmla="*/ 412 h 1415"/>
                    <a:gd name="T104" fmla="*/ 724 w 894"/>
                    <a:gd name="T105" fmla="*/ 408 h 1415"/>
                    <a:gd name="T106" fmla="*/ 757 w 894"/>
                    <a:gd name="T107" fmla="*/ 431 h 1415"/>
                    <a:gd name="T108" fmla="*/ 793 w 894"/>
                    <a:gd name="T109" fmla="*/ 445 h 1415"/>
                    <a:gd name="T110" fmla="*/ 832 w 894"/>
                    <a:gd name="T111" fmla="*/ 465 h 1415"/>
                    <a:gd name="connsiteX0" fmla="*/ 0 w 10000"/>
                    <a:gd name="connsiteY0" fmla="*/ 2686 h 9906"/>
                    <a:gd name="connsiteX1" fmla="*/ 11 w 10000"/>
                    <a:gd name="connsiteY1" fmla="*/ 2693 h 9906"/>
                    <a:gd name="connsiteX2" fmla="*/ 56 w 10000"/>
                    <a:gd name="connsiteY2" fmla="*/ 2700 h 9906"/>
                    <a:gd name="connsiteX3" fmla="*/ 101 w 10000"/>
                    <a:gd name="connsiteY3" fmla="*/ 2721 h 9906"/>
                    <a:gd name="connsiteX4" fmla="*/ 168 w 10000"/>
                    <a:gd name="connsiteY4" fmla="*/ 2742 h 9906"/>
                    <a:gd name="connsiteX5" fmla="*/ 235 w 10000"/>
                    <a:gd name="connsiteY5" fmla="*/ 2756 h 9906"/>
                    <a:gd name="connsiteX6" fmla="*/ 313 w 10000"/>
                    <a:gd name="connsiteY6" fmla="*/ 2763 h 9906"/>
                    <a:gd name="connsiteX7" fmla="*/ 358 w 10000"/>
                    <a:gd name="connsiteY7" fmla="*/ 2756 h 9906"/>
                    <a:gd name="connsiteX8" fmla="*/ 414 w 10000"/>
                    <a:gd name="connsiteY8" fmla="*/ 2735 h 9906"/>
                    <a:gd name="connsiteX9" fmla="*/ 447 w 10000"/>
                    <a:gd name="connsiteY9" fmla="*/ 2657 h 9906"/>
                    <a:gd name="connsiteX10" fmla="*/ 414 w 10000"/>
                    <a:gd name="connsiteY10" fmla="*/ 2580 h 9906"/>
                    <a:gd name="connsiteX11" fmla="*/ 313 w 10000"/>
                    <a:gd name="connsiteY11" fmla="*/ 2502 h 9906"/>
                    <a:gd name="connsiteX12" fmla="*/ 190 w 10000"/>
                    <a:gd name="connsiteY12" fmla="*/ 2481 h 9906"/>
                    <a:gd name="connsiteX13" fmla="*/ 112 w 10000"/>
                    <a:gd name="connsiteY13" fmla="*/ 2452 h 9906"/>
                    <a:gd name="connsiteX14" fmla="*/ 101 w 10000"/>
                    <a:gd name="connsiteY14" fmla="*/ 2389 h 9906"/>
                    <a:gd name="connsiteX15" fmla="*/ 101 w 10000"/>
                    <a:gd name="connsiteY15" fmla="*/ 2332 h 9906"/>
                    <a:gd name="connsiteX16" fmla="*/ 112 w 10000"/>
                    <a:gd name="connsiteY16" fmla="*/ 2311 h 9906"/>
                    <a:gd name="connsiteX17" fmla="*/ 190 w 10000"/>
                    <a:gd name="connsiteY17" fmla="*/ 2155 h 9906"/>
                    <a:gd name="connsiteX18" fmla="*/ 213 w 10000"/>
                    <a:gd name="connsiteY18" fmla="*/ 2163 h 9906"/>
                    <a:gd name="connsiteX19" fmla="*/ 268 w 10000"/>
                    <a:gd name="connsiteY19" fmla="*/ 2170 h 9906"/>
                    <a:gd name="connsiteX20" fmla="*/ 347 w 10000"/>
                    <a:gd name="connsiteY20" fmla="*/ 2163 h 9906"/>
                    <a:gd name="connsiteX21" fmla="*/ 414 w 10000"/>
                    <a:gd name="connsiteY21" fmla="*/ 2113 h 9906"/>
                    <a:gd name="connsiteX22" fmla="*/ 436 w 10000"/>
                    <a:gd name="connsiteY22" fmla="*/ 2028 h 9906"/>
                    <a:gd name="connsiteX23" fmla="*/ 414 w 10000"/>
                    <a:gd name="connsiteY23" fmla="*/ 1951 h 9906"/>
                    <a:gd name="connsiteX24" fmla="*/ 414 w 10000"/>
                    <a:gd name="connsiteY24" fmla="*/ 1873 h 9906"/>
                    <a:gd name="connsiteX25" fmla="*/ 492 w 10000"/>
                    <a:gd name="connsiteY25" fmla="*/ 1816 h 9906"/>
                    <a:gd name="connsiteX26" fmla="*/ 548 w 10000"/>
                    <a:gd name="connsiteY26" fmla="*/ 1802 h 9906"/>
                    <a:gd name="connsiteX27" fmla="*/ 615 w 10000"/>
                    <a:gd name="connsiteY27" fmla="*/ 1795 h 9906"/>
                    <a:gd name="connsiteX28" fmla="*/ 682 w 10000"/>
                    <a:gd name="connsiteY28" fmla="*/ 1788 h 9906"/>
                    <a:gd name="connsiteX29" fmla="*/ 738 w 10000"/>
                    <a:gd name="connsiteY29" fmla="*/ 1781 h 9906"/>
                    <a:gd name="connsiteX30" fmla="*/ 783 w 10000"/>
                    <a:gd name="connsiteY30" fmla="*/ 1767 h 9906"/>
                    <a:gd name="connsiteX31" fmla="*/ 839 w 10000"/>
                    <a:gd name="connsiteY31" fmla="*/ 1753 h 9906"/>
                    <a:gd name="connsiteX32" fmla="*/ 872 w 10000"/>
                    <a:gd name="connsiteY32" fmla="*/ 1746 h 9906"/>
                    <a:gd name="connsiteX33" fmla="*/ 895 w 10000"/>
                    <a:gd name="connsiteY33" fmla="*/ 1724 h 9906"/>
                    <a:gd name="connsiteX34" fmla="*/ 917 w 10000"/>
                    <a:gd name="connsiteY34" fmla="*/ 1675 h 9906"/>
                    <a:gd name="connsiteX35" fmla="*/ 861 w 10000"/>
                    <a:gd name="connsiteY35" fmla="*/ 1640 h 9906"/>
                    <a:gd name="connsiteX36" fmla="*/ 794 w 10000"/>
                    <a:gd name="connsiteY36" fmla="*/ 1604 h 9906"/>
                    <a:gd name="connsiteX37" fmla="*/ 772 w 10000"/>
                    <a:gd name="connsiteY37" fmla="*/ 1569 h 9906"/>
                    <a:gd name="connsiteX38" fmla="*/ 794 w 10000"/>
                    <a:gd name="connsiteY38" fmla="*/ 1477 h 9906"/>
                    <a:gd name="connsiteX39" fmla="*/ 861 w 10000"/>
                    <a:gd name="connsiteY39" fmla="*/ 1336 h 9906"/>
                    <a:gd name="connsiteX40" fmla="*/ 928 w 10000"/>
                    <a:gd name="connsiteY40" fmla="*/ 1216 h 9906"/>
                    <a:gd name="connsiteX41" fmla="*/ 951 w 10000"/>
                    <a:gd name="connsiteY41" fmla="*/ 1166 h 9906"/>
                    <a:gd name="connsiteX42" fmla="*/ 996 w 10000"/>
                    <a:gd name="connsiteY42" fmla="*/ 1173 h 9906"/>
                    <a:gd name="connsiteX43" fmla="*/ 1063 w 10000"/>
                    <a:gd name="connsiteY43" fmla="*/ 1180 h 9906"/>
                    <a:gd name="connsiteX44" fmla="*/ 1152 w 10000"/>
                    <a:gd name="connsiteY44" fmla="*/ 1124 h 9906"/>
                    <a:gd name="connsiteX45" fmla="*/ 1219 w 10000"/>
                    <a:gd name="connsiteY45" fmla="*/ 961 h 9906"/>
                    <a:gd name="connsiteX46" fmla="*/ 1275 w 10000"/>
                    <a:gd name="connsiteY46" fmla="*/ 982 h 9906"/>
                    <a:gd name="connsiteX47" fmla="*/ 1376 w 10000"/>
                    <a:gd name="connsiteY47" fmla="*/ 1046 h 9906"/>
                    <a:gd name="connsiteX48" fmla="*/ 1477 w 10000"/>
                    <a:gd name="connsiteY48" fmla="*/ 1117 h 9906"/>
                    <a:gd name="connsiteX49" fmla="*/ 1555 w 10000"/>
                    <a:gd name="connsiteY49" fmla="*/ 1131 h 9906"/>
                    <a:gd name="connsiteX50" fmla="*/ 1555 w 10000"/>
                    <a:gd name="connsiteY50" fmla="*/ 1095 h 9906"/>
                    <a:gd name="connsiteX51" fmla="*/ 1521 w 10000"/>
                    <a:gd name="connsiteY51" fmla="*/ 1018 h 9906"/>
                    <a:gd name="connsiteX52" fmla="*/ 1465 w 10000"/>
                    <a:gd name="connsiteY52" fmla="*/ 954 h 9906"/>
                    <a:gd name="connsiteX53" fmla="*/ 1465 w 10000"/>
                    <a:gd name="connsiteY53" fmla="*/ 912 h 9906"/>
                    <a:gd name="connsiteX54" fmla="*/ 1488 w 10000"/>
                    <a:gd name="connsiteY54" fmla="*/ 862 h 9906"/>
                    <a:gd name="connsiteX55" fmla="*/ 1488 w 10000"/>
                    <a:gd name="connsiteY55" fmla="*/ 834 h 9906"/>
                    <a:gd name="connsiteX56" fmla="*/ 1488 w 10000"/>
                    <a:gd name="connsiteY56" fmla="*/ 806 h 9906"/>
                    <a:gd name="connsiteX57" fmla="*/ 1510 w 10000"/>
                    <a:gd name="connsiteY57" fmla="*/ 792 h 9906"/>
                    <a:gd name="connsiteX58" fmla="*/ 1532 w 10000"/>
                    <a:gd name="connsiteY58" fmla="*/ 784 h 9906"/>
                    <a:gd name="connsiteX59" fmla="*/ 1577 w 10000"/>
                    <a:gd name="connsiteY59" fmla="*/ 770 h 9906"/>
                    <a:gd name="connsiteX60" fmla="*/ 1655 w 10000"/>
                    <a:gd name="connsiteY60" fmla="*/ 756 h 9906"/>
                    <a:gd name="connsiteX61" fmla="*/ 1723 w 10000"/>
                    <a:gd name="connsiteY61" fmla="*/ 742 h 9906"/>
                    <a:gd name="connsiteX62" fmla="*/ 1812 w 10000"/>
                    <a:gd name="connsiteY62" fmla="*/ 735 h 9906"/>
                    <a:gd name="connsiteX63" fmla="*/ 1890 w 10000"/>
                    <a:gd name="connsiteY63" fmla="*/ 735 h 9906"/>
                    <a:gd name="connsiteX64" fmla="*/ 1957 w 10000"/>
                    <a:gd name="connsiteY64" fmla="*/ 749 h 9906"/>
                    <a:gd name="connsiteX65" fmla="*/ 2025 w 10000"/>
                    <a:gd name="connsiteY65" fmla="*/ 777 h 9906"/>
                    <a:gd name="connsiteX66" fmla="*/ 2114 w 10000"/>
                    <a:gd name="connsiteY66" fmla="*/ 820 h 9906"/>
                    <a:gd name="connsiteX67" fmla="*/ 2170 w 10000"/>
                    <a:gd name="connsiteY67" fmla="*/ 827 h 9906"/>
                    <a:gd name="connsiteX68" fmla="*/ 2226 w 10000"/>
                    <a:gd name="connsiteY68" fmla="*/ 806 h 9906"/>
                    <a:gd name="connsiteX69" fmla="*/ 2260 w 10000"/>
                    <a:gd name="connsiteY69" fmla="*/ 777 h 9906"/>
                    <a:gd name="connsiteX70" fmla="*/ 2315 w 10000"/>
                    <a:gd name="connsiteY70" fmla="*/ 749 h 9906"/>
                    <a:gd name="connsiteX71" fmla="*/ 2371 w 10000"/>
                    <a:gd name="connsiteY71" fmla="*/ 756 h 9906"/>
                    <a:gd name="connsiteX72" fmla="*/ 2427 w 10000"/>
                    <a:gd name="connsiteY72" fmla="*/ 784 h 9906"/>
                    <a:gd name="connsiteX73" fmla="*/ 2494 w 10000"/>
                    <a:gd name="connsiteY73" fmla="*/ 806 h 9906"/>
                    <a:gd name="connsiteX74" fmla="*/ 2562 w 10000"/>
                    <a:gd name="connsiteY74" fmla="*/ 820 h 9906"/>
                    <a:gd name="connsiteX75" fmla="*/ 2640 w 10000"/>
                    <a:gd name="connsiteY75" fmla="*/ 799 h 9906"/>
                    <a:gd name="connsiteX76" fmla="*/ 2685 w 10000"/>
                    <a:gd name="connsiteY76" fmla="*/ 784 h 9906"/>
                    <a:gd name="connsiteX77" fmla="*/ 2718 w 10000"/>
                    <a:gd name="connsiteY77" fmla="*/ 777 h 9906"/>
                    <a:gd name="connsiteX78" fmla="*/ 2740 w 10000"/>
                    <a:gd name="connsiteY78" fmla="*/ 686 h 9906"/>
                    <a:gd name="connsiteX79" fmla="*/ 2841 w 10000"/>
                    <a:gd name="connsiteY79" fmla="*/ 735 h 9906"/>
                    <a:gd name="connsiteX80" fmla="*/ 2897 w 10000"/>
                    <a:gd name="connsiteY80" fmla="*/ 735 h 9906"/>
                    <a:gd name="connsiteX81" fmla="*/ 2987 w 10000"/>
                    <a:gd name="connsiteY81" fmla="*/ 728 h 9906"/>
                    <a:gd name="connsiteX82" fmla="*/ 3076 w 10000"/>
                    <a:gd name="connsiteY82" fmla="*/ 686 h 9906"/>
                    <a:gd name="connsiteX83" fmla="*/ 3087 w 10000"/>
                    <a:gd name="connsiteY83" fmla="*/ 580 h 9906"/>
                    <a:gd name="connsiteX84" fmla="*/ 3065 w 10000"/>
                    <a:gd name="connsiteY84" fmla="*/ 452 h 9906"/>
                    <a:gd name="connsiteX85" fmla="*/ 3054 w 10000"/>
                    <a:gd name="connsiteY85" fmla="*/ 332 h 9906"/>
                    <a:gd name="connsiteX86" fmla="*/ 3020 w 10000"/>
                    <a:gd name="connsiteY86" fmla="*/ 261 h 9906"/>
                    <a:gd name="connsiteX87" fmla="*/ 2964 w 10000"/>
                    <a:gd name="connsiteY87" fmla="*/ 240 h 9906"/>
                    <a:gd name="connsiteX88" fmla="*/ 2908 w 10000"/>
                    <a:gd name="connsiteY88" fmla="*/ 240 h 9906"/>
                    <a:gd name="connsiteX89" fmla="*/ 2841 w 10000"/>
                    <a:gd name="connsiteY89" fmla="*/ 247 h 9906"/>
                    <a:gd name="connsiteX90" fmla="*/ 2774 w 10000"/>
                    <a:gd name="connsiteY90" fmla="*/ 261 h 9906"/>
                    <a:gd name="connsiteX91" fmla="*/ 2718 w 10000"/>
                    <a:gd name="connsiteY91" fmla="*/ 269 h 9906"/>
                    <a:gd name="connsiteX92" fmla="*/ 2662 w 10000"/>
                    <a:gd name="connsiteY92" fmla="*/ 290 h 9906"/>
                    <a:gd name="connsiteX93" fmla="*/ 2617 w 10000"/>
                    <a:gd name="connsiteY93" fmla="*/ 304 h 9906"/>
                    <a:gd name="connsiteX94" fmla="*/ 2584 w 10000"/>
                    <a:gd name="connsiteY94" fmla="*/ 311 h 9906"/>
                    <a:gd name="connsiteX95" fmla="*/ 2573 w 10000"/>
                    <a:gd name="connsiteY95" fmla="*/ 311 h 9906"/>
                    <a:gd name="connsiteX96" fmla="*/ 2573 w 10000"/>
                    <a:gd name="connsiteY96" fmla="*/ 297 h 9906"/>
                    <a:gd name="connsiteX97" fmla="*/ 2573 w 10000"/>
                    <a:gd name="connsiteY97" fmla="*/ 254 h 9906"/>
                    <a:gd name="connsiteX98" fmla="*/ 2517 w 10000"/>
                    <a:gd name="connsiteY98" fmla="*/ 219 h 9906"/>
                    <a:gd name="connsiteX99" fmla="*/ 2405 w 10000"/>
                    <a:gd name="connsiteY99" fmla="*/ 205 h 9906"/>
                    <a:gd name="connsiteX100" fmla="*/ 2293 w 10000"/>
                    <a:gd name="connsiteY100" fmla="*/ 198 h 9906"/>
                    <a:gd name="connsiteX101" fmla="*/ 2237 w 10000"/>
                    <a:gd name="connsiteY101" fmla="*/ 191 h 9906"/>
                    <a:gd name="connsiteX102" fmla="*/ 2215 w 10000"/>
                    <a:gd name="connsiteY102" fmla="*/ 184 h 9906"/>
                    <a:gd name="connsiteX103" fmla="*/ 2215 w 10000"/>
                    <a:gd name="connsiteY103" fmla="*/ 170 h 9906"/>
                    <a:gd name="connsiteX104" fmla="*/ 2293 w 10000"/>
                    <a:gd name="connsiteY104" fmla="*/ 99 h 9906"/>
                    <a:gd name="connsiteX105" fmla="*/ 2371 w 10000"/>
                    <a:gd name="connsiteY105" fmla="*/ 0 h 9906"/>
                    <a:gd name="connsiteX106" fmla="*/ 2517 w 10000"/>
                    <a:gd name="connsiteY106" fmla="*/ 49 h 9906"/>
                    <a:gd name="connsiteX107" fmla="*/ 2629 w 10000"/>
                    <a:gd name="connsiteY107" fmla="*/ 85 h 9906"/>
                    <a:gd name="connsiteX108" fmla="*/ 2718 w 10000"/>
                    <a:gd name="connsiteY108" fmla="*/ 35 h 9906"/>
                    <a:gd name="connsiteX109" fmla="*/ 2796 w 10000"/>
                    <a:gd name="connsiteY109" fmla="*/ 49 h 9906"/>
                    <a:gd name="connsiteX110" fmla="*/ 2841 w 10000"/>
                    <a:gd name="connsiteY110" fmla="*/ 99 h 9906"/>
                    <a:gd name="connsiteX111" fmla="*/ 2964 w 10000"/>
                    <a:gd name="connsiteY111" fmla="*/ 64 h 9906"/>
                    <a:gd name="connsiteX112" fmla="*/ 2987 w 10000"/>
                    <a:gd name="connsiteY112" fmla="*/ 78 h 9906"/>
                    <a:gd name="connsiteX113" fmla="*/ 3020 w 10000"/>
                    <a:gd name="connsiteY113" fmla="*/ 106 h 9906"/>
                    <a:gd name="connsiteX114" fmla="*/ 3076 w 10000"/>
                    <a:gd name="connsiteY114" fmla="*/ 148 h 9906"/>
                    <a:gd name="connsiteX115" fmla="*/ 3110 w 10000"/>
                    <a:gd name="connsiteY115" fmla="*/ 191 h 9906"/>
                    <a:gd name="connsiteX116" fmla="*/ 3154 w 10000"/>
                    <a:gd name="connsiteY116" fmla="*/ 212 h 9906"/>
                    <a:gd name="connsiteX117" fmla="*/ 3199 w 10000"/>
                    <a:gd name="connsiteY117" fmla="*/ 219 h 9906"/>
                    <a:gd name="connsiteX118" fmla="*/ 3255 w 10000"/>
                    <a:gd name="connsiteY118" fmla="*/ 219 h 9906"/>
                    <a:gd name="connsiteX119" fmla="*/ 3277 w 10000"/>
                    <a:gd name="connsiteY119" fmla="*/ 219 h 9906"/>
                    <a:gd name="connsiteX120" fmla="*/ 3277 w 10000"/>
                    <a:gd name="connsiteY120" fmla="*/ 198 h 9906"/>
                    <a:gd name="connsiteX121" fmla="*/ 3311 w 10000"/>
                    <a:gd name="connsiteY121" fmla="*/ 155 h 9906"/>
                    <a:gd name="connsiteX122" fmla="*/ 3345 w 10000"/>
                    <a:gd name="connsiteY122" fmla="*/ 106 h 9906"/>
                    <a:gd name="connsiteX123" fmla="*/ 3423 w 10000"/>
                    <a:gd name="connsiteY123" fmla="*/ 99 h 9906"/>
                    <a:gd name="connsiteX124" fmla="*/ 3479 w 10000"/>
                    <a:gd name="connsiteY124" fmla="*/ 141 h 9906"/>
                    <a:gd name="connsiteX125" fmla="*/ 3512 w 10000"/>
                    <a:gd name="connsiteY125" fmla="*/ 219 h 9906"/>
                    <a:gd name="connsiteX126" fmla="*/ 3557 w 10000"/>
                    <a:gd name="connsiteY126" fmla="*/ 297 h 9906"/>
                    <a:gd name="connsiteX127" fmla="*/ 3602 w 10000"/>
                    <a:gd name="connsiteY127" fmla="*/ 325 h 9906"/>
                    <a:gd name="connsiteX128" fmla="*/ 3680 w 10000"/>
                    <a:gd name="connsiteY128" fmla="*/ 325 h 9906"/>
                    <a:gd name="connsiteX129" fmla="*/ 3747 w 10000"/>
                    <a:gd name="connsiteY129" fmla="*/ 311 h 9906"/>
                    <a:gd name="connsiteX130" fmla="*/ 3792 w 10000"/>
                    <a:gd name="connsiteY130" fmla="*/ 297 h 9906"/>
                    <a:gd name="connsiteX131" fmla="*/ 3826 w 10000"/>
                    <a:gd name="connsiteY131" fmla="*/ 269 h 9906"/>
                    <a:gd name="connsiteX132" fmla="*/ 3848 w 10000"/>
                    <a:gd name="connsiteY132" fmla="*/ 226 h 9906"/>
                    <a:gd name="connsiteX133" fmla="*/ 3881 w 10000"/>
                    <a:gd name="connsiteY133" fmla="*/ 184 h 9906"/>
                    <a:gd name="connsiteX134" fmla="*/ 3926 w 10000"/>
                    <a:gd name="connsiteY134" fmla="*/ 134 h 9906"/>
                    <a:gd name="connsiteX135" fmla="*/ 3937 w 10000"/>
                    <a:gd name="connsiteY135" fmla="*/ 113 h 9906"/>
                    <a:gd name="connsiteX136" fmla="*/ 3949 w 10000"/>
                    <a:gd name="connsiteY136" fmla="*/ 141 h 9906"/>
                    <a:gd name="connsiteX137" fmla="*/ 3960 w 10000"/>
                    <a:gd name="connsiteY137" fmla="*/ 198 h 9906"/>
                    <a:gd name="connsiteX138" fmla="*/ 3960 w 10000"/>
                    <a:gd name="connsiteY138" fmla="*/ 269 h 9906"/>
                    <a:gd name="connsiteX139" fmla="*/ 3915 w 10000"/>
                    <a:gd name="connsiteY139" fmla="*/ 346 h 9906"/>
                    <a:gd name="connsiteX140" fmla="*/ 3904 w 10000"/>
                    <a:gd name="connsiteY140" fmla="*/ 382 h 9906"/>
                    <a:gd name="connsiteX141" fmla="*/ 3993 w 10000"/>
                    <a:gd name="connsiteY141" fmla="*/ 382 h 9906"/>
                    <a:gd name="connsiteX142" fmla="*/ 4105 w 10000"/>
                    <a:gd name="connsiteY142" fmla="*/ 367 h 9906"/>
                    <a:gd name="connsiteX143" fmla="*/ 4161 w 10000"/>
                    <a:gd name="connsiteY143" fmla="*/ 360 h 9906"/>
                    <a:gd name="connsiteX144" fmla="*/ 4183 w 10000"/>
                    <a:gd name="connsiteY144" fmla="*/ 346 h 9906"/>
                    <a:gd name="connsiteX145" fmla="*/ 4251 w 10000"/>
                    <a:gd name="connsiteY145" fmla="*/ 304 h 9906"/>
                    <a:gd name="connsiteX146" fmla="*/ 4329 w 10000"/>
                    <a:gd name="connsiteY146" fmla="*/ 269 h 9906"/>
                    <a:gd name="connsiteX147" fmla="*/ 4362 w 10000"/>
                    <a:gd name="connsiteY147" fmla="*/ 269 h 9906"/>
                    <a:gd name="connsiteX148" fmla="*/ 4374 w 10000"/>
                    <a:gd name="connsiteY148" fmla="*/ 304 h 9906"/>
                    <a:gd name="connsiteX149" fmla="*/ 4362 w 10000"/>
                    <a:gd name="connsiteY149" fmla="*/ 346 h 9906"/>
                    <a:gd name="connsiteX150" fmla="*/ 4351 w 10000"/>
                    <a:gd name="connsiteY150" fmla="*/ 375 h 9906"/>
                    <a:gd name="connsiteX151" fmla="*/ 4340 w 10000"/>
                    <a:gd name="connsiteY151" fmla="*/ 396 h 9906"/>
                    <a:gd name="connsiteX152" fmla="*/ 4676 w 10000"/>
                    <a:gd name="connsiteY152" fmla="*/ 424 h 9906"/>
                    <a:gd name="connsiteX153" fmla="*/ 4653 w 10000"/>
                    <a:gd name="connsiteY153" fmla="*/ 431 h 9906"/>
                    <a:gd name="connsiteX154" fmla="*/ 4631 w 10000"/>
                    <a:gd name="connsiteY154" fmla="*/ 459 h 9906"/>
                    <a:gd name="connsiteX155" fmla="*/ 4631 w 10000"/>
                    <a:gd name="connsiteY155" fmla="*/ 488 h 9906"/>
                    <a:gd name="connsiteX156" fmla="*/ 4676 w 10000"/>
                    <a:gd name="connsiteY156" fmla="*/ 516 h 9906"/>
                    <a:gd name="connsiteX157" fmla="*/ 4720 w 10000"/>
                    <a:gd name="connsiteY157" fmla="*/ 523 h 9906"/>
                    <a:gd name="connsiteX158" fmla="*/ 4776 w 10000"/>
                    <a:gd name="connsiteY158" fmla="*/ 509 h 9906"/>
                    <a:gd name="connsiteX159" fmla="*/ 4810 w 10000"/>
                    <a:gd name="connsiteY159" fmla="*/ 488 h 9906"/>
                    <a:gd name="connsiteX160" fmla="*/ 4821 w 10000"/>
                    <a:gd name="connsiteY160" fmla="*/ 481 h 9906"/>
                    <a:gd name="connsiteX161" fmla="*/ 5022 w 10000"/>
                    <a:gd name="connsiteY161" fmla="*/ 481 h 9906"/>
                    <a:gd name="connsiteX162" fmla="*/ 5045 w 10000"/>
                    <a:gd name="connsiteY162" fmla="*/ 466 h 9906"/>
                    <a:gd name="connsiteX163" fmla="*/ 5112 w 10000"/>
                    <a:gd name="connsiteY163" fmla="*/ 431 h 9906"/>
                    <a:gd name="connsiteX164" fmla="*/ 5190 w 10000"/>
                    <a:gd name="connsiteY164" fmla="*/ 410 h 9906"/>
                    <a:gd name="connsiteX165" fmla="*/ 5235 w 10000"/>
                    <a:gd name="connsiteY165" fmla="*/ 396 h 9906"/>
                    <a:gd name="connsiteX166" fmla="*/ 5246 w 10000"/>
                    <a:gd name="connsiteY166" fmla="*/ 410 h 9906"/>
                    <a:gd name="connsiteX167" fmla="*/ 5246 w 10000"/>
                    <a:gd name="connsiteY167" fmla="*/ 452 h 9906"/>
                    <a:gd name="connsiteX168" fmla="*/ 5246 w 10000"/>
                    <a:gd name="connsiteY168" fmla="*/ 502 h 9906"/>
                    <a:gd name="connsiteX169" fmla="*/ 5291 w 10000"/>
                    <a:gd name="connsiteY169" fmla="*/ 530 h 9906"/>
                    <a:gd name="connsiteX170" fmla="*/ 5369 w 10000"/>
                    <a:gd name="connsiteY170" fmla="*/ 530 h 9906"/>
                    <a:gd name="connsiteX171" fmla="*/ 5436 w 10000"/>
                    <a:gd name="connsiteY171" fmla="*/ 509 h 9906"/>
                    <a:gd name="connsiteX172" fmla="*/ 5470 w 10000"/>
                    <a:gd name="connsiteY172" fmla="*/ 481 h 9906"/>
                    <a:gd name="connsiteX173" fmla="*/ 5481 w 10000"/>
                    <a:gd name="connsiteY173" fmla="*/ 466 h 9906"/>
                    <a:gd name="connsiteX174" fmla="*/ 5492 w 10000"/>
                    <a:gd name="connsiteY174" fmla="*/ 473 h 9906"/>
                    <a:gd name="connsiteX175" fmla="*/ 5526 w 10000"/>
                    <a:gd name="connsiteY175" fmla="*/ 502 h 9906"/>
                    <a:gd name="connsiteX176" fmla="*/ 5559 w 10000"/>
                    <a:gd name="connsiteY176" fmla="*/ 530 h 9906"/>
                    <a:gd name="connsiteX177" fmla="*/ 5593 w 10000"/>
                    <a:gd name="connsiteY177" fmla="*/ 565 h 9906"/>
                    <a:gd name="connsiteX178" fmla="*/ 5626 w 10000"/>
                    <a:gd name="connsiteY178" fmla="*/ 587 h 9906"/>
                    <a:gd name="connsiteX179" fmla="*/ 5649 w 10000"/>
                    <a:gd name="connsiteY179" fmla="*/ 587 h 9906"/>
                    <a:gd name="connsiteX180" fmla="*/ 5660 w 10000"/>
                    <a:gd name="connsiteY180" fmla="*/ 572 h 9906"/>
                    <a:gd name="connsiteX181" fmla="*/ 5671 w 10000"/>
                    <a:gd name="connsiteY181" fmla="*/ 565 h 9906"/>
                    <a:gd name="connsiteX182" fmla="*/ 5705 w 10000"/>
                    <a:gd name="connsiteY182" fmla="*/ 424 h 9906"/>
                    <a:gd name="connsiteX183" fmla="*/ 5727 w 10000"/>
                    <a:gd name="connsiteY183" fmla="*/ 417 h 9906"/>
                    <a:gd name="connsiteX184" fmla="*/ 5783 w 10000"/>
                    <a:gd name="connsiteY184" fmla="*/ 403 h 9906"/>
                    <a:gd name="connsiteX185" fmla="*/ 5839 w 10000"/>
                    <a:gd name="connsiteY185" fmla="*/ 396 h 9906"/>
                    <a:gd name="connsiteX186" fmla="*/ 5895 w 10000"/>
                    <a:gd name="connsiteY186" fmla="*/ 396 h 9906"/>
                    <a:gd name="connsiteX187" fmla="*/ 5928 w 10000"/>
                    <a:gd name="connsiteY187" fmla="*/ 403 h 9906"/>
                    <a:gd name="connsiteX188" fmla="*/ 5984 w 10000"/>
                    <a:gd name="connsiteY188" fmla="*/ 417 h 9906"/>
                    <a:gd name="connsiteX189" fmla="*/ 6007 w 10000"/>
                    <a:gd name="connsiteY189" fmla="*/ 424 h 9906"/>
                    <a:gd name="connsiteX190" fmla="*/ 6018 w 10000"/>
                    <a:gd name="connsiteY190" fmla="*/ 424 h 9906"/>
                    <a:gd name="connsiteX191" fmla="*/ 6107 w 10000"/>
                    <a:gd name="connsiteY191" fmla="*/ 311 h 9906"/>
                    <a:gd name="connsiteX192" fmla="*/ 6219 w 10000"/>
                    <a:gd name="connsiteY192" fmla="*/ 191 h 9906"/>
                    <a:gd name="connsiteX193" fmla="*/ 6432 w 10000"/>
                    <a:gd name="connsiteY193" fmla="*/ 205 h 9906"/>
                    <a:gd name="connsiteX194" fmla="*/ 6353 w 10000"/>
                    <a:gd name="connsiteY194" fmla="*/ 311 h 9906"/>
                    <a:gd name="connsiteX195" fmla="*/ 6331 w 10000"/>
                    <a:gd name="connsiteY195" fmla="*/ 318 h 9906"/>
                    <a:gd name="connsiteX196" fmla="*/ 6298 w 10000"/>
                    <a:gd name="connsiteY196" fmla="*/ 346 h 9906"/>
                    <a:gd name="connsiteX197" fmla="*/ 6242 w 10000"/>
                    <a:gd name="connsiteY197" fmla="*/ 382 h 9906"/>
                    <a:gd name="connsiteX198" fmla="*/ 6219 w 10000"/>
                    <a:gd name="connsiteY198" fmla="*/ 438 h 9906"/>
                    <a:gd name="connsiteX199" fmla="*/ 6219 w 10000"/>
                    <a:gd name="connsiteY199" fmla="*/ 509 h 9906"/>
                    <a:gd name="connsiteX200" fmla="*/ 6230 w 10000"/>
                    <a:gd name="connsiteY200" fmla="*/ 565 h 9906"/>
                    <a:gd name="connsiteX201" fmla="*/ 6242 w 10000"/>
                    <a:gd name="connsiteY201" fmla="*/ 608 h 9906"/>
                    <a:gd name="connsiteX202" fmla="*/ 6242 w 10000"/>
                    <a:gd name="connsiteY202" fmla="*/ 622 h 9906"/>
                    <a:gd name="connsiteX203" fmla="*/ 6353 w 10000"/>
                    <a:gd name="connsiteY203" fmla="*/ 466 h 9906"/>
                    <a:gd name="connsiteX204" fmla="*/ 6353 w 10000"/>
                    <a:gd name="connsiteY204" fmla="*/ 473 h 9906"/>
                    <a:gd name="connsiteX205" fmla="*/ 6376 w 10000"/>
                    <a:gd name="connsiteY205" fmla="*/ 509 h 9906"/>
                    <a:gd name="connsiteX206" fmla="*/ 6387 w 10000"/>
                    <a:gd name="connsiteY206" fmla="*/ 558 h 9906"/>
                    <a:gd name="connsiteX207" fmla="*/ 6409 w 10000"/>
                    <a:gd name="connsiteY207" fmla="*/ 622 h 9906"/>
                    <a:gd name="connsiteX208" fmla="*/ 6443 w 10000"/>
                    <a:gd name="connsiteY208" fmla="*/ 671 h 9906"/>
                    <a:gd name="connsiteX209" fmla="*/ 6488 w 10000"/>
                    <a:gd name="connsiteY209" fmla="*/ 686 h 9906"/>
                    <a:gd name="connsiteX210" fmla="*/ 6532 w 10000"/>
                    <a:gd name="connsiteY210" fmla="*/ 671 h 9906"/>
                    <a:gd name="connsiteX211" fmla="*/ 6600 w 10000"/>
                    <a:gd name="connsiteY211" fmla="*/ 622 h 9906"/>
                    <a:gd name="connsiteX212" fmla="*/ 6644 w 10000"/>
                    <a:gd name="connsiteY212" fmla="*/ 558 h 9906"/>
                    <a:gd name="connsiteX213" fmla="*/ 6633 w 10000"/>
                    <a:gd name="connsiteY213" fmla="*/ 509 h 9906"/>
                    <a:gd name="connsiteX214" fmla="*/ 6611 w 10000"/>
                    <a:gd name="connsiteY214" fmla="*/ 473 h 9906"/>
                    <a:gd name="connsiteX215" fmla="*/ 6600 w 10000"/>
                    <a:gd name="connsiteY215" fmla="*/ 466 h 9906"/>
                    <a:gd name="connsiteX216" fmla="*/ 6465 w 10000"/>
                    <a:gd name="connsiteY216" fmla="*/ 466 h 9906"/>
                    <a:gd name="connsiteX217" fmla="*/ 6488 w 10000"/>
                    <a:gd name="connsiteY217" fmla="*/ 452 h 9906"/>
                    <a:gd name="connsiteX218" fmla="*/ 6521 w 10000"/>
                    <a:gd name="connsiteY218" fmla="*/ 410 h 9906"/>
                    <a:gd name="connsiteX219" fmla="*/ 6588 w 10000"/>
                    <a:gd name="connsiteY219" fmla="*/ 360 h 9906"/>
                    <a:gd name="connsiteX220" fmla="*/ 6655 w 10000"/>
                    <a:gd name="connsiteY220" fmla="*/ 325 h 9906"/>
                    <a:gd name="connsiteX221" fmla="*/ 6723 w 10000"/>
                    <a:gd name="connsiteY221" fmla="*/ 290 h 9906"/>
                    <a:gd name="connsiteX222" fmla="*/ 6767 w 10000"/>
                    <a:gd name="connsiteY222" fmla="*/ 247 h 9906"/>
                    <a:gd name="connsiteX223" fmla="*/ 6812 w 10000"/>
                    <a:gd name="connsiteY223" fmla="*/ 205 h 9906"/>
                    <a:gd name="connsiteX224" fmla="*/ 6823 w 10000"/>
                    <a:gd name="connsiteY224" fmla="*/ 191 h 9906"/>
                    <a:gd name="connsiteX225" fmla="*/ 7092 w 10000"/>
                    <a:gd name="connsiteY225" fmla="*/ 205 h 9906"/>
                    <a:gd name="connsiteX226" fmla="*/ 7069 w 10000"/>
                    <a:gd name="connsiteY226" fmla="*/ 212 h 9906"/>
                    <a:gd name="connsiteX227" fmla="*/ 7013 w 10000"/>
                    <a:gd name="connsiteY227" fmla="*/ 226 h 9906"/>
                    <a:gd name="connsiteX228" fmla="*/ 6946 w 10000"/>
                    <a:gd name="connsiteY228" fmla="*/ 254 h 9906"/>
                    <a:gd name="connsiteX229" fmla="*/ 6902 w 10000"/>
                    <a:gd name="connsiteY229" fmla="*/ 290 h 9906"/>
                    <a:gd name="connsiteX230" fmla="*/ 6902 w 10000"/>
                    <a:gd name="connsiteY230" fmla="*/ 325 h 9906"/>
                    <a:gd name="connsiteX231" fmla="*/ 6935 w 10000"/>
                    <a:gd name="connsiteY231" fmla="*/ 353 h 9906"/>
                    <a:gd name="connsiteX232" fmla="*/ 6980 w 10000"/>
                    <a:gd name="connsiteY232" fmla="*/ 367 h 9906"/>
                    <a:gd name="connsiteX233" fmla="*/ 7002 w 10000"/>
                    <a:gd name="connsiteY233" fmla="*/ 375 h 9906"/>
                    <a:gd name="connsiteX234" fmla="*/ 7002 w 10000"/>
                    <a:gd name="connsiteY234" fmla="*/ 466 h 9906"/>
                    <a:gd name="connsiteX235" fmla="*/ 7114 w 10000"/>
                    <a:gd name="connsiteY235" fmla="*/ 516 h 9906"/>
                    <a:gd name="connsiteX236" fmla="*/ 7148 w 10000"/>
                    <a:gd name="connsiteY236" fmla="*/ 650 h 9906"/>
                    <a:gd name="connsiteX237" fmla="*/ 7159 w 10000"/>
                    <a:gd name="connsiteY237" fmla="*/ 664 h 9906"/>
                    <a:gd name="connsiteX238" fmla="*/ 7170 w 10000"/>
                    <a:gd name="connsiteY238" fmla="*/ 678 h 9906"/>
                    <a:gd name="connsiteX239" fmla="*/ 7181 w 10000"/>
                    <a:gd name="connsiteY239" fmla="*/ 714 h 9906"/>
                    <a:gd name="connsiteX240" fmla="*/ 7148 w 10000"/>
                    <a:gd name="connsiteY240" fmla="*/ 749 h 9906"/>
                    <a:gd name="connsiteX241" fmla="*/ 7081 w 10000"/>
                    <a:gd name="connsiteY241" fmla="*/ 799 h 9906"/>
                    <a:gd name="connsiteX242" fmla="*/ 7013 w 10000"/>
                    <a:gd name="connsiteY242" fmla="*/ 841 h 9906"/>
                    <a:gd name="connsiteX243" fmla="*/ 6980 w 10000"/>
                    <a:gd name="connsiteY243" fmla="*/ 862 h 9906"/>
                    <a:gd name="connsiteX244" fmla="*/ 6946 w 10000"/>
                    <a:gd name="connsiteY244" fmla="*/ 876 h 9906"/>
                    <a:gd name="connsiteX245" fmla="*/ 6980 w 10000"/>
                    <a:gd name="connsiteY245" fmla="*/ 883 h 9906"/>
                    <a:gd name="connsiteX246" fmla="*/ 7025 w 10000"/>
                    <a:gd name="connsiteY246" fmla="*/ 905 h 9906"/>
                    <a:gd name="connsiteX247" fmla="*/ 7081 w 10000"/>
                    <a:gd name="connsiteY247" fmla="*/ 940 h 9906"/>
                    <a:gd name="connsiteX248" fmla="*/ 7092 w 10000"/>
                    <a:gd name="connsiteY248" fmla="*/ 982 h 9906"/>
                    <a:gd name="connsiteX249" fmla="*/ 7081 w 10000"/>
                    <a:gd name="connsiteY249" fmla="*/ 1032 h 9906"/>
                    <a:gd name="connsiteX250" fmla="*/ 7069 w 10000"/>
                    <a:gd name="connsiteY250" fmla="*/ 1074 h 9906"/>
                    <a:gd name="connsiteX251" fmla="*/ 7047 w 10000"/>
                    <a:gd name="connsiteY251" fmla="*/ 1131 h 9906"/>
                    <a:gd name="connsiteX252" fmla="*/ 7002 w 10000"/>
                    <a:gd name="connsiteY252" fmla="*/ 1166 h 9906"/>
                    <a:gd name="connsiteX253" fmla="*/ 6946 w 10000"/>
                    <a:gd name="connsiteY253" fmla="*/ 1173 h 9906"/>
                    <a:gd name="connsiteX254" fmla="*/ 6902 w 10000"/>
                    <a:gd name="connsiteY254" fmla="*/ 1166 h 9906"/>
                    <a:gd name="connsiteX255" fmla="*/ 6834 w 10000"/>
                    <a:gd name="connsiteY255" fmla="*/ 1152 h 9906"/>
                    <a:gd name="connsiteX256" fmla="*/ 6756 w 10000"/>
                    <a:gd name="connsiteY256" fmla="*/ 1152 h 9906"/>
                    <a:gd name="connsiteX257" fmla="*/ 6678 w 10000"/>
                    <a:gd name="connsiteY257" fmla="*/ 1166 h 9906"/>
                    <a:gd name="connsiteX258" fmla="*/ 6611 w 10000"/>
                    <a:gd name="connsiteY258" fmla="*/ 1173 h 9906"/>
                    <a:gd name="connsiteX259" fmla="*/ 6555 w 10000"/>
                    <a:gd name="connsiteY259" fmla="*/ 1194 h 9906"/>
                    <a:gd name="connsiteX260" fmla="*/ 6488 w 10000"/>
                    <a:gd name="connsiteY260" fmla="*/ 1216 h 9906"/>
                    <a:gd name="connsiteX261" fmla="*/ 6477 w 10000"/>
                    <a:gd name="connsiteY261" fmla="*/ 1237 h 9906"/>
                    <a:gd name="connsiteX262" fmla="*/ 6499 w 10000"/>
                    <a:gd name="connsiteY262" fmla="*/ 1258 h 9906"/>
                    <a:gd name="connsiteX263" fmla="*/ 6532 w 10000"/>
                    <a:gd name="connsiteY263" fmla="*/ 1272 h 9906"/>
                    <a:gd name="connsiteX264" fmla="*/ 6532 w 10000"/>
                    <a:gd name="connsiteY264" fmla="*/ 1307 h 9906"/>
                    <a:gd name="connsiteX265" fmla="*/ 6510 w 10000"/>
                    <a:gd name="connsiteY265" fmla="*/ 1343 h 9906"/>
                    <a:gd name="connsiteX266" fmla="*/ 6465 w 10000"/>
                    <a:gd name="connsiteY266" fmla="*/ 1385 h 9906"/>
                    <a:gd name="connsiteX267" fmla="*/ 6421 w 10000"/>
                    <a:gd name="connsiteY267" fmla="*/ 1413 h 9906"/>
                    <a:gd name="connsiteX268" fmla="*/ 6409 w 10000"/>
                    <a:gd name="connsiteY268" fmla="*/ 1428 h 9906"/>
                    <a:gd name="connsiteX269" fmla="*/ 6600 w 10000"/>
                    <a:gd name="connsiteY269" fmla="*/ 1463 h 9906"/>
                    <a:gd name="connsiteX270" fmla="*/ 6633 w 10000"/>
                    <a:gd name="connsiteY270" fmla="*/ 1449 h 9906"/>
                    <a:gd name="connsiteX271" fmla="*/ 6678 w 10000"/>
                    <a:gd name="connsiteY271" fmla="*/ 1442 h 9906"/>
                    <a:gd name="connsiteX272" fmla="*/ 6700 w 10000"/>
                    <a:gd name="connsiteY272" fmla="*/ 1463 h 9906"/>
                    <a:gd name="connsiteX273" fmla="*/ 6655 w 10000"/>
                    <a:gd name="connsiteY273" fmla="*/ 1534 h 9906"/>
                    <a:gd name="connsiteX274" fmla="*/ 6577 w 10000"/>
                    <a:gd name="connsiteY274" fmla="*/ 1618 h 9906"/>
                    <a:gd name="connsiteX275" fmla="*/ 6532 w 10000"/>
                    <a:gd name="connsiteY275" fmla="*/ 1675 h 9906"/>
                    <a:gd name="connsiteX276" fmla="*/ 6532 w 10000"/>
                    <a:gd name="connsiteY276" fmla="*/ 1710 h 9906"/>
                    <a:gd name="connsiteX277" fmla="*/ 6532 w 10000"/>
                    <a:gd name="connsiteY277" fmla="*/ 1753 h 9906"/>
                    <a:gd name="connsiteX278" fmla="*/ 6510 w 10000"/>
                    <a:gd name="connsiteY278" fmla="*/ 1788 h 9906"/>
                    <a:gd name="connsiteX279" fmla="*/ 6465 w 10000"/>
                    <a:gd name="connsiteY279" fmla="*/ 1816 h 9906"/>
                    <a:gd name="connsiteX280" fmla="*/ 6398 w 10000"/>
                    <a:gd name="connsiteY280" fmla="*/ 1859 h 9906"/>
                    <a:gd name="connsiteX281" fmla="*/ 6353 w 10000"/>
                    <a:gd name="connsiteY281" fmla="*/ 1894 h 9906"/>
                    <a:gd name="connsiteX282" fmla="*/ 6309 w 10000"/>
                    <a:gd name="connsiteY282" fmla="*/ 1951 h 9906"/>
                    <a:gd name="connsiteX283" fmla="*/ 6219 w 10000"/>
                    <a:gd name="connsiteY283" fmla="*/ 2028 h 9906"/>
                    <a:gd name="connsiteX284" fmla="*/ 6141 w 10000"/>
                    <a:gd name="connsiteY284" fmla="*/ 2120 h 9906"/>
                    <a:gd name="connsiteX285" fmla="*/ 6107 w 10000"/>
                    <a:gd name="connsiteY285" fmla="*/ 2219 h 9906"/>
                    <a:gd name="connsiteX286" fmla="*/ 6163 w 10000"/>
                    <a:gd name="connsiteY286" fmla="*/ 2290 h 9906"/>
                    <a:gd name="connsiteX287" fmla="*/ 6253 w 10000"/>
                    <a:gd name="connsiteY287" fmla="*/ 2332 h 9906"/>
                    <a:gd name="connsiteX288" fmla="*/ 6342 w 10000"/>
                    <a:gd name="connsiteY288" fmla="*/ 2346 h 9906"/>
                    <a:gd name="connsiteX289" fmla="*/ 6387 w 10000"/>
                    <a:gd name="connsiteY289" fmla="*/ 2353 h 9906"/>
                    <a:gd name="connsiteX290" fmla="*/ 6655 w 10000"/>
                    <a:gd name="connsiteY290" fmla="*/ 2459 h 9906"/>
                    <a:gd name="connsiteX291" fmla="*/ 6868 w 10000"/>
                    <a:gd name="connsiteY291" fmla="*/ 2580 h 9906"/>
                    <a:gd name="connsiteX292" fmla="*/ 7069 w 10000"/>
                    <a:gd name="connsiteY292" fmla="*/ 2594 h 9906"/>
                    <a:gd name="connsiteX293" fmla="*/ 7092 w 10000"/>
                    <a:gd name="connsiteY293" fmla="*/ 2608 h 9906"/>
                    <a:gd name="connsiteX294" fmla="*/ 7159 w 10000"/>
                    <a:gd name="connsiteY294" fmla="*/ 2650 h 9906"/>
                    <a:gd name="connsiteX295" fmla="*/ 7237 w 10000"/>
                    <a:gd name="connsiteY295" fmla="*/ 2700 h 9906"/>
                    <a:gd name="connsiteX296" fmla="*/ 7315 w 10000"/>
                    <a:gd name="connsiteY296" fmla="*/ 2749 h 9906"/>
                    <a:gd name="connsiteX297" fmla="*/ 7383 w 10000"/>
                    <a:gd name="connsiteY297" fmla="*/ 2763 h 9906"/>
                    <a:gd name="connsiteX298" fmla="*/ 7472 w 10000"/>
                    <a:gd name="connsiteY298" fmla="*/ 2749 h 9906"/>
                    <a:gd name="connsiteX299" fmla="*/ 7539 w 10000"/>
                    <a:gd name="connsiteY299" fmla="*/ 2735 h 9906"/>
                    <a:gd name="connsiteX300" fmla="*/ 7550 w 10000"/>
                    <a:gd name="connsiteY300" fmla="*/ 2735 h 9906"/>
                    <a:gd name="connsiteX301" fmla="*/ 7528 w 10000"/>
                    <a:gd name="connsiteY301" fmla="*/ 2763 h 9906"/>
                    <a:gd name="connsiteX302" fmla="*/ 7506 w 10000"/>
                    <a:gd name="connsiteY302" fmla="*/ 2792 h 9906"/>
                    <a:gd name="connsiteX303" fmla="*/ 7494 w 10000"/>
                    <a:gd name="connsiteY303" fmla="*/ 2813 h 9906"/>
                    <a:gd name="connsiteX304" fmla="*/ 7494 w 10000"/>
                    <a:gd name="connsiteY304" fmla="*/ 2820 h 9906"/>
                    <a:gd name="connsiteX305" fmla="*/ 7506 w 10000"/>
                    <a:gd name="connsiteY305" fmla="*/ 2841 h 9906"/>
                    <a:gd name="connsiteX306" fmla="*/ 7539 w 10000"/>
                    <a:gd name="connsiteY306" fmla="*/ 2869 h 9906"/>
                    <a:gd name="connsiteX307" fmla="*/ 7595 w 10000"/>
                    <a:gd name="connsiteY307" fmla="*/ 2912 h 9906"/>
                    <a:gd name="connsiteX308" fmla="*/ 7629 w 10000"/>
                    <a:gd name="connsiteY308" fmla="*/ 2947 h 9906"/>
                    <a:gd name="connsiteX309" fmla="*/ 7673 w 10000"/>
                    <a:gd name="connsiteY309" fmla="*/ 2954 h 9906"/>
                    <a:gd name="connsiteX310" fmla="*/ 7696 w 10000"/>
                    <a:gd name="connsiteY310" fmla="*/ 2933 h 9906"/>
                    <a:gd name="connsiteX311" fmla="*/ 7707 w 10000"/>
                    <a:gd name="connsiteY311" fmla="*/ 2912 h 9906"/>
                    <a:gd name="connsiteX312" fmla="*/ 7707 w 10000"/>
                    <a:gd name="connsiteY312" fmla="*/ 2905 h 9906"/>
                    <a:gd name="connsiteX313" fmla="*/ 7852 w 10000"/>
                    <a:gd name="connsiteY313" fmla="*/ 2947 h 9906"/>
                    <a:gd name="connsiteX314" fmla="*/ 7875 w 10000"/>
                    <a:gd name="connsiteY314" fmla="*/ 2926 h 9906"/>
                    <a:gd name="connsiteX315" fmla="*/ 7942 w 10000"/>
                    <a:gd name="connsiteY315" fmla="*/ 2883 h 9906"/>
                    <a:gd name="connsiteX316" fmla="*/ 8020 w 10000"/>
                    <a:gd name="connsiteY316" fmla="*/ 2869 h 9906"/>
                    <a:gd name="connsiteX317" fmla="*/ 8098 w 10000"/>
                    <a:gd name="connsiteY317" fmla="*/ 2883 h 9906"/>
                    <a:gd name="connsiteX318" fmla="*/ 8132 w 10000"/>
                    <a:gd name="connsiteY318" fmla="*/ 2912 h 9906"/>
                    <a:gd name="connsiteX319" fmla="*/ 8188 w 10000"/>
                    <a:gd name="connsiteY319" fmla="*/ 2947 h 9906"/>
                    <a:gd name="connsiteX320" fmla="*/ 8255 w 10000"/>
                    <a:gd name="connsiteY320" fmla="*/ 2975 h 9906"/>
                    <a:gd name="connsiteX321" fmla="*/ 8322 w 10000"/>
                    <a:gd name="connsiteY321" fmla="*/ 3004 h 9906"/>
                    <a:gd name="connsiteX322" fmla="*/ 8400 w 10000"/>
                    <a:gd name="connsiteY322" fmla="*/ 3025 h 9906"/>
                    <a:gd name="connsiteX323" fmla="*/ 8468 w 10000"/>
                    <a:gd name="connsiteY323" fmla="*/ 3046 h 9906"/>
                    <a:gd name="connsiteX324" fmla="*/ 8535 w 10000"/>
                    <a:gd name="connsiteY324" fmla="*/ 3067 h 9906"/>
                    <a:gd name="connsiteX325" fmla="*/ 8579 w 10000"/>
                    <a:gd name="connsiteY325" fmla="*/ 3081 h 9906"/>
                    <a:gd name="connsiteX326" fmla="*/ 8635 w 10000"/>
                    <a:gd name="connsiteY326" fmla="*/ 3088 h 9906"/>
                    <a:gd name="connsiteX327" fmla="*/ 8702 w 10000"/>
                    <a:gd name="connsiteY327" fmla="*/ 3110 h 9906"/>
                    <a:gd name="connsiteX328" fmla="*/ 8781 w 10000"/>
                    <a:gd name="connsiteY328" fmla="*/ 3131 h 9906"/>
                    <a:gd name="connsiteX329" fmla="*/ 8870 w 10000"/>
                    <a:gd name="connsiteY329" fmla="*/ 3145 h 9906"/>
                    <a:gd name="connsiteX330" fmla="*/ 8960 w 10000"/>
                    <a:gd name="connsiteY330" fmla="*/ 3173 h 9906"/>
                    <a:gd name="connsiteX331" fmla="*/ 9049 w 10000"/>
                    <a:gd name="connsiteY331" fmla="*/ 3194 h 9906"/>
                    <a:gd name="connsiteX332" fmla="*/ 9116 w 10000"/>
                    <a:gd name="connsiteY332" fmla="*/ 3223 h 9906"/>
                    <a:gd name="connsiteX333" fmla="*/ 9172 w 10000"/>
                    <a:gd name="connsiteY333" fmla="*/ 3237 h 9906"/>
                    <a:gd name="connsiteX334" fmla="*/ 9251 w 10000"/>
                    <a:gd name="connsiteY334" fmla="*/ 3258 h 9906"/>
                    <a:gd name="connsiteX335" fmla="*/ 9306 w 10000"/>
                    <a:gd name="connsiteY335" fmla="*/ 3286 h 9906"/>
                    <a:gd name="connsiteX336" fmla="*/ 9318 w 10000"/>
                    <a:gd name="connsiteY336" fmla="*/ 3307 h 9906"/>
                    <a:gd name="connsiteX337" fmla="*/ 9318 w 10000"/>
                    <a:gd name="connsiteY337" fmla="*/ 3322 h 9906"/>
                    <a:gd name="connsiteX338" fmla="*/ 10000 w 10000"/>
                    <a:gd name="connsiteY338" fmla="*/ 9413 h 9906"/>
                    <a:gd name="connsiteX339" fmla="*/ 1378 w 10000"/>
                    <a:gd name="connsiteY339" fmla="*/ 9906 h 9906"/>
                    <a:gd name="connsiteX340" fmla="*/ 0 w 10000"/>
                    <a:gd name="connsiteY340" fmla="*/ 2686 h 9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Lst>
                  <a:rect l="l" t="t" r="r" b="b"/>
                  <a:pathLst>
                    <a:path w="10000" h="9906">
                      <a:moveTo>
                        <a:pt x="0" y="2686"/>
                      </a:moveTo>
                      <a:cubicBezTo>
                        <a:pt x="4" y="2688"/>
                        <a:pt x="7" y="2691"/>
                        <a:pt x="11" y="2693"/>
                      </a:cubicBezTo>
                      <a:cubicBezTo>
                        <a:pt x="26" y="2695"/>
                        <a:pt x="41" y="2698"/>
                        <a:pt x="56" y="2700"/>
                      </a:cubicBezTo>
                      <a:lnTo>
                        <a:pt x="101" y="2721"/>
                      </a:lnTo>
                      <a:lnTo>
                        <a:pt x="168" y="2742"/>
                      </a:lnTo>
                      <a:cubicBezTo>
                        <a:pt x="190" y="2747"/>
                        <a:pt x="213" y="2751"/>
                        <a:pt x="235" y="2756"/>
                      </a:cubicBezTo>
                      <a:cubicBezTo>
                        <a:pt x="261" y="2758"/>
                        <a:pt x="287" y="2761"/>
                        <a:pt x="313" y="2763"/>
                      </a:cubicBezTo>
                      <a:cubicBezTo>
                        <a:pt x="328" y="2761"/>
                        <a:pt x="343" y="2758"/>
                        <a:pt x="358" y="2756"/>
                      </a:cubicBezTo>
                      <a:lnTo>
                        <a:pt x="414" y="2735"/>
                      </a:lnTo>
                      <a:lnTo>
                        <a:pt x="447" y="2657"/>
                      </a:lnTo>
                      <a:cubicBezTo>
                        <a:pt x="436" y="2631"/>
                        <a:pt x="425" y="2606"/>
                        <a:pt x="414" y="2580"/>
                      </a:cubicBezTo>
                      <a:lnTo>
                        <a:pt x="313" y="2502"/>
                      </a:lnTo>
                      <a:lnTo>
                        <a:pt x="190" y="2481"/>
                      </a:lnTo>
                      <a:cubicBezTo>
                        <a:pt x="164" y="2471"/>
                        <a:pt x="138" y="2462"/>
                        <a:pt x="112" y="2452"/>
                      </a:cubicBezTo>
                      <a:cubicBezTo>
                        <a:pt x="108" y="2431"/>
                        <a:pt x="105" y="2410"/>
                        <a:pt x="101" y="2389"/>
                      </a:cubicBezTo>
                      <a:lnTo>
                        <a:pt x="101" y="2332"/>
                      </a:lnTo>
                      <a:cubicBezTo>
                        <a:pt x="105" y="2325"/>
                        <a:pt x="108" y="2318"/>
                        <a:pt x="112" y="2311"/>
                      </a:cubicBezTo>
                      <a:lnTo>
                        <a:pt x="190" y="2155"/>
                      </a:lnTo>
                      <a:cubicBezTo>
                        <a:pt x="198" y="2158"/>
                        <a:pt x="205" y="2160"/>
                        <a:pt x="213" y="2163"/>
                      </a:cubicBezTo>
                      <a:cubicBezTo>
                        <a:pt x="231" y="2165"/>
                        <a:pt x="250" y="2168"/>
                        <a:pt x="268" y="2170"/>
                      </a:cubicBezTo>
                      <a:cubicBezTo>
                        <a:pt x="294" y="2168"/>
                        <a:pt x="321" y="2165"/>
                        <a:pt x="347" y="2163"/>
                      </a:cubicBezTo>
                      <a:cubicBezTo>
                        <a:pt x="369" y="2146"/>
                        <a:pt x="392" y="2130"/>
                        <a:pt x="414" y="2113"/>
                      </a:cubicBezTo>
                      <a:cubicBezTo>
                        <a:pt x="421" y="2085"/>
                        <a:pt x="429" y="2056"/>
                        <a:pt x="436" y="2028"/>
                      </a:cubicBezTo>
                      <a:cubicBezTo>
                        <a:pt x="429" y="2002"/>
                        <a:pt x="421" y="1977"/>
                        <a:pt x="414" y="1951"/>
                      </a:cubicBezTo>
                      <a:lnTo>
                        <a:pt x="414" y="1873"/>
                      </a:lnTo>
                      <a:lnTo>
                        <a:pt x="492" y="1816"/>
                      </a:lnTo>
                      <a:cubicBezTo>
                        <a:pt x="511" y="1811"/>
                        <a:pt x="529" y="1807"/>
                        <a:pt x="548" y="1802"/>
                      </a:cubicBezTo>
                      <a:cubicBezTo>
                        <a:pt x="570" y="1800"/>
                        <a:pt x="593" y="1797"/>
                        <a:pt x="615" y="1795"/>
                      </a:cubicBezTo>
                      <a:cubicBezTo>
                        <a:pt x="637" y="1793"/>
                        <a:pt x="660" y="1790"/>
                        <a:pt x="682" y="1788"/>
                      </a:cubicBezTo>
                      <a:cubicBezTo>
                        <a:pt x="701" y="1786"/>
                        <a:pt x="719" y="1783"/>
                        <a:pt x="738" y="1781"/>
                      </a:cubicBezTo>
                      <a:cubicBezTo>
                        <a:pt x="753" y="1776"/>
                        <a:pt x="768" y="1772"/>
                        <a:pt x="783" y="1767"/>
                      </a:cubicBezTo>
                      <a:cubicBezTo>
                        <a:pt x="802" y="1762"/>
                        <a:pt x="820" y="1758"/>
                        <a:pt x="839" y="1753"/>
                      </a:cubicBezTo>
                      <a:cubicBezTo>
                        <a:pt x="850" y="1751"/>
                        <a:pt x="861" y="1748"/>
                        <a:pt x="872" y="1746"/>
                      </a:cubicBezTo>
                      <a:cubicBezTo>
                        <a:pt x="880" y="1739"/>
                        <a:pt x="887" y="1731"/>
                        <a:pt x="895" y="1724"/>
                      </a:cubicBezTo>
                      <a:cubicBezTo>
                        <a:pt x="902" y="1708"/>
                        <a:pt x="910" y="1691"/>
                        <a:pt x="917" y="1675"/>
                      </a:cubicBezTo>
                      <a:lnTo>
                        <a:pt x="861" y="1640"/>
                      </a:lnTo>
                      <a:lnTo>
                        <a:pt x="794" y="1604"/>
                      </a:lnTo>
                      <a:cubicBezTo>
                        <a:pt x="787" y="1592"/>
                        <a:pt x="779" y="1581"/>
                        <a:pt x="772" y="1569"/>
                      </a:cubicBezTo>
                      <a:cubicBezTo>
                        <a:pt x="779" y="1538"/>
                        <a:pt x="787" y="1508"/>
                        <a:pt x="794" y="1477"/>
                      </a:cubicBezTo>
                      <a:cubicBezTo>
                        <a:pt x="816" y="1430"/>
                        <a:pt x="839" y="1383"/>
                        <a:pt x="861" y="1336"/>
                      </a:cubicBezTo>
                      <a:cubicBezTo>
                        <a:pt x="883" y="1296"/>
                        <a:pt x="906" y="1256"/>
                        <a:pt x="928" y="1216"/>
                      </a:cubicBezTo>
                      <a:cubicBezTo>
                        <a:pt x="936" y="1199"/>
                        <a:pt x="943" y="1183"/>
                        <a:pt x="951" y="1166"/>
                      </a:cubicBezTo>
                      <a:cubicBezTo>
                        <a:pt x="966" y="1168"/>
                        <a:pt x="981" y="1171"/>
                        <a:pt x="996" y="1173"/>
                      </a:cubicBezTo>
                      <a:cubicBezTo>
                        <a:pt x="1018" y="1175"/>
                        <a:pt x="1041" y="1178"/>
                        <a:pt x="1063" y="1180"/>
                      </a:cubicBezTo>
                      <a:lnTo>
                        <a:pt x="1152" y="1124"/>
                      </a:lnTo>
                      <a:cubicBezTo>
                        <a:pt x="1174" y="1070"/>
                        <a:pt x="1197" y="1015"/>
                        <a:pt x="1219" y="961"/>
                      </a:cubicBezTo>
                      <a:lnTo>
                        <a:pt x="1275" y="982"/>
                      </a:lnTo>
                      <a:cubicBezTo>
                        <a:pt x="1309" y="1003"/>
                        <a:pt x="1342" y="1025"/>
                        <a:pt x="1376" y="1046"/>
                      </a:cubicBezTo>
                      <a:lnTo>
                        <a:pt x="1477" y="1117"/>
                      </a:lnTo>
                      <a:cubicBezTo>
                        <a:pt x="1503" y="1122"/>
                        <a:pt x="1529" y="1126"/>
                        <a:pt x="1555" y="1131"/>
                      </a:cubicBezTo>
                      <a:lnTo>
                        <a:pt x="1555" y="1095"/>
                      </a:lnTo>
                      <a:cubicBezTo>
                        <a:pt x="1544" y="1069"/>
                        <a:pt x="1532" y="1044"/>
                        <a:pt x="1521" y="1018"/>
                      </a:cubicBezTo>
                      <a:cubicBezTo>
                        <a:pt x="1502" y="997"/>
                        <a:pt x="1484" y="975"/>
                        <a:pt x="1465" y="954"/>
                      </a:cubicBezTo>
                      <a:lnTo>
                        <a:pt x="1465" y="912"/>
                      </a:lnTo>
                      <a:cubicBezTo>
                        <a:pt x="1473" y="895"/>
                        <a:pt x="1480" y="879"/>
                        <a:pt x="1488" y="862"/>
                      </a:cubicBezTo>
                      <a:lnTo>
                        <a:pt x="1488" y="834"/>
                      </a:lnTo>
                      <a:lnTo>
                        <a:pt x="1488" y="806"/>
                      </a:lnTo>
                      <a:cubicBezTo>
                        <a:pt x="1495" y="801"/>
                        <a:pt x="1503" y="797"/>
                        <a:pt x="1510" y="792"/>
                      </a:cubicBezTo>
                      <a:cubicBezTo>
                        <a:pt x="1517" y="789"/>
                        <a:pt x="1525" y="787"/>
                        <a:pt x="1532" y="784"/>
                      </a:cubicBezTo>
                      <a:cubicBezTo>
                        <a:pt x="1547" y="779"/>
                        <a:pt x="1562" y="775"/>
                        <a:pt x="1577" y="770"/>
                      </a:cubicBezTo>
                      <a:cubicBezTo>
                        <a:pt x="1603" y="765"/>
                        <a:pt x="1629" y="761"/>
                        <a:pt x="1655" y="756"/>
                      </a:cubicBezTo>
                      <a:cubicBezTo>
                        <a:pt x="1678" y="751"/>
                        <a:pt x="1700" y="747"/>
                        <a:pt x="1723" y="742"/>
                      </a:cubicBezTo>
                      <a:cubicBezTo>
                        <a:pt x="1753" y="740"/>
                        <a:pt x="1782" y="737"/>
                        <a:pt x="1812" y="735"/>
                      </a:cubicBezTo>
                      <a:lnTo>
                        <a:pt x="1890" y="735"/>
                      </a:lnTo>
                      <a:cubicBezTo>
                        <a:pt x="1912" y="740"/>
                        <a:pt x="1935" y="744"/>
                        <a:pt x="1957" y="749"/>
                      </a:cubicBezTo>
                      <a:cubicBezTo>
                        <a:pt x="1980" y="758"/>
                        <a:pt x="2002" y="768"/>
                        <a:pt x="2025" y="777"/>
                      </a:cubicBezTo>
                      <a:cubicBezTo>
                        <a:pt x="2055" y="791"/>
                        <a:pt x="2084" y="806"/>
                        <a:pt x="2114" y="820"/>
                      </a:cubicBezTo>
                      <a:cubicBezTo>
                        <a:pt x="2133" y="822"/>
                        <a:pt x="2151" y="825"/>
                        <a:pt x="2170" y="827"/>
                      </a:cubicBezTo>
                      <a:lnTo>
                        <a:pt x="2226" y="806"/>
                      </a:lnTo>
                      <a:cubicBezTo>
                        <a:pt x="2237" y="796"/>
                        <a:pt x="2249" y="787"/>
                        <a:pt x="2260" y="777"/>
                      </a:cubicBezTo>
                      <a:lnTo>
                        <a:pt x="2315" y="749"/>
                      </a:lnTo>
                      <a:cubicBezTo>
                        <a:pt x="2334" y="751"/>
                        <a:pt x="2352" y="754"/>
                        <a:pt x="2371" y="756"/>
                      </a:cubicBezTo>
                      <a:cubicBezTo>
                        <a:pt x="2390" y="765"/>
                        <a:pt x="2408" y="775"/>
                        <a:pt x="2427" y="784"/>
                      </a:cubicBezTo>
                      <a:cubicBezTo>
                        <a:pt x="2449" y="791"/>
                        <a:pt x="2472" y="799"/>
                        <a:pt x="2494" y="806"/>
                      </a:cubicBezTo>
                      <a:cubicBezTo>
                        <a:pt x="2517" y="811"/>
                        <a:pt x="2539" y="815"/>
                        <a:pt x="2562" y="820"/>
                      </a:cubicBezTo>
                      <a:lnTo>
                        <a:pt x="2640" y="799"/>
                      </a:lnTo>
                      <a:lnTo>
                        <a:pt x="2685" y="784"/>
                      </a:lnTo>
                      <a:cubicBezTo>
                        <a:pt x="2696" y="782"/>
                        <a:pt x="2707" y="779"/>
                        <a:pt x="2718" y="777"/>
                      </a:cubicBezTo>
                      <a:cubicBezTo>
                        <a:pt x="2725" y="747"/>
                        <a:pt x="2733" y="716"/>
                        <a:pt x="2740" y="686"/>
                      </a:cubicBezTo>
                      <a:cubicBezTo>
                        <a:pt x="2774" y="702"/>
                        <a:pt x="2807" y="719"/>
                        <a:pt x="2841" y="735"/>
                      </a:cubicBezTo>
                      <a:lnTo>
                        <a:pt x="2897" y="735"/>
                      </a:lnTo>
                      <a:cubicBezTo>
                        <a:pt x="2927" y="733"/>
                        <a:pt x="2957" y="730"/>
                        <a:pt x="2987" y="728"/>
                      </a:cubicBezTo>
                      <a:lnTo>
                        <a:pt x="3076" y="686"/>
                      </a:lnTo>
                      <a:cubicBezTo>
                        <a:pt x="3080" y="651"/>
                        <a:pt x="3083" y="615"/>
                        <a:pt x="3087" y="580"/>
                      </a:cubicBezTo>
                      <a:cubicBezTo>
                        <a:pt x="3080" y="537"/>
                        <a:pt x="3072" y="495"/>
                        <a:pt x="3065" y="452"/>
                      </a:cubicBezTo>
                      <a:cubicBezTo>
                        <a:pt x="3061" y="412"/>
                        <a:pt x="3058" y="372"/>
                        <a:pt x="3054" y="332"/>
                      </a:cubicBezTo>
                      <a:cubicBezTo>
                        <a:pt x="3043" y="308"/>
                        <a:pt x="3031" y="285"/>
                        <a:pt x="3020" y="261"/>
                      </a:cubicBezTo>
                      <a:lnTo>
                        <a:pt x="2964" y="240"/>
                      </a:lnTo>
                      <a:lnTo>
                        <a:pt x="2908" y="240"/>
                      </a:lnTo>
                      <a:cubicBezTo>
                        <a:pt x="2886" y="242"/>
                        <a:pt x="2863" y="245"/>
                        <a:pt x="2841" y="247"/>
                      </a:cubicBezTo>
                      <a:cubicBezTo>
                        <a:pt x="2819" y="252"/>
                        <a:pt x="2796" y="256"/>
                        <a:pt x="2774" y="261"/>
                      </a:cubicBezTo>
                      <a:cubicBezTo>
                        <a:pt x="2755" y="264"/>
                        <a:pt x="2737" y="266"/>
                        <a:pt x="2718" y="269"/>
                      </a:cubicBezTo>
                      <a:lnTo>
                        <a:pt x="2662" y="290"/>
                      </a:lnTo>
                      <a:cubicBezTo>
                        <a:pt x="2647" y="295"/>
                        <a:pt x="2632" y="299"/>
                        <a:pt x="2617" y="304"/>
                      </a:cubicBezTo>
                      <a:cubicBezTo>
                        <a:pt x="2606" y="306"/>
                        <a:pt x="2595" y="309"/>
                        <a:pt x="2584" y="311"/>
                      </a:cubicBezTo>
                      <a:lnTo>
                        <a:pt x="2573" y="311"/>
                      </a:lnTo>
                      <a:lnTo>
                        <a:pt x="2573" y="297"/>
                      </a:lnTo>
                      <a:lnTo>
                        <a:pt x="2573" y="254"/>
                      </a:lnTo>
                      <a:lnTo>
                        <a:pt x="2517" y="219"/>
                      </a:lnTo>
                      <a:cubicBezTo>
                        <a:pt x="2480" y="214"/>
                        <a:pt x="2442" y="210"/>
                        <a:pt x="2405" y="205"/>
                      </a:cubicBezTo>
                      <a:lnTo>
                        <a:pt x="2293" y="198"/>
                      </a:lnTo>
                      <a:cubicBezTo>
                        <a:pt x="2274" y="196"/>
                        <a:pt x="2256" y="193"/>
                        <a:pt x="2237" y="191"/>
                      </a:cubicBezTo>
                      <a:cubicBezTo>
                        <a:pt x="2230" y="189"/>
                        <a:pt x="2222" y="186"/>
                        <a:pt x="2215" y="184"/>
                      </a:cubicBezTo>
                      <a:lnTo>
                        <a:pt x="2215" y="170"/>
                      </a:lnTo>
                      <a:cubicBezTo>
                        <a:pt x="2241" y="146"/>
                        <a:pt x="2267" y="123"/>
                        <a:pt x="2293" y="99"/>
                      </a:cubicBezTo>
                      <a:lnTo>
                        <a:pt x="2371" y="0"/>
                      </a:lnTo>
                      <a:lnTo>
                        <a:pt x="2517" y="49"/>
                      </a:lnTo>
                      <a:lnTo>
                        <a:pt x="2629" y="85"/>
                      </a:lnTo>
                      <a:lnTo>
                        <a:pt x="2718" y="35"/>
                      </a:lnTo>
                      <a:cubicBezTo>
                        <a:pt x="2744" y="40"/>
                        <a:pt x="2770" y="44"/>
                        <a:pt x="2796" y="49"/>
                      </a:cubicBezTo>
                      <a:cubicBezTo>
                        <a:pt x="2811" y="66"/>
                        <a:pt x="2826" y="82"/>
                        <a:pt x="2841" y="99"/>
                      </a:cubicBezTo>
                      <a:lnTo>
                        <a:pt x="2964" y="64"/>
                      </a:lnTo>
                      <a:cubicBezTo>
                        <a:pt x="2972" y="69"/>
                        <a:pt x="2979" y="73"/>
                        <a:pt x="2987" y="78"/>
                      </a:cubicBezTo>
                      <a:cubicBezTo>
                        <a:pt x="2998" y="87"/>
                        <a:pt x="3009" y="97"/>
                        <a:pt x="3020" y="106"/>
                      </a:cubicBezTo>
                      <a:cubicBezTo>
                        <a:pt x="3039" y="120"/>
                        <a:pt x="3057" y="134"/>
                        <a:pt x="3076" y="148"/>
                      </a:cubicBezTo>
                      <a:lnTo>
                        <a:pt x="3110" y="191"/>
                      </a:lnTo>
                      <a:cubicBezTo>
                        <a:pt x="3125" y="198"/>
                        <a:pt x="3139" y="205"/>
                        <a:pt x="3154" y="212"/>
                      </a:cubicBezTo>
                      <a:cubicBezTo>
                        <a:pt x="3169" y="214"/>
                        <a:pt x="3184" y="217"/>
                        <a:pt x="3199" y="219"/>
                      </a:cubicBezTo>
                      <a:lnTo>
                        <a:pt x="3255" y="219"/>
                      </a:lnTo>
                      <a:lnTo>
                        <a:pt x="3277" y="219"/>
                      </a:lnTo>
                      <a:lnTo>
                        <a:pt x="3277" y="198"/>
                      </a:lnTo>
                      <a:lnTo>
                        <a:pt x="3311" y="155"/>
                      </a:lnTo>
                      <a:cubicBezTo>
                        <a:pt x="3322" y="139"/>
                        <a:pt x="3334" y="122"/>
                        <a:pt x="3345" y="106"/>
                      </a:cubicBezTo>
                      <a:cubicBezTo>
                        <a:pt x="3371" y="104"/>
                        <a:pt x="3397" y="101"/>
                        <a:pt x="3423" y="99"/>
                      </a:cubicBezTo>
                      <a:cubicBezTo>
                        <a:pt x="3442" y="113"/>
                        <a:pt x="3460" y="127"/>
                        <a:pt x="3479" y="141"/>
                      </a:cubicBezTo>
                      <a:lnTo>
                        <a:pt x="3512" y="219"/>
                      </a:lnTo>
                      <a:lnTo>
                        <a:pt x="3557" y="297"/>
                      </a:lnTo>
                      <a:cubicBezTo>
                        <a:pt x="3572" y="306"/>
                        <a:pt x="3587" y="316"/>
                        <a:pt x="3602" y="325"/>
                      </a:cubicBezTo>
                      <a:lnTo>
                        <a:pt x="3680" y="325"/>
                      </a:lnTo>
                      <a:cubicBezTo>
                        <a:pt x="3702" y="320"/>
                        <a:pt x="3725" y="316"/>
                        <a:pt x="3747" y="311"/>
                      </a:cubicBezTo>
                      <a:cubicBezTo>
                        <a:pt x="3762" y="306"/>
                        <a:pt x="3777" y="302"/>
                        <a:pt x="3792" y="297"/>
                      </a:cubicBezTo>
                      <a:lnTo>
                        <a:pt x="3826" y="269"/>
                      </a:lnTo>
                      <a:cubicBezTo>
                        <a:pt x="3833" y="255"/>
                        <a:pt x="3841" y="240"/>
                        <a:pt x="3848" y="226"/>
                      </a:cubicBezTo>
                      <a:lnTo>
                        <a:pt x="3881" y="184"/>
                      </a:lnTo>
                      <a:cubicBezTo>
                        <a:pt x="3896" y="167"/>
                        <a:pt x="3911" y="151"/>
                        <a:pt x="3926" y="134"/>
                      </a:cubicBezTo>
                      <a:cubicBezTo>
                        <a:pt x="3930" y="127"/>
                        <a:pt x="3933" y="120"/>
                        <a:pt x="3937" y="113"/>
                      </a:cubicBezTo>
                      <a:cubicBezTo>
                        <a:pt x="3941" y="122"/>
                        <a:pt x="3945" y="132"/>
                        <a:pt x="3949" y="141"/>
                      </a:cubicBezTo>
                      <a:cubicBezTo>
                        <a:pt x="3953" y="160"/>
                        <a:pt x="3956" y="179"/>
                        <a:pt x="3960" y="198"/>
                      </a:cubicBezTo>
                      <a:lnTo>
                        <a:pt x="3960" y="269"/>
                      </a:lnTo>
                      <a:cubicBezTo>
                        <a:pt x="3945" y="295"/>
                        <a:pt x="3930" y="320"/>
                        <a:pt x="3915" y="346"/>
                      </a:cubicBezTo>
                      <a:cubicBezTo>
                        <a:pt x="3911" y="358"/>
                        <a:pt x="3908" y="370"/>
                        <a:pt x="3904" y="382"/>
                      </a:cubicBezTo>
                      <a:lnTo>
                        <a:pt x="3993" y="382"/>
                      </a:lnTo>
                      <a:lnTo>
                        <a:pt x="4105" y="367"/>
                      </a:lnTo>
                      <a:cubicBezTo>
                        <a:pt x="4124" y="365"/>
                        <a:pt x="4142" y="362"/>
                        <a:pt x="4161" y="360"/>
                      </a:cubicBezTo>
                      <a:cubicBezTo>
                        <a:pt x="4168" y="355"/>
                        <a:pt x="4176" y="351"/>
                        <a:pt x="4183" y="346"/>
                      </a:cubicBezTo>
                      <a:lnTo>
                        <a:pt x="4251" y="304"/>
                      </a:lnTo>
                      <a:cubicBezTo>
                        <a:pt x="4277" y="292"/>
                        <a:pt x="4303" y="281"/>
                        <a:pt x="4329" y="269"/>
                      </a:cubicBezTo>
                      <a:lnTo>
                        <a:pt x="4362" y="269"/>
                      </a:lnTo>
                      <a:cubicBezTo>
                        <a:pt x="4366" y="281"/>
                        <a:pt x="4370" y="292"/>
                        <a:pt x="4374" y="304"/>
                      </a:cubicBezTo>
                      <a:lnTo>
                        <a:pt x="4362" y="346"/>
                      </a:lnTo>
                      <a:cubicBezTo>
                        <a:pt x="4358" y="356"/>
                        <a:pt x="4355" y="365"/>
                        <a:pt x="4351" y="375"/>
                      </a:cubicBezTo>
                      <a:cubicBezTo>
                        <a:pt x="4347" y="382"/>
                        <a:pt x="4344" y="389"/>
                        <a:pt x="4340" y="396"/>
                      </a:cubicBezTo>
                      <a:lnTo>
                        <a:pt x="4676" y="424"/>
                      </a:lnTo>
                      <a:cubicBezTo>
                        <a:pt x="4668" y="426"/>
                        <a:pt x="4661" y="429"/>
                        <a:pt x="4653" y="431"/>
                      </a:cubicBezTo>
                      <a:cubicBezTo>
                        <a:pt x="4646" y="440"/>
                        <a:pt x="4638" y="450"/>
                        <a:pt x="4631" y="459"/>
                      </a:cubicBezTo>
                      <a:lnTo>
                        <a:pt x="4631" y="488"/>
                      </a:lnTo>
                      <a:cubicBezTo>
                        <a:pt x="4646" y="497"/>
                        <a:pt x="4661" y="507"/>
                        <a:pt x="4676" y="516"/>
                      </a:cubicBezTo>
                      <a:cubicBezTo>
                        <a:pt x="4691" y="518"/>
                        <a:pt x="4705" y="521"/>
                        <a:pt x="4720" y="523"/>
                      </a:cubicBezTo>
                      <a:cubicBezTo>
                        <a:pt x="4739" y="518"/>
                        <a:pt x="4757" y="514"/>
                        <a:pt x="4776" y="509"/>
                      </a:cubicBezTo>
                      <a:cubicBezTo>
                        <a:pt x="4787" y="502"/>
                        <a:pt x="4799" y="495"/>
                        <a:pt x="4810" y="488"/>
                      </a:cubicBezTo>
                      <a:cubicBezTo>
                        <a:pt x="4814" y="486"/>
                        <a:pt x="4817" y="483"/>
                        <a:pt x="4821" y="481"/>
                      </a:cubicBezTo>
                      <a:lnTo>
                        <a:pt x="5022" y="481"/>
                      </a:lnTo>
                      <a:cubicBezTo>
                        <a:pt x="5030" y="476"/>
                        <a:pt x="5037" y="471"/>
                        <a:pt x="5045" y="466"/>
                      </a:cubicBezTo>
                      <a:cubicBezTo>
                        <a:pt x="5067" y="454"/>
                        <a:pt x="5090" y="443"/>
                        <a:pt x="5112" y="431"/>
                      </a:cubicBezTo>
                      <a:lnTo>
                        <a:pt x="5190" y="410"/>
                      </a:lnTo>
                      <a:cubicBezTo>
                        <a:pt x="5205" y="405"/>
                        <a:pt x="5220" y="401"/>
                        <a:pt x="5235" y="396"/>
                      </a:cubicBezTo>
                      <a:cubicBezTo>
                        <a:pt x="5239" y="401"/>
                        <a:pt x="5242" y="405"/>
                        <a:pt x="5246" y="410"/>
                      </a:cubicBezTo>
                      <a:lnTo>
                        <a:pt x="5246" y="452"/>
                      </a:lnTo>
                      <a:lnTo>
                        <a:pt x="5246" y="502"/>
                      </a:lnTo>
                      <a:cubicBezTo>
                        <a:pt x="5261" y="511"/>
                        <a:pt x="5276" y="521"/>
                        <a:pt x="5291" y="530"/>
                      </a:cubicBezTo>
                      <a:lnTo>
                        <a:pt x="5369" y="530"/>
                      </a:lnTo>
                      <a:lnTo>
                        <a:pt x="5436" y="509"/>
                      </a:lnTo>
                      <a:lnTo>
                        <a:pt x="5470" y="481"/>
                      </a:lnTo>
                      <a:cubicBezTo>
                        <a:pt x="5474" y="476"/>
                        <a:pt x="5477" y="471"/>
                        <a:pt x="5481" y="466"/>
                      </a:cubicBezTo>
                      <a:cubicBezTo>
                        <a:pt x="5485" y="468"/>
                        <a:pt x="5488" y="471"/>
                        <a:pt x="5492" y="473"/>
                      </a:cubicBezTo>
                      <a:cubicBezTo>
                        <a:pt x="5503" y="483"/>
                        <a:pt x="5515" y="492"/>
                        <a:pt x="5526" y="502"/>
                      </a:cubicBezTo>
                      <a:cubicBezTo>
                        <a:pt x="5537" y="511"/>
                        <a:pt x="5548" y="521"/>
                        <a:pt x="5559" y="530"/>
                      </a:cubicBezTo>
                      <a:cubicBezTo>
                        <a:pt x="5570" y="542"/>
                        <a:pt x="5582" y="553"/>
                        <a:pt x="5593" y="565"/>
                      </a:cubicBezTo>
                      <a:cubicBezTo>
                        <a:pt x="5604" y="572"/>
                        <a:pt x="5615" y="580"/>
                        <a:pt x="5626" y="587"/>
                      </a:cubicBezTo>
                      <a:lnTo>
                        <a:pt x="5649" y="587"/>
                      </a:lnTo>
                      <a:cubicBezTo>
                        <a:pt x="5653" y="582"/>
                        <a:pt x="5656" y="577"/>
                        <a:pt x="5660" y="572"/>
                      </a:cubicBezTo>
                      <a:cubicBezTo>
                        <a:pt x="5664" y="570"/>
                        <a:pt x="5667" y="567"/>
                        <a:pt x="5671" y="565"/>
                      </a:cubicBezTo>
                      <a:cubicBezTo>
                        <a:pt x="5682" y="518"/>
                        <a:pt x="5694" y="471"/>
                        <a:pt x="5705" y="424"/>
                      </a:cubicBezTo>
                      <a:cubicBezTo>
                        <a:pt x="5712" y="422"/>
                        <a:pt x="5720" y="419"/>
                        <a:pt x="5727" y="417"/>
                      </a:cubicBezTo>
                      <a:cubicBezTo>
                        <a:pt x="5746" y="412"/>
                        <a:pt x="5764" y="408"/>
                        <a:pt x="5783" y="403"/>
                      </a:cubicBezTo>
                      <a:cubicBezTo>
                        <a:pt x="5802" y="401"/>
                        <a:pt x="5820" y="398"/>
                        <a:pt x="5839" y="396"/>
                      </a:cubicBezTo>
                      <a:lnTo>
                        <a:pt x="5895" y="396"/>
                      </a:lnTo>
                      <a:cubicBezTo>
                        <a:pt x="5906" y="398"/>
                        <a:pt x="5917" y="401"/>
                        <a:pt x="5928" y="403"/>
                      </a:cubicBezTo>
                      <a:cubicBezTo>
                        <a:pt x="5947" y="408"/>
                        <a:pt x="5965" y="412"/>
                        <a:pt x="5984" y="417"/>
                      </a:cubicBezTo>
                      <a:cubicBezTo>
                        <a:pt x="5992" y="419"/>
                        <a:pt x="5999" y="422"/>
                        <a:pt x="6007" y="424"/>
                      </a:cubicBezTo>
                      <a:lnTo>
                        <a:pt x="6018" y="424"/>
                      </a:lnTo>
                      <a:lnTo>
                        <a:pt x="6107" y="311"/>
                      </a:lnTo>
                      <a:lnTo>
                        <a:pt x="6219" y="191"/>
                      </a:lnTo>
                      <a:lnTo>
                        <a:pt x="6432" y="205"/>
                      </a:lnTo>
                      <a:lnTo>
                        <a:pt x="6353" y="311"/>
                      </a:lnTo>
                      <a:cubicBezTo>
                        <a:pt x="6346" y="313"/>
                        <a:pt x="6338" y="316"/>
                        <a:pt x="6331" y="318"/>
                      </a:cubicBezTo>
                      <a:cubicBezTo>
                        <a:pt x="6320" y="327"/>
                        <a:pt x="6309" y="337"/>
                        <a:pt x="6298" y="346"/>
                      </a:cubicBezTo>
                      <a:cubicBezTo>
                        <a:pt x="6279" y="358"/>
                        <a:pt x="6261" y="370"/>
                        <a:pt x="6242" y="382"/>
                      </a:cubicBezTo>
                      <a:cubicBezTo>
                        <a:pt x="6234" y="401"/>
                        <a:pt x="6227" y="419"/>
                        <a:pt x="6219" y="438"/>
                      </a:cubicBezTo>
                      <a:lnTo>
                        <a:pt x="6219" y="509"/>
                      </a:lnTo>
                      <a:cubicBezTo>
                        <a:pt x="6223" y="528"/>
                        <a:pt x="6226" y="546"/>
                        <a:pt x="6230" y="565"/>
                      </a:cubicBezTo>
                      <a:cubicBezTo>
                        <a:pt x="6234" y="579"/>
                        <a:pt x="6238" y="594"/>
                        <a:pt x="6242" y="608"/>
                      </a:cubicBezTo>
                      <a:lnTo>
                        <a:pt x="6242" y="622"/>
                      </a:lnTo>
                      <a:lnTo>
                        <a:pt x="6353" y="466"/>
                      </a:lnTo>
                      <a:lnTo>
                        <a:pt x="6353" y="473"/>
                      </a:lnTo>
                      <a:cubicBezTo>
                        <a:pt x="6361" y="485"/>
                        <a:pt x="6368" y="497"/>
                        <a:pt x="6376" y="509"/>
                      </a:cubicBezTo>
                      <a:cubicBezTo>
                        <a:pt x="6380" y="525"/>
                        <a:pt x="6383" y="542"/>
                        <a:pt x="6387" y="558"/>
                      </a:cubicBezTo>
                      <a:cubicBezTo>
                        <a:pt x="6394" y="579"/>
                        <a:pt x="6402" y="601"/>
                        <a:pt x="6409" y="622"/>
                      </a:cubicBezTo>
                      <a:cubicBezTo>
                        <a:pt x="6420" y="638"/>
                        <a:pt x="6432" y="655"/>
                        <a:pt x="6443" y="671"/>
                      </a:cubicBezTo>
                      <a:lnTo>
                        <a:pt x="6488" y="686"/>
                      </a:lnTo>
                      <a:lnTo>
                        <a:pt x="6532" y="671"/>
                      </a:lnTo>
                      <a:cubicBezTo>
                        <a:pt x="6555" y="655"/>
                        <a:pt x="6577" y="638"/>
                        <a:pt x="6600" y="622"/>
                      </a:cubicBezTo>
                      <a:cubicBezTo>
                        <a:pt x="6615" y="601"/>
                        <a:pt x="6629" y="579"/>
                        <a:pt x="6644" y="558"/>
                      </a:cubicBezTo>
                      <a:cubicBezTo>
                        <a:pt x="6640" y="542"/>
                        <a:pt x="6637" y="525"/>
                        <a:pt x="6633" y="509"/>
                      </a:cubicBezTo>
                      <a:cubicBezTo>
                        <a:pt x="6626" y="497"/>
                        <a:pt x="6618" y="485"/>
                        <a:pt x="6611" y="473"/>
                      </a:cubicBezTo>
                      <a:cubicBezTo>
                        <a:pt x="6607" y="471"/>
                        <a:pt x="6604" y="468"/>
                        <a:pt x="6600" y="466"/>
                      </a:cubicBezTo>
                      <a:lnTo>
                        <a:pt x="6465" y="466"/>
                      </a:lnTo>
                      <a:cubicBezTo>
                        <a:pt x="6473" y="461"/>
                        <a:pt x="6480" y="457"/>
                        <a:pt x="6488" y="452"/>
                      </a:cubicBezTo>
                      <a:lnTo>
                        <a:pt x="6521" y="410"/>
                      </a:lnTo>
                      <a:cubicBezTo>
                        <a:pt x="6543" y="393"/>
                        <a:pt x="6566" y="377"/>
                        <a:pt x="6588" y="360"/>
                      </a:cubicBezTo>
                      <a:cubicBezTo>
                        <a:pt x="6610" y="348"/>
                        <a:pt x="6633" y="337"/>
                        <a:pt x="6655" y="325"/>
                      </a:cubicBezTo>
                      <a:lnTo>
                        <a:pt x="6723" y="290"/>
                      </a:lnTo>
                      <a:cubicBezTo>
                        <a:pt x="6738" y="276"/>
                        <a:pt x="6752" y="261"/>
                        <a:pt x="6767" y="247"/>
                      </a:cubicBezTo>
                      <a:lnTo>
                        <a:pt x="6812" y="205"/>
                      </a:lnTo>
                      <a:cubicBezTo>
                        <a:pt x="6816" y="200"/>
                        <a:pt x="6819" y="196"/>
                        <a:pt x="6823" y="191"/>
                      </a:cubicBezTo>
                      <a:lnTo>
                        <a:pt x="7092" y="205"/>
                      </a:lnTo>
                      <a:cubicBezTo>
                        <a:pt x="7084" y="207"/>
                        <a:pt x="7077" y="210"/>
                        <a:pt x="7069" y="212"/>
                      </a:cubicBezTo>
                      <a:cubicBezTo>
                        <a:pt x="7050" y="217"/>
                        <a:pt x="7032" y="221"/>
                        <a:pt x="7013" y="226"/>
                      </a:cubicBezTo>
                      <a:lnTo>
                        <a:pt x="6946" y="254"/>
                      </a:lnTo>
                      <a:cubicBezTo>
                        <a:pt x="6931" y="266"/>
                        <a:pt x="6917" y="278"/>
                        <a:pt x="6902" y="290"/>
                      </a:cubicBezTo>
                      <a:lnTo>
                        <a:pt x="6902" y="325"/>
                      </a:lnTo>
                      <a:cubicBezTo>
                        <a:pt x="6913" y="334"/>
                        <a:pt x="6924" y="344"/>
                        <a:pt x="6935" y="353"/>
                      </a:cubicBezTo>
                      <a:cubicBezTo>
                        <a:pt x="6950" y="358"/>
                        <a:pt x="6965" y="362"/>
                        <a:pt x="6980" y="367"/>
                      </a:cubicBezTo>
                      <a:cubicBezTo>
                        <a:pt x="6987" y="370"/>
                        <a:pt x="6995" y="372"/>
                        <a:pt x="7002" y="375"/>
                      </a:cubicBezTo>
                      <a:lnTo>
                        <a:pt x="7002" y="466"/>
                      </a:lnTo>
                      <a:cubicBezTo>
                        <a:pt x="7039" y="483"/>
                        <a:pt x="7077" y="499"/>
                        <a:pt x="7114" y="516"/>
                      </a:cubicBezTo>
                      <a:cubicBezTo>
                        <a:pt x="7125" y="561"/>
                        <a:pt x="7137" y="605"/>
                        <a:pt x="7148" y="650"/>
                      </a:cubicBezTo>
                      <a:cubicBezTo>
                        <a:pt x="7152" y="655"/>
                        <a:pt x="7155" y="659"/>
                        <a:pt x="7159" y="664"/>
                      </a:cubicBezTo>
                      <a:cubicBezTo>
                        <a:pt x="7163" y="669"/>
                        <a:pt x="7166" y="673"/>
                        <a:pt x="7170" y="678"/>
                      </a:cubicBezTo>
                      <a:cubicBezTo>
                        <a:pt x="7174" y="690"/>
                        <a:pt x="7177" y="702"/>
                        <a:pt x="7181" y="714"/>
                      </a:cubicBezTo>
                      <a:cubicBezTo>
                        <a:pt x="7170" y="726"/>
                        <a:pt x="7159" y="737"/>
                        <a:pt x="7148" y="749"/>
                      </a:cubicBezTo>
                      <a:cubicBezTo>
                        <a:pt x="7126" y="766"/>
                        <a:pt x="7103" y="782"/>
                        <a:pt x="7081" y="799"/>
                      </a:cubicBezTo>
                      <a:lnTo>
                        <a:pt x="7013" y="841"/>
                      </a:lnTo>
                      <a:lnTo>
                        <a:pt x="6980" y="862"/>
                      </a:lnTo>
                      <a:cubicBezTo>
                        <a:pt x="6969" y="867"/>
                        <a:pt x="6957" y="871"/>
                        <a:pt x="6946" y="876"/>
                      </a:cubicBezTo>
                      <a:cubicBezTo>
                        <a:pt x="6957" y="878"/>
                        <a:pt x="6969" y="881"/>
                        <a:pt x="6980" y="883"/>
                      </a:cubicBezTo>
                      <a:cubicBezTo>
                        <a:pt x="6995" y="890"/>
                        <a:pt x="7010" y="898"/>
                        <a:pt x="7025" y="905"/>
                      </a:cubicBezTo>
                      <a:lnTo>
                        <a:pt x="7081" y="940"/>
                      </a:lnTo>
                      <a:cubicBezTo>
                        <a:pt x="7085" y="954"/>
                        <a:pt x="7088" y="968"/>
                        <a:pt x="7092" y="982"/>
                      </a:cubicBezTo>
                      <a:cubicBezTo>
                        <a:pt x="7088" y="999"/>
                        <a:pt x="7085" y="1015"/>
                        <a:pt x="7081" y="1032"/>
                      </a:cubicBezTo>
                      <a:lnTo>
                        <a:pt x="7069" y="1074"/>
                      </a:lnTo>
                      <a:cubicBezTo>
                        <a:pt x="7062" y="1093"/>
                        <a:pt x="7054" y="1112"/>
                        <a:pt x="7047" y="1131"/>
                      </a:cubicBezTo>
                      <a:cubicBezTo>
                        <a:pt x="7032" y="1143"/>
                        <a:pt x="7017" y="1154"/>
                        <a:pt x="7002" y="1166"/>
                      </a:cubicBezTo>
                      <a:cubicBezTo>
                        <a:pt x="6983" y="1168"/>
                        <a:pt x="6965" y="1171"/>
                        <a:pt x="6946" y="1173"/>
                      </a:cubicBezTo>
                      <a:cubicBezTo>
                        <a:pt x="6931" y="1171"/>
                        <a:pt x="6917" y="1168"/>
                        <a:pt x="6902" y="1166"/>
                      </a:cubicBezTo>
                      <a:cubicBezTo>
                        <a:pt x="6879" y="1161"/>
                        <a:pt x="6857" y="1157"/>
                        <a:pt x="6834" y="1152"/>
                      </a:cubicBezTo>
                      <a:lnTo>
                        <a:pt x="6756" y="1152"/>
                      </a:lnTo>
                      <a:cubicBezTo>
                        <a:pt x="6730" y="1157"/>
                        <a:pt x="6704" y="1161"/>
                        <a:pt x="6678" y="1166"/>
                      </a:cubicBezTo>
                      <a:cubicBezTo>
                        <a:pt x="6656" y="1168"/>
                        <a:pt x="6633" y="1171"/>
                        <a:pt x="6611" y="1173"/>
                      </a:cubicBezTo>
                      <a:lnTo>
                        <a:pt x="6555" y="1194"/>
                      </a:lnTo>
                      <a:cubicBezTo>
                        <a:pt x="6533" y="1201"/>
                        <a:pt x="6510" y="1209"/>
                        <a:pt x="6488" y="1216"/>
                      </a:cubicBezTo>
                      <a:cubicBezTo>
                        <a:pt x="6484" y="1223"/>
                        <a:pt x="6481" y="1230"/>
                        <a:pt x="6477" y="1237"/>
                      </a:cubicBezTo>
                      <a:cubicBezTo>
                        <a:pt x="6484" y="1244"/>
                        <a:pt x="6492" y="1251"/>
                        <a:pt x="6499" y="1258"/>
                      </a:cubicBezTo>
                      <a:cubicBezTo>
                        <a:pt x="6510" y="1263"/>
                        <a:pt x="6521" y="1267"/>
                        <a:pt x="6532" y="1272"/>
                      </a:cubicBezTo>
                      <a:lnTo>
                        <a:pt x="6532" y="1307"/>
                      </a:lnTo>
                      <a:cubicBezTo>
                        <a:pt x="6525" y="1319"/>
                        <a:pt x="6517" y="1331"/>
                        <a:pt x="6510" y="1343"/>
                      </a:cubicBezTo>
                      <a:lnTo>
                        <a:pt x="6465" y="1385"/>
                      </a:lnTo>
                      <a:cubicBezTo>
                        <a:pt x="6450" y="1394"/>
                        <a:pt x="6436" y="1404"/>
                        <a:pt x="6421" y="1413"/>
                      </a:cubicBezTo>
                      <a:lnTo>
                        <a:pt x="6409" y="1428"/>
                      </a:lnTo>
                      <a:lnTo>
                        <a:pt x="6600" y="1463"/>
                      </a:lnTo>
                      <a:cubicBezTo>
                        <a:pt x="6611" y="1458"/>
                        <a:pt x="6622" y="1454"/>
                        <a:pt x="6633" y="1449"/>
                      </a:cubicBezTo>
                      <a:cubicBezTo>
                        <a:pt x="6648" y="1447"/>
                        <a:pt x="6663" y="1444"/>
                        <a:pt x="6678" y="1442"/>
                      </a:cubicBezTo>
                      <a:cubicBezTo>
                        <a:pt x="6685" y="1449"/>
                        <a:pt x="6693" y="1456"/>
                        <a:pt x="6700" y="1463"/>
                      </a:cubicBezTo>
                      <a:cubicBezTo>
                        <a:pt x="6685" y="1487"/>
                        <a:pt x="6670" y="1510"/>
                        <a:pt x="6655" y="1534"/>
                      </a:cubicBezTo>
                      <a:lnTo>
                        <a:pt x="6577" y="1618"/>
                      </a:lnTo>
                      <a:lnTo>
                        <a:pt x="6532" y="1675"/>
                      </a:lnTo>
                      <a:lnTo>
                        <a:pt x="6532" y="1710"/>
                      </a:lnTo>
                      <a:lnTo>
                        <a:pt x="6532" y="1753"/>
                      </a:lnTo>
                      <a:cubicBezTo>
                        <a:pt x="6525" y="1765"/>
                        <a:pt x="6517" y="1776"/>
                        <a:pt x="6510" y="1788"/>
                      </a:cubicBezTo>
                      <a:cubicBezTo>
                        <a:pt x="6495" y="1797"/>
                        <a:pt x="6480" y="1807"/>
                        <a:pt x="6465" y="1816"/>
                      </a:cubicBezTo>
                      <a:lnTo>
                        <a:pt x="6398" y="1859"/>
                      </a:lnTo>
                      <a:cubicBezTo>
                        <a:pt x="6383" y="1871"/>
                        <a:pt x="6368" y="1882"/>
                        <a:pt x="6353" y="1894"/>
                      </a:cubicBezTo>
                      <a:cubicBezTo>
                        <a:pt x="6338" y="1913"/>
                        <a:pt x="6324" y="1932"/>
                        <a:pt x="6309" y="1951"/>
                      </a:cubicBezTo>
                      <a:cubicBezTo>
                        <a:pt x="6279" y="1977"/>
                        <a:pt x="6249" y="2002"/>
                        <a:pt x="6219" y="2028"/>
                      </a:cubicBezTo>
                      <a:cubicBezTo>
                        <a:pt x="6193" y="2059"/>
                        <a:pt x="6167" y="2089"/>
                        <a:pt x="6141" y="2120"/>
                      </a:cubicBezTo>
                      <a:cubicBezTo>
                        <a:pt x="6130" y="2153"/>
                        <a:pt x="6118" y="2186"/>
                        <a:pt x="6107" y="2219"/>
                      </a:cubicBezTo>
                      <a:lnTo>
                        <a:pt x="6163" y="2290"/>
                      </a:lnTo>
                      <a:lnTo>
                        <a:pt x="6253" y="2332"/>
                      </a:lnTo>
                      <a:lnTo>
                        <a:pt x="6342" y="2346"/>
                      </a:lnTo>
                      <a:cubicBezTo>
                        <a:pt x="6357" y="2348"/>
                        <a:pt x="6372" y="2351"/>
                        <a:pt x="6387" y="2353"/>
                      </a:cubicBezTo>
                      <a:lnTo>
                        <a:pt x="6655" y="2459"/>
                      </a:lnTo>
                      <a:lnTo>
                        <a:pt x="6868" y="2580"/>
                      </a:lnTo>
                      <a:lnTo>
                        <a:pt x="7069" y="2594"/>
                      </a:lnTo>
                      <a:cubicBezTo>
                        <a:pt x="7077" y="2599"/>
                        <a:pt x="7084" y="2603"/>
                        <a:pt x="7092" y="2608"/>
                      </a:cubicBezTo>
                      <a:lnTo>
                        <a:pt x="7159" y="2650"/>
                      </a:lnTo>
                      <a:cubicBezTo>
                        <a:pt x="7185" y="2667"/>
                        <a:pt x="7211" y="2683"/>
                        <a:pt x="7237" y="2700"/>
                      </a:cubicBezTo>
                      <a:cubicBezTo>
                        <a:pt x="7263" y="2716"/>
                        <a:pt x="7289" y="2733"/>
                        <a:pt x="7315" y="2749"/>
                      </a:cubicBezTo>
                      <a:cubicBezTo>
                        <a:pt x="7338" y="2754"/>
                        <a:pt x="7360" y="2758"/>
                        <a:pt x="7383" y="2763"/>
                      </a:cubicBezTo>
                      <a:lnTo>
                        <a:pt x="7472" y="2749"/>
                      </a:lnTo>
                      <a:cubicBezTo>
                        <a:pt x="7494" y="2744"/>
                        <a:pt x="7517" y="2740"/>
                        <a:pt x="7539" y="2735"/>
                      </a:cubicBezTo>
                      <a:lnTo>
                        <a:pt x="7550" y="2735"/>
                      </a:lnTo>
                      <a:cubicBezTo>
                        <a:pt x="7543" y="2744"/>
                        <a:pt x="7535" y="2754"/>
                        <a:pt x="7528" y="2763"/>
                      </a:cubicBezTo>
                      <a:cubicBezTo>
                        <a:pt x="7521" y="2773"/>
                        <a:pt x="7513" y="2782"/>
                        <a:pt x="7506" y="2792"/>
                      </a:cubicBezTo>
                      <a:lnTo>
                        <a:pt x="7494" y="2813"/>
                      </a:lnTo>
                      <a:lnTo>
                        <a:pt x="7494" y="2820"/>
                      </a:lnTo>
                      <a:lnTo>
                        <a:pt x="7506" y="2841"/>
                      </a:lnTo>
                      <a:cubicBezTo>
                        <a:pt x="7517" y="2850"/>
                        <a:pt x="7528" y="2860"/>
                        <a:pt x="7539" y="2869"/>
                      </a:cubicBezTo>
                      <a:cubicBezTo>
                        <a:pt x="7558" y="2883"/>
                        <a:pt x="7576" y="2898"/>
                        <a:pt x="7595" y="2912"/>
                      </a:cubicBezTo>
                      <a:cubicBezTo>
                        <a:pt x="7606" y="2924"/>
                        <a:pt x="7618" y="2935"/>
                        <a:pt x="7629" y="2947"/>
                      </a:cubicBezTo>
                      <a:cubicBezTo>
                        <a:pt x="7644" y="2949"/>
                        <a:pt x="7658" y="2952"/>
                        <a:pt x="7673" y="2954"/>
                      </a:cubicBezTo>
                      <a:cubicBezTo>
                        <a:pt x="7681" y="2947"/>
                        <a:pt x="7688" y="2940"/>
                        <a:pt x="7696" y="2933"/>
                      </a:cubicBezTo>
                      <a:cubicBezTo>
                        <a:pt x="7700" y="2926"/>
                        <a:pt x="7703" y="2919"/>
                        <a:pt x="7707" y="2912"/>
                      </a:cubicBezTo>
                      <a:lnTo>
                        <a:pt x="7707" y="2905"/>
                      </a:lnTo>
                      <a:lnTo>
                        <a:pt x="7852" y="2947"/>
                      </a:lnTo>
                      <a:cubicBezTo>
                        <a:pt x="7860" y="2940"/>
                        <a:pt x="7867" y="2933"/>
                        <a:pt x="7875" y="2926"/>
                      </a:cubicBezTo>
                      <a:lnTo>
                        <a:pt x="7942" y="2883"/>
                      </a:lnTo>
                      <a:cubicBezTo>
                        <a:pt x="7968" y="2878"/>
                        <a:pt x="7994" y="2874"/>
                        <a:pt x="8020" y="2869"/>
                      </a:cubicBezTo>
                      <a:cubicBezTo>
                        <a:pt x="8046" y="2874"/>
                        <a:pt x="8072" y="2878"/>
                        <a:pt x="8098" y="2883"/>
                      </a:cubicBezTo>
                      <a:cubicBezTo>
                        <a:pt x="8109" y="2893"/>
                        <a:pt x="8121" y="2902"/>
                        <a:pt x="8132" y="2912"/>
                      </a:cubicBezTo>
                      <a:lnTo>
                        <a:pt x="8188" y="2947"/>
                      </a:lnTo>
                      <a:lnTo>
                        <a:pt x="8255" y="2975"/>
                      </a:lnTo>
                      <a:cubicBezTo>
                        <a:pt x="8277" y="2985"/>
                        <a:pt x="8300" y="2994"/>
                        <a:pt x="8322" y="3004"/>
                      </a:cubicBezTo>
                      <a:lnTo>
                        <a:pt x="8400" y="3025"/>
                      </a:lnTo>
                      <a:lnTo>
                        <a:pt x="8468" y="3046"/>
                      </a:lnTo>
                      <a:lnTo>
                        <a:pt x="8535" y="3067"/>
                      </a:lnTo>
                      <a:cubicBezTo>
                        <a:pt x="8550" y="3072"/>
                        <a:pt x="8564" y="3076"/>
                        <a:pt x="8579" y="3081"/>
                      </a:cubicBezTo>
                      <a:cubicBezTo>
                        <a:pt x="8598" y="3083"/>
                        <a:pt x="8616" y="3086"/>
                        <a:pt x="8635" y="3088"/>
                      </a:cubicBezTo>
                      <a:cubicBezTo>
                        <a:pt x="8657" y="3095"/>
                        <a:pt x="8680" y="3103"/>
                        <a:pt x="8702" y="3110"/>
                      </a:cubicBezTo>
                      <a:lnTo>
                        <a:pt x="8781" y="3131"/>
                      </a:lnTo>
                      <a:lnTo>
                        <a:pt x="8870" y="3145"/>
                      </a:lnTo>
                      <a:cubicBezTo>
                        <a:pt x="8900" y="3154"/>
                        <a:pt x="8930" y="3164"/>
                        <a:pt x="8960" y="3173"/>
                      </a:cubicBezTo>
                      <a:lnTo>
                        <a:pt x="9049" y="3194"/>
                      </a:lnTo>
                      <a:cubicBezTo>
                        <a:pt x="9071" y="3204"/>
                        <a:pt x="9094" y="3213"/>
                        <a:pt x="9116" y="3223"/>
                      </a:cubicBezTo>
                      <a:cubicBezTo>
                        <a:pt x="9135" y="3228"/>
                        <a:pt x="9153" y="3232"/>
                        <a:pt x="9172" y="3237"/>
                      </a:cubicBezTo>
                      <a:lnTo>
                        <a:pt x="9251" y="3258"/>
                      </a:lnTo>
                      <a:lnTo>
                        <a:pt x="9306" y="3286"/>
                      </a:lnTo>
                      <a:lnTo>
                        <a:pt x="9318" y="3307"/>
                      </a:lnTo>
                      <a:lnTo>
                        <a:pt x="9318" y="3322"/>
                      </a:lnTo>
                      <a:cubicBezTo>
                        <a:pt x="9545" y="5352"/>
                        <a:pt x="9773" y="7383"/>
                        <a:pt x="10000" y="9413"/>
                      </a:cubicBezTo>
                      <a:lnTo>
                        <a:pt x="1378" y="9906"/>
                      </a:lnTo>
                      <a:lnTo>
                        <a:pt x="0" y="2686"/>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83" name="Freeform 49">
                  <a:extLst>
                    <a:ext uri="{FF2B5EF4-FFF2-40B4-BE49-F238E27FC236}">
                      <a16:creationId xmlns:a16="http://schemas.microsoft.com/office/drawing/2014/main" id="{6E5ADC9A-7798-4944-99E7-49EF15A9CAF1}"/>
                    </a:ext>
                  </a:extLst>
                </p:cNvPr>
                <p:cNvSpPr>
                  <a:spLocks/>
                </p:cNvSpPr>
                <p:nvPr/>
              </p:nvSpPr>
              <p:spPr bwMode="auto">
                <a:xfrm rot="474639">
                  <a:off x="5468718" y="4294471"/>
                  <a:ext cx="361537" cy="371742"/>
                </a:xfrm>
                <a:custGeom>
                  <a:avLst/>
                  <a:gdLst>
                    <a:gd name="T0" fmla="*/ 1 w 992"/>
                    <a:gd name="T1" fmla="*/ 157 h 1020"/>
                    <a:gd name="T2" fmla="*/ 34 w 992"/>
                    <a:gd name="T3" fmla="*/ 61 h 1020"/>
                    <a:gd name="T4" fmla="*/ 77 w 992"/>
                    <a:gd name="T5" fmla="*/ 12 h 1020"/>
                    <a:gd name="T6" fmla="*/ 107 w 992"/>
                    <a:gd name="T7" fmla="*/ 52 h 1020"/>
                    <a:gd name="T8" fmla="*/ 168 w 992"/>
                    <a:gd name="T9" fmla="*/ 58 h 1020"/>
                    <a:gd name="T10" fmla="*/ 206 w 992"/>
                    <a:gd name="T11" fmla="*/ 35 h 1020"/>
                    <a:gd name="T12" fmla="*/ 272 w 992"/>
                    <a:gd name="T13" fmla="*/ 81 h 1020"/>
                    <a:gd name="T14" fmla="*/ 311 w 992"/>
                    <a:gd name="T15" fmla="*/ 97 h 1020"/>
                    <a:gd name="T16" fmla="*/ 359 w 992"/>
                    <a:gd name="T17" fmla="*/ 130 h 1020"/>
                    <a:gd name="T18" fmla="*/ 376 w 992"/>
                    <a:gd name="T19" fmla="*/ 165 h 1020"/>
                    <a:gd name="T20" fmla="*/ 420 w 992"/>
                    <a:gd name="T21" fmla="*/ 177 h 1020"/>
                    <a:gd name="T22" fmla="*/ 469 w 992"/>
                    <a:gd name="T23" fmla="*/ 205 h 1020"/>
                    <a:gd name="T24" fmla="*/ 484 w 992"/>
                    <a:gd name="T25" fmla="*/ 179 h 1020"/>
                    <a:gd name="T26" fmla="*/ 547 w 992"/>
                    <a:gd name="T27" fmla="*/ 202 h 1020"/>
                    <a:gd name="T28" fmla="*/ 546 w 992"/>
                    <a:gd name="T29" fmla="*/ 179 h 1020"/>
                    <a:gd name="T30" fmla="*/ 792 w 992"/>
                    <a:gd name="T31" fmla="*/ 72 h 1020"/>
                    <a:gd name="T32" fmla="*/ 829 w 992"/>
                    <a:gd name="T33" fmla="*/ 107 h 1020"/>
                    <a:gd name="T34" fmla="*/ 868 w 992"/>
                    <a:gd name="T35" fmla="*/ 36 h 1020"/>
                    <a:gd name="T36" fmla="*/ 932 w 992"/>
                    <a:gd name="T37" fmla="*/ 66 h 1020"/>
                    <a:gd name="T38" fmla="*/ 963 w 992"/>
                    <a:gd name="T39" fmla="*/ 181 h 1020"/>
                    <a:gd name="T40" fmla="*/ 987 w 992"/>
                    <a:gd name="T41" fmla="*/ 238 h 1020"/>
                    <a:gd name="T42" fmla="*/ 980 w 992"/>
                    <a:gd name="T43" fmla="*/ 341 h 1020"/>
                    <a:gd name="T44" fmla="*/ 986 w 992"/>
                    <a:gd name="T45" fmla="*/ 542 h 1020"/>
                    <a:gd name="T46" fmla="*/ 973 w 992"/>
                    <a:gd name="T47" fmla="*/ 643 h 1020"/>
                    <a:gd name="T48" fmla="*/ 907 w 992"/>
                    <a:gd name="T49" fmla="*/ 481 h 1020"/>
                    <a:gd name="T50" fmla="*/ 932 w 992"/>
                    <a:gd name="T51" fmla="*/ 514 h 1020"/>
                    <a:gd name="T52" fmla="*/ 945 w 992"/>
                    <a:gd name="T53" fmla="*/ 656 h 1020"/>
                    <a:gd name="T54" fmla="*/ 920 w 992"/>
                    <a:gd name="T55" fmla="*/ 688 h 1020"/>
                    <a:gd name="T56" fmla="*/ 927 w 992"/>
                    <a:gd name="T57" fmla="*/ 748 h 1020"/>
                    <a:gd name="T58" fmla="*/ 912 w 992"/>
                    <a:gd name="T59" fmla="*/ 848 h 1020"/>
                    <a:gd name="T60" fmla="*/ 930 w 992"/>
                    <a:gd name="T61" fmla="*/ 896 h 1020"/>
                    <a:gd name="T62" fmla="*/ 896 w 992"/>
                    <a:gd name="T63" fmla="*/ 874 h 1020"/>
                    <a:gd name="T64" fmla="*/ 854 w 992"/>
                    <a:gd name="T65" fmla="*/ 888 h 1020"/>
                    <a:gd name="T66" fmla="*/ 844 w 992"/>
                    <a:gd name="T67" fmla="*/ 826 h 1020"/>
                    <a:gd name="T68" fmla="*/ 791 w 992"/>
                    <a:gd name="T69" fmla="*/ 782 h 1020"/>
                    <a:gd name="T70" fmla="*/ 751 w 992"/>
                    <a:gd name="T71" fmla="*/ 784 h 1020"/>
                    <a:gd name="T72" fmla="*/ 762 w 992"/>
                    <a:gd name="T73" fmla="*/ 945 h 1020"/>
                    <a:gd name="T74" fmla="*/ 689 w 992"/>
                    <a:gd name="T75" fmla="*/ 950 h 1020"/>
                    <a:gd name="T76" fmla="*/ 651 w 992"/>
                    <a:gd name="T77" fmla="*/ 999 h 1020"/>
                    <a:gd name="T78" fmla="*/ 602 w 992"/>
                    <a:gd name="T79" fmla="*/ 1019 h 1020"/>
                    <a:gd name="T80" fmla="*/ 585 w 992"/>
                    <a:gd name="T81" fmla="*/ 974 h 1020"/>
                    <a:gd name="T82" fmla="*/ 527 w 992"/>
                    <a:gd name="T83" fmla="*/ 987 h 1020"/>
                    <a:gd name="T84" fmla="*/ 550 w 992"/>
                    <a:gd name="T85" fmla="*/ 1011 h 1020"/>
                    <a:gd name="T86" fmla="*/ 517 w 992"/>
                    <a:gd name="T87" fmla="*/ 1007 h 1020"/>
                    <a:gd name="T88" fmla="*/ 465 w 992"/>
                    <a:gd name="T89" fmla="*/ 992 h 1020"/>
                    <a:gd name="T90" fmla="*/ 355 w 992"/>
                    <a:gd name="T91" fmla="*/ 900 h 1020"/>
                    <a:gd name="T92" fmla="*/ 291 w 992"/>
                    <a:gd name="T93" fmla="*/ 837 h 1020"/>
                    <a:gd name="T94" fmla="*/ 247 w 992"/>
                    <a:gd name="T95" fmla="*/ 809 h 1020"/>
                    <a:gd name="T96" fmla="*/ 201 w 992"/>
                    <a:gd name="T97" fmla="*/ 707 h 1020"/>
                    <a:gd name="T98" fmla="*/ 199 w 992"/>
                    <a:gd name="T99" fmla="*/ 597 h 1020"/>
                    <a:gd name="T100" fmla="*/ 222 w 992"/>
                    <a:gd name="T101" fmla="*/ 595 h 1020"/>
                    <a:gd name="T102" fmla="*/ 169 w 992"/>
                    <a:gd name="T103" fmla="*/ 550 h 1020"/>
                    <a:gd name="T104" fmla="*/ 159 w 992"/>
                    <a:gd name="T105" fmla="*/ 484 h 1020"/>
                    <a:gd name="T106" fmla="*/ 124 w 992"/>
                    <a:gd name="T107" fmla="*/ 381 h 1020"/>
                    <a:gd name="T108" fmla="*/ 69 w 992"/>
                    <a:gd name="T109" fmla="*/ 346 h 1020"/>
                    <a:gd name="T110" fmla="*/ 41 w 992"/>
                    <a:gd name="T111" fmla="*/ 230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2" h="1020">
                      <a:moveTo>
                        <a:pt x="41" y="230"/>
                      </a:moveTo>
                      <a:lnTo>
                        <a:pt x="39" y="226"/>
                      </a:lnTo>
                      <a:lnTo>
                        <a:pt x="32" y="219"/>
                      </a:lnTo>
                      <a:lnTo>
                        <a:pt x="24" y="206"/>
                      </a:lnTo>
                      <a:lnTo>
                        <a:pt x="15" y="192"/>
                      </a:lnTo>
                      <a:lnTo>
                        <a:pt x="7" y="174"/>
                      </a:lnTo>
                      <a:lnTo>
                        <a:pt x="1" y="157"/>
                      </a:lnTo>
                      <a:lnTo>
                        <a:pt x="0" y="139"/>
                      </a:lnTo>
                      <a:lnTo>
                        <a:pt x="5" y="122"/>
                      </a:lnTo>
                      <a:lnTo>
                        <a:pt x="14" y="107"/>
                      </a:lnTo>
                      <a:lnTo>
                        <a:pt x="20" y="95"/>
                      </a:lnTo>
                      <a:lnTo>
                        <a:pt x="25" y="83"/>
                      </a:lnTo>
                      <a:lnTo>
                        <a:pt x="30" y="72"/>
                      </a:lnTo>
                      <a:lnTo>
                        <a:pt x="34" y="61"/>
                      </a:lnTo>
                      <a:lnTo>
                        <a:pt x="38" y="50"/>
                      </a:lnTo>
                      <a:lnTo>
                        <a:pt x="40" y="37"/>
                      </a:lnTo>
                      <a:lnTo>
                        <a:pt x="43" y="23"/>
                      </a:lnTo>
                      <a:lnTo>
                        <a:pt x="52" y="4"/>
                      </a:lnTo>
                      <a:lnTo>
                        <a:pt x="61" y="0"/>
                      </a:lnTo>
                      <a:lnTo>
                        <a:pt x="69" y="5"/>
                      </a:lnTo>
                      <a:lnTo>
                        <a:pt x="77" y="12"/>
                      </a:lnTo>
                      <a:lnTo>
                        <a:pt x="79" y="16"/>
                      </a:lnTo>
                      <a:lnTo>
                        <a:pt x="81" y="21"/>
                      </a:lnTo>
                      <a:lnTo>
                        <a:pt x="84" y="27"/>
                      </a:lnTo>
                      <a:lnTo>
                        <a:pt x="86" y="34"/>
                      </a:lnTo>
                      <a:lnTo>
                        <a:pt x="91" y="39"/>
                      </a:lnTo>
                      <a:lnTo>
                        <a:pt x="98" y="46"/>
                      </a:lnTo>
                      <a:lnTo>
                        <a:pt x="107" y="52"/>
                      </a:lnTo>
                      <a:lnTo>
                        <a:pt x="122" y="57"/>
                      </a:lnTo>
                      <a:lnTo>
                        <a:pt x="137" y="60"/>
                      </a:lnTo>
                      <a:lnTo>
                        <a:pt x="147" y="61"/>
                      </a:lnTo>
                      <a:lnTo>
                        <a:pt x="156" y="61"/>
                      </a:lnTo>
                      <a:lnTo>
                        <a:pt x="162" y="61"/>
                      </a:lnTo>
                      <a:lnTo>
                        <a:pt x="166" y="60"/>
                      </a:lnTo>
                      <a:lnTo>
                        <a:pt x="168" y="58"/>
                      </a:lnTo>
                      <a:lnTo>
                        <a:pt x="169" y="57"/>
                      </a:lnTo>
                      <a:lnTo>
                        <a:pt x="169" y="57"/>
                      </a:lnTo>
                      <a:lnTo>
                        <a:pt x="199" y="47"/>
                      </a:lnTo>
                      <a:lnTo>
                        <a:pt x="196" y="32"/>
                      </a:lnTo>
                      <a:lnTo>
                        <a:pt x="197" y="31"/>
                      </a:lnTo>
                      <a:lnTo>
                        <a:pt x="201" y="31"/>
                      </a:lnTo>
                      <a:lnTo>
                        <a:pt x="206" y="35"/>
                      </a:lnTo>
                      <a:lnTo>
                        <a:pt x="211" y="47"/>
                      </a:lnTo>
                      <a:lnTo>
                        <a:pt x="215" y="56"/>
                      </a:lnTo>
                      <a:lnTo>
                        <a:pt x="224" y="64"/>
                      </a:lnTo>
                      <a:lnTo>
                        <a:pt x="236" y="69"/>
                      </a:lnTo>
                      <a:lnTo>
                        <a:pt x="249" y="74"/>
                      </a:lnTo>
                      <a:lnTo>
                        <a:pt x="261" y="79"/>
                      </a:lnTo>
                      <a:lnTo>
                        <a:pt x="272" y="81"/>
                      </a:lnTo>
                      <a:lnTo>
                        <a:pt x="280" y="83"/>
                      </a:lnTo>
                      <a:lnTo>
                        <a:pt x="282" y="83"/>
                      </a:lnTo>
                      <a:lnTo>
                        <a:pt x="282" y="84"/>
                      </a:lnTo>
                      <a:lnTo>
                        <a:pt x="284" y="88"/>
                      </a:lnTo>
                      <a:lnTo>
                        <a:pt x="291" y="92"/>
                      </a:lnTo>
                      <a:lnTo>
                        <a:pt x="303" y="95"/>
                      </a:lnTo>
                      <a:lnTo>
                        <a:pt x="311" y="97"/>
                      </a:lnTo>
                      <a:lnTo>
                        <a:pt x="318" y="103"/>
                      </a:lnTo>
                      <a:lnTo>
                        <a:pt x="326" y="109"/>
                      </a:lnTo>
                      <a:lnTo>
                        <a:pt x="333" y="115"/>
                      </a:lnTo>
                      <a:lnTo>
                        <a:pt x="341" y="121"/>
                      </a:lnTo>
                      <a:lnTo>
                        <a:pt x="347" y="127"/>
                      </a:lnTo>
                      <a:lnTo>
                        <a:pt x="353" y="130"/>
                      </a:lnTo>
                      <a:lnTo>
                        <a:pt x="359" y="130"/>
                      </a:lnTo>
                      <a:lnTo>
                        <a:pt x="366" y="134"/>
                      </a:lnTo>
                      <a:lnTo>
                        <a:pt x="366" y="143"/>
                      </a:lnTo>
                      <a:lnTo>
                        <a:pt x="364" y="153"/>
                      </a:lnTo>
                      <a:lnTo>
                        <a:pt x="365" y="158"/>
                      </a:lnTo>
                      <a:lnTo>
                        <a:pt x="367" y="159"/>
                      </a:lnTo>
                      <a:lnTo>
                        <a:pt x="372" y="162"/>
                      </a:lnTo>
                      <a:lnTo>
                        <a:pt x="376" y="165"/>
                      </a:lnTo>
                      <a:lnTo>
                        <a:pt x="381" y="168"/>
                      </a:lnTo>
                      <a:lnTo>
                        <a:pt x="387" y="172"/>
                      </a:lnTo>
                      <a:lnTo>
                        <a:pt x="394" y="175"/>
                      </a:lnTo>
                      <a:lnTo>
                        <a:pt x="400" y="177"/>
                      </a:lnTo>
                      <a:lnTo>
                        <a:pt x="406" y="175"/>
                      </a:lnTo>
                      <a:lnTo>
                        <a:pt x="413" y="174"/>
                      </a:lnTo>
                      <a:lnTo>
                        <a:pt x="420" y="177"/>
                      </a:lnTo>
                      <a:lnTo>
                        <a:pt x="427" y="180"/>
                      </a:lnTo>
                      <a:lnTo>
                        <a:pt x="434" y="186"/>
                      </a:lnTo>
                      <a:lnTo>
                        <a:pt x="439" y="190"/>
                      </a:lnTo>
                      <a:lnTo>
                        <a:pt x="443" y="195"/>
                      </a:lnTo>
                      <a:lnTo>
                        <a:pt x="446" y="198"/>
                      </a:lnTo>
                      <a:lnTo>
                        <a:pt x="447" y="200"/>
                      </a:lnTo>
                      <a:lnTo>
                        <a:pt x="469" y="205"/>
                      </a:lnTo>
                      <a:lnTo>
                        <a:pt x="447" y="185"/>
                      </a:lnTo>
                      <a:lnTo>
                        <a:pt x="444" y="175"/>
                      </a:lnTo>
                      <a:lnTo>
                        <a:pt x="447" y="175"/>
                      </a:lnTo>
                      <a:lnTo>
                        <a:pt x="454" y="177"/>
                      </a:lnTo>
                      <a:lnTo>
                        <a:pt x="463" y="177"/>
                      </a:lnTo>
                      <a:lnTo>
                        <a:pt x="473" y="178"/>
                      </a:lnTo>
                      <a:lnTo>
                        <a:pt x="484" y="179"/>
                      </a:lnTo>
                      <a:lnTo>
                        <a:pt x="494" y="181"/>
                      </a:lnTo>
                      <a:lnTo>
                        <a:pt x="501" y="182"/>
                      </a:lnTo>
                      <a:lnTo>
                        <a:pt x="504" y="185"/>
                      </a:lnTo>
                      <a:lnTo>
                        <a:pt x="509" y="188"/>
                      </a:lnTo>
                      <a:lnTo>
                        <a:pt x="518" y="192"/>
                      </a:lnTo>
                      <a:lnTo>
                        <a:pt x="532" y="196"/>
                      </a:lnTo>
                      <a:lnTo>
                        <a:pt x="547" y="202"/>
                      </a:lnTo>
                      <a:lnTo>
                        <a:pt x="562" y="206"/>
                      </a:lnTo>
                      <a:lnTo>
                        <a:pt x="575" y="211"/>
                      </a:lnTo>
                      <a:lnTo>
                        <a:pt x="584" y="213"/>
                      </a:lnTo>
                      <a:lnTo>
                        <a:pt x="587" y="215"/>
                      </a:lnTo>
                      <a:lnTo>
                        <a:pt x="599" y="202"/>
                      </a:lnTo>
                      <a:lnTo>
                        <a:pt x="584" y="185"/>
                      </a:lnTo>
                      <a:lnTo>
                        <a:pt x="546" y="179"/>
                      </a:lnTo>
                      <a:lnTo>
                        <a:pt x="531" y="164"/>
                      </a:lnTo>
                      <a:lnTo>
                        <a:pt x="582" y="158"/>
                      </a:lnTo>
                      <a:lnTo>
                        <a:pt x="599" y="130"/>
                      </a:lnTo>
                      <a:lnTo>
                        <a:pt x="661" y="130"/>
                      </a:lnTo>
                      <a:lnTo>
                        <a:pt x="703" y="110"/>
                      </a:lnTo>
                      <a:lnTo>
                        <a:pt x="762" y="107"/>
                      </a:lnTo>
                      <a:lnTo>
                        <a:pt x="792" y="72"/>
                      </a:lnTo>
                      <a:lnTo>
                        <a:pt x="794" y="74"/>
                      </a:lnTo>
                      <a:lnTo>
                        <a:pt x="797" y="80"/>
                      </a:lnTo>
                      <a:lnTo>
                        <a:pt x="803" y="87"/>
                      </a:lnTo>
                      <a:lnTo>
                        <a:pt x="809" y="95"/>
                      </a:lnTo>
                      <a:lnTo>
                        <a:pt x="815" y="103"/>
                      </a:lnTo>
                      <a:lnTo>
                        <a:pt x="822" y="106"/>
                      </a:lnTo>
                      <a:lnTo>
                        <a:pt x="829" y="107"/>
                      </a:lnTo>
                      <a:lnTo>
                        <a:pt x="834" y="102"/>
                      </a:lnTo>
                      <a:lnTo>
                        <a:pt x="841" y="82"/>
                      </a:lnTo>
                      <a:lnTo>
                        <a:pt x="844" y="61"/>
                      </a:lnTo>
                      <a:lnTo>
                        <a:pt x="845" y="45"/>
                      </a:lnTo>
                      <a:lnTo>
                        <a:pt x="845" y="38"/>
                      </a:lnTo>
                      <a:lnTo>
                        <a:pt x="866" y="36"/>
                      </a:lnTo>
                      <a:lnTo>
                        <a:pt x="868" y="36"/>
                      </a:lnTo>
                      <a:lnTo>
                        <a:pt x="874" y="37"/>
                      </a:lnTo>
                      <a:lnTo>
                        <a:pt x="882" y="39"/>
                      </a:lnTo>
                      <a:lnTo>
                        <a:pt x="893" y="42"/>
                      </a:lnTo>
                      <a:lnTo>
                        <a:pt x="903" y="46"/>
                      </a:lnTo>
                      <a:lnTo>
                        <a:pt x="915" y="51"/>
                      </a:lnTo>
                      <a:lnTo>
                        <a:pt x="924" y="58"/>
                      </a:lnTo>
                      <a:lnTo>
                        <a:pt x="932" y="66"/>
                      </a:lnTo>
                      <a:lnTo>
                        <a:pt x="939" y="83"/>
                      </a:lnTo>
                      <a:lnTo>
                        <a:pt x="938" y="100"/>
                      </a:lnTo>
                      <a:lnTo>
                        <a:pt x="936" y="120"/>
                      </a:lnTo>
                      <a:lnTo>
                        <a:pt x="941" y="145"/>
                      </a:lnTo>
                      <a:lnTo>
                        <a:pt x="948" y="159"/>
                      </a:lnTo>
                      <a:lnTo>
                        <a:pt x="955" y="171"/>
                      </a:lnTo>
                      <a:lnTo>
                        <a:pt x="963" y="181"/>
                      </a:lnTo>
                      <a:lnTo>
                        <a:pt x="971" y="190"/>
                      </a:lnTo>
                      <a:lnTo>
                        <a:pt x="978" y="198"/>
                      </a:lnTo>
                      <a:lnTo>
                        <a:pt x="985" y="206"/>
                      </a:lnTo>
                      <a:lnTo>
                        <a:pt x="989" y="213"/>
                      </a:lnTo>
                      <a:lnTo>
                        <a:pt x="992" y="220"/>
                      </a:lnTo>
                      <a:lnTo>
                        <a:pt x="991" y="228"/>
                      </a:lnTo>
                      <a:lnTo>
                        <a:pt x="987" y="238"/>
                      </a:lnTo>
                      <a:lnTo>
                        <a:pt x="983" y="249"/>
                      </a:lnTo>
                      <a:lnTo>
                        <a:pt x="977" y="262"/>
                      </a:lnTo>
                      <a:lnTo>
                        <a:pt x="972" y="276"/>
                      </a:lnTo>
                      <a:lnTo>
                        <a:pt x="969" y="288"/>
                      </a:lnTo>
                      <a:lnTo>
                        <a:pt x="968" y="302"/>
                      </a:lnTo>
                      <a:lnTo>
                        <a:pt x="971" y="315"/>
                      </a:lnTo>
                      <a:lnTo>
                        <a:pt x="980" y="341"/>
                      </a:lnTo>
                      <a:lnTo>
                        <a:pt x="984" y="368"/>
                      </a:lnTo>
                      <a:lnTo>
                        <a:pt x="986" y="387"/>
                      </a:lnTo>
                      <a:lnTo>
                        <a:pt x="986" y="395"/>
                      </a:lnTo>
                      <a:lnTo>
                        <a:pt x="987" y="416"/>
                      </a:lnTo>
                      <a:lnTo>
                        <a:pt x="988" y="463"/>
                      </a:lnTo>
                      <a:lnTo>
                        <a:pt x="988" y="513"/>
                      </a:lnTo>
                      <a:lnTo>
                        <a:pt x="986" y="542"/>
                      </a:lnTo>
                      <a:lnTo>
                        <a:pt x="984" y="561"/>
                      </a:lnTo>
                      <a:lnTo>
                        <a:pt x="985" y="588"/>
                      </a:lnTo>
                      <a:lnTo>
                        <a:pt x="987" y="613"/>
                      </a:lnTo>
                      <a:lnTo>
                        <a:pt x="988" y="624"/>
                      </a:lnTo>
                      <a:lnTo>
                        <a:pt x="986" y="631"/>
                      </a:lnTo>
                      <a:lnTo>
                        <a:pt x="981" y="643"/>
                      </a:lnTo>
                      <a:lnTo>
                        <a:pt x="973" y="643"/>
                      </a:lnTo>
                      <a:lnTo>
                        <a:pt x="965" y="618"/>
                      </a:lnTo>
                      <a:lnTo>
                        <a:pt x="958" y="568"/>
                      </a:lnTo>
                      <a:lnTo>
                        <a:pt x="954" y="518"/>
                      </a:lnTo>
                      <a:lnTo>
                        <a:pt x="953" y="477"/>
                      </a:lnTo>
                      <a:lnTo>
                        <a:pt x="953" y="461"/>
                      </a:lnTo>
                      <a:lnTo>
                        <a:pt x="909" y="476"/>
                      </a:lnTo>
                      <a:lnTo>
                        <a:pt x="907" y="481"/>
                      </a:lnTo>
                      <a:lnTo>
                        <a:pt x="902" y="492"/>
                      </a:lnTo>
                      <a:lnTo>
                        <a:pt x="900" y="504"/>
                      </a:lnTo>
                      <a:lnTo>
                        <a:pt x="902" y="508"/>
                      </a:lnTo>
                      <a:lnTo>
                        <a:pt x="910" y="510"/>
                      </a:lnTo>
                      <a:lnTo>
                        <a:pt x="920" y="511"/>
                      </a:lnTo>
                      <a:lnTo>
                        <a:pt x="928" y="513"/>
                      </a:lnTo>
                      <a:lnTo>
                        <a:pt x="932" y="514"/>
                      </a:lnTo>
                      <a:lnTo>
                        <a:pt x="905" y="586"/>
                      </a:lnTo>
                      <a:lnTo>
                        <a:pt x="904" y="593"/>
                      </a:lnTo>
                      <a:lnTo>
                        <a:pt x="904" y="609"/>
                      </a:lnTo>
                      <a:lnTo>
                        <a:pt x="910" y="629"/>
                      </a:lnTo>
                      <a:lnTo>
                        <a:pt x="926" y="648"/>
                      </a:lnTo>
                      <a:lnTo>
                        <a:pt x="941" y="657"/>
                      </a:lnTo>
                      <a:lnTo>
                        <a:pt x="945" y="656"/>
                      </a:lnTo>
                      <a:lnTo>
                        <a:pt x="943" y="651"/>
                      </a:lnTo>
                      <a:lnTo>
                        <a:pt x="941" y="648"/>
                      </a:lnTo>
                      <a:lnTo>
                        <a:pt x="938" y="674"/>
                      </a:lnTo>
                      <a:lnTo>
                        <a:pt x="936" y="676"/>
                      </a:lnTo>
                      <a:lnTo>
                        <a:pt x="932" y="678"/>
                      </a:lnTo>
                      <a:lnTo>
                        <a:pt x="926" y="682"/>
                      </a:lnTo>
                      <a:lnTo>
                        <a:pt x="920" y="688"/>
                      </a:lnTo>
                      <a:lnTo>
                        <a:pt x="913" y="695"/>
                      </a:lnTo>
                      <a:lnTo>
                        <a:pt x="908" y="702"/>
                      </a:lnTo>
                      <a:lnTo>
                        <a:pt x="903" y="709"/>
                      </a:lnTo>
                      <a:lnTo>
                        <a:pt x="902" y="716"/>
                      </a:lnTo>
                      <a:lnTo>
                        <a:pt x="907" y="729"/>
                      </a:lnTo>
                      <a:lnTo>
                        <a:pt x="917" y="740"/>
                      </a:lnTo>
                      <a:lnTo>
                        <a:pt x="927" y="748"/>
                      </a:lnTo>
                      <a:lnTo>
                        <a:pt x="932" y="752"/>
                      </a:lnTo>
                      <a:lnTo>
                        <a:pt x="927" y="758"/>
                      </a:lnTo>
                      <a:lnTo>
                        <a:pt x="919" y="775"/>
                      </a:lnTo>
                      <a:lnTo>
                        <a:pt x="910" y="798"/>
                      </a:lnTo>
                      <a:lnTo>
                        <a:pt x="905" y="823"/>
                      </a:lnTo>
                      <a:lnTo>
                        <a:pt x="908" y="836"/>
                      </a:lnTo>
                      <a:lnTo>
                        <a:pt x="912" y="848"/>
                      </a:lnTo>
                      <a:lnTo>
                        <a:pt x="919" y="861"/>
                      </a:lnTo>
                      <a:lnTo>
                        <a:pt x="926" y="871"/>
                      </a:lnTo>
                      <a:lnTo>
                        <a:pt x="932" y="882"/>
                      </a:lnTo>
                      <a:lnTo>
                        <a:pt x="936" y="890"/>
                      </a:lnTo>
                      <a:lnTo>
                        <a:pt x="939" y="894"/>
                      </a:lnTo>
                      <a:lnTo>
                        <a:pt x="935" y="897"/>
                      </a:lnTo>
                      <a:lnTo>
                        <a:pt x="930" y="896"/>
                      </a:lnTo>
                      <a:lnTo>
                        <a:pt x="923" y="893"/>
                      </a:lnTo>
                      <a:lnTo>
                        <a:pt x="917" y="890"/>
                      </a:lnTo>
                      <a:lnTo>
                        <a:pt x="910" y="885"/>
                      </a:lnTo>
                      <a:lnTo>
                        <a:pt x="904" y="881"/>
                      </a:lnTo>
                      <a:lnTo>
                        <a:pt x="900" y="877"/>
                      </a:lnTo>
                      <a:lnTo>
                        <a:pt x="897" y="875"/>
                      </a:lnTo>
                      <a:lnTo>
                        <a:pt x="896" y="874"/>
                      </a:lnTo>
                      <a:lnTo>
                        <a:pt x="895" y="878"/>
                      </a:lnTo>
                      <a:lnTo>
                        <a:pt x="892" y="889"/>
                      </a:lnTo>
                      <a:lnTo>
                        <a:pt x="886" y="899"/>
                      </a:lnTo>
                      <a:lnTo>
                        <a:pt x="879" y="904"/>
                      </a:lnTo>
                      <a:lnTo>
                        <a:pt x="871" y="901"/>
                      </a:lnTo>
                      <a:lnTo>
                        <a:pt x="860" y="896"/>
                      </a:lnTo>
                      <a:lnTo>
                        <a:pt x="854" y="888"/>
                      </a:lnTo>
                      <a:lnTo>
                        <a:pt x="852" y="879"/>
                      </a:lnTo>
                      <a:lnTo>
                        <a:pt x="856" y="868"/>
                      </a:lnTo>
                      <a:lnTo>
                        <a:pt x="859" y="853"/>
                      </a:lnTo>
                      <a:lnTo>
                        <a:pt x="860" y="840"/>
                      </a:lnTo>
                      <a:lnTo>
                        <a:pt x="858" y="835"/>
                      </a:lnTo>
                      <a:lnTo>
                        <a:pt x="852" y="832"/>
                      </a:lnTo>
                      <a:lnTo>
                        <a:pt x="844" y="826"/>
                      </a:lnTo>
                      <a:lnTo>
                        <a:pt x="833" y="817"/>
                      </a:lnTo>
                      <a:lnTo>
                        <a:pt x="822" y="808"/>
                      </a:lnTo>
                      <a:lnTo>
                        <a:pt x="811" y="799"/>
                      </a:lnTo>
                      <a:lnTo>
                        <a:pt x="802" y="790"/>
                      </a:lnTo>
                      <a:lnTo>
                        <a:pt x="795" y="784"/>
                      </a:lnTo>
                      <a:lnTo>
                        <a:pt x="792" y="782"/>
                      </a:lnTo>
                      <a:lnTo>
                        <a:pt x="791" y="782"/>
                      </a:lnTo>
                      <a:lnTo>
                        <a:pt x="790" y="783"/>
                      </a:lnTo>
                      <a:lnTo>
                        <a:pt x="787" y="785"/>
                      </a:lnTo>
                      <a:lnTo>
                        <a:pt x="782" y="786"/>
                      </a:lnTo>
                      <a:lnTo>
                        <a:pt x="775" y="787"/>
                      </a:lnTo>
                      <a:lnTo>
                        <a:pt x="768" y="787"/>
                      </a:lnTo>
                      <a:lnTo>
                        <a:pt x="760" y="786"/>
                      </a:lnTo>
                      <a:lnTo>
                        <a:pt x="751" y="784"/>
                      </a:lnTo>
                      <a:lnTo>
                        <a:pt x="737" y="784"/>
                      </a:lnTo>
                      <a:lnTo>
                        <a:pt x="731" y="793"/>
                      </a:lnTo>
                      <a:lnTo>
                        <a:pt x="731" y="803"/>
                      </a:lnTo>
                      <a:lnTo>
                        <a:pt x="733" y="808"/>
                      </a:lnTo>
                      <a:lnTo>
                        <a:pt x="753" y="814"/>
                      </a:lnTo>
                      <a:lnTo>
                        <a:pt x="781" y="879"/>
                      </a:lnTo>
                      <a:lnTo>
                        <a:pt x="762" y="945"/>
                      </a:lnTo>
                      <a:lnTo>
                        <a:pt x="733" y="951"/>
                      </a:lnTo>
                      <a:lnTo>
                        <a:pt x="730" y="951"/>
                      </a:lnTo>
                      <a:lnTo>
                        <a:pt x="724" y="950"/>
                      </a:lnTo>
                      <a:lnTo>
                        <a:pt x="718" y="950"/>
                      </a:lnTo>
                      <a:lnTo>
                        <a:pt x="708" y="949"/>
                      </a:lnTo>
                      <a:lnTo>
                        <a:pt x="698" y="949"/>
                      </a:lnTo>
                      <a:lnTo>
                        <a:pt x="689" y="950"/>
                      </a:lnTo>
                      <a:lnTo>
                        <a:pt x="681" y="951"/>
                      </a:lnTo>
                      <a:lnTo>
                        <a:pt x="676" y="953"/>
                      </a:lnTo>
                      <a:lnTo>
                        <a:pt x="673" y="959"/>
                      </a:lnTo>
                      <a:lnTo>
                        <a:pt x="667" y="967"/>
                      </a:lnTo>
                      <a:lnTo>
                        <a:pt x="662" y="977"/>
                      </a:lnTo>
                      <a:lnTo>
                        <a:pt x="656" y="989"/>
                      </a:lnTo>
                      <a:lnTo>
                        <a:pt x="651" y="999"/>
                      </a:lnTo>
                      <a:lnTo>
                        <a:pt x="645" y="1009"/>
                      </a:lnTo>
                      <a:lnTo>
                        <a:pt x="639" y="1015"/>
                      </a:lnTo>
                      <a:lnTo>
                        <a:pt x="635" y="1019"/>
                      </a:lnTo>
                      <a:lnTo>
                        <a:pt x="629" y="1020"/>
                      </a:lnTo>
                      <a:lnTo>
                        <a:pt x="621" y="1020"/>
                      </a:lnTo>
                      <a:lnTo>
                        <a:pt x="612" y="1020"/>
                      </a:lnTo>
                      <a:lnTo>
                        <a:pt x="602" y="1019"/>
                      </a:lnTo>
                      <a:lnTo>
                        <a:pt x="593" y="1018"/>
                      </a:lnTo>
                      <a:lnTo>
                        <a:pt x="585" y="1018"/>
                      </a:lnTo>
                      <a:lnTo>
                        <a:pt x="580" y="1017"/>
                      </a:lnTo>
                      <a:lnTo>
                        <a:pt x="578" y="1017"/>
                      </a:lnTo>
                      <a:lnTo>
                        <a:pt x="597" y="989"/>
                      </a:lnTo>
                      <a:lnTo>
                        <a:pt x="587" y="972"/>
                      </a:lnTo>
                      <a:lnTo>
                        <a:pt x="585" y="974"/>
                      </a:lnTo>
                      <a:lnTo>
                        <a:pt x="578" y="977"/>
                      </a:lnTo>
                      <a:lnTo>
                        <a:pt x="570" y="983"/>
                      </a:lnTo>
                      <a:lnTo>
                        <a:pt x="561" y="987"/>
                      </a:lnTo>
                      <a:lnTo>
                        <a:pt x="550" y="988"/>
                      </a:lnTo>
                      <a:lnTo>
                        <a:pt x="539" y="988"/>
                      </a:lnTo>
                      <a:lnTo>
                        <a:pt x="531" y="987"/>
                      </a:lnTo>
                      <a:lnTo>
                        <a:pt x="527" y="987"/>
                      </a:lnTo>
                      <a:lnTo>
                        <a:pt x="529" y="989"/>
                      </a:lnTo>
                      <a:lnTo>
                        <a:pt x="534" y="995"/>
                      </a:lnTo>
                      <a:lnTo>
                        <a:pt x="541" y="1000"/>
                      </a:lnTo>
                      <a:lnTo>
                        <a:pt x="552" y="1002"/>
                      </a:lnTo>
                      <a:lnTo>
                        <a:pt x="557" y="1002"/>
                      </a:lnTo>
                      <a:lnTo>
                        <a:pt x="555" y="1006"/>
                      </a:lnTo>
                      <a:lnTo>
                        <a:pt x="550" y="1011"/>
                      </a:lnTo>
                      <a:lnTo>
                        <a:pt x="548" y="1013"/>
                      </a:lnTo>
                      <a:lnTo>
                        <a:pt x="547" y="1013"/>
                      </a:lnTo>
                      <a:lnTo>
                        <a:pt x="544" y="1012"/>
                      </a:lnTo>
                      <a:lnTo>
                        <a:pt x="538" y="1011"/>
                      </a:lnTo>
                      <a:lnTo>
                        <a:pt x="531" y="1010"/>
                      </a:lnTo>
                      <a:lnTo>
                        <a:pt x="524" y="1009"/>
                      </a:lnTo>
                      <a:lnTo>
                        <a:pt x="517" y="1007"/>
                      </a:lnTo>
                      <a:lnTo>
                        <a:pt x="511" y="1005"/>
                      </a:lnTo>
                      <a:lnTo>
                        <a:pt x="507" y="1004"/>
                      </a:lnTo>
                      <a:lnTo>
                        <a:pt x="500" y="1000"/>
                      </a:lnTo>
                      <a:lnTo>
                        <a:pt x="495" y="996"/>
                      </a:lnTo>
                      <a:lnTo>
                        <a:pt x="491" y="991"/>
                      </a:lnTo>
                      <a:lnTo>
                        <a:pt x="489" y="989"/>
                      </a:lnTo>
                      <a:lnTo>
                        <a:pt x="465" y="992"/>
                      </a:lnTo>
                      <a:lnTo>
                        <a:pt x="462" y="1013"/>
                      </a:lnTo>
                      <a:lnTo>
                        <a:pt x="412" y="983"/>
                      </a:lnTo>
                      <a:lnTo>
                        <a:pt x="374" y="930"/>
                      </a:lnTo>
                      <a:lnTo>
                        <a:pt x="373" y="928"/>
                      </a:lnTo>
                      <a:lnTo>
                        <a:pt x="368" y="921"/>
                      </a:lnTo>
                      <a:lnTo>
                        <a:pt x="363" y="912"/>
                      </a:lnTo>
                      <a:lnTo>
                        <a:pt x="355" y="900"/>
                      </a:lnTo>
                      <a:lnTo>
                        <a:pt x="347" y="888"/>
                      </a:lnTo>
                      <a:lnTo>
                        <a:pt x="337" y="876"/>
                      </a:lnTo>
                      <a:lnTo>
                        <a:pt x="327" y="864"/>
                      </a:lnTo>
                      <a:lnTo>
                        <a:pt x="318" y="855"/>
                      </a:lnTo>
                      <a:lnTo>
                        <a:pt x="308" y="848"/>
                      </a:lnTo>
                      <a:lnTo>
                        <a:pt x="300" y="841"/>
                      </a:lnTo>
                      <a:lnTo>
                        <a:pt x="291" y="837"/>
                      </a:lnTo>
                      <a:lnTo>
                        <a:pt x="283" y="832"/>
                      </a:lnTo>
                      <a:lnTo>
                        <a:pt x="276" y="829"/>
                      </a:lnTo>
                      <a:lnTo>
                        <a:pt x="269" y="826"/>
                      </a:lnTo>
                      <a:lnTo>
                        <a:pt x="264" y="824"/>
                      </a:lnTo>
                      <a:lnTo>
                        <a:pt x="258" y="823"/>
                      </a:lnTo>
                      <a:lnTo>
                        <a:pt x="253" y="818"/>
                      </a:lnTo>
                      <a:lnTo>
                        <a:pt x="247" y="809"/>
                      </a:lnTo>
                      <a:lnTo>
                        <a:pt x="241" y="797"/>
                      </a:lnTo>
                      <a:lnTo>
                        <a:pt x="235" y="783"/>
                      </a:lnTo>
                      <a:lnTo>
                        <a:pt x="229" y="769"/>
                      </a:lnTo>
                      <a:lnTo>
                        <a:pt x="224" y="757"/>
                      </a:lnTo>
                      <a:lnTo>
                        <a:pt x="221" y="749"/>
                      </a:lnTo>
                      <a:lnTo>
                        <a:pt x="220" y="746"/>
                      </a:lnTo>
                      <a:lnTo>
                        <a:pt x="201" y="707"/>
                      </a:lnTo>
                      <a:lnTo>
                        <a:pt x="178" y="654"/>
                      </a:lnTo>
                      <a:lnTo>
                        <a:pt x="166" y="612"/>
                      </a:lnTo>
                      <a:lnTo>
                        <a:pt x="160" y="593"/>
                      </a:lnTo>
                      <a:lnTo>
                        <a:pt x="178" y="583"/>
                      </a:lnTo>
                      <a:lnTo>
                        <a:pt x="186" y="589"/>
                      </a:lnTo>
                      <a:lnTo>
                        <a:pt x="190" y="591"/>
                      </a:lnTo>
                      <a:lnTo>
                        <a:pt x="199" y="597"/>
                      </a:lnTo>
                      <a:lnTo>
                        <a:pt x="209" y="605"/>
                      </a:lnTo>
                      <a:lnTo>
                        <a:pt x="216" y="614"/>
                      </a:lnTo>
                      <a:lnTo>
                        <a:pt x="222" y="618"/>
                      </a:lnTo>
                      <a:lnTo>
                        <a:pt x="229" y="613"/>
                      </a:lnTo>
                      <a:lnTo>
                        <a:pt x="235" y="606"/>
                      </a:lnTo>
                      <a:lnTo>
                        <a:pt x="237" y="603"/>
                      </a:lnTo>
                      <a:lnTo>
                        <a:pt x="222" y="595"/>
                      </a:lnTo>
                      <a:lnTo>
                        <a:pt x="235" y="583"/>
                      </a:lnTo>
                      <a:lnTo>
                        <a:pt x="196" y="559"/>
                      </a:lnTo>
                      <a:lnTo>
                        <a:pt x="184" y="538"/>
                      </a:lnTo>
                      <a:lnTo>
                        <a:pt x="183" y="540"/>
                      </a:lnTo>
                      <a:lnTo>
                        <a:pt x="178" y="542"/>
                      </a:lnTo>
                      <a:lnTo>
                        <a:pt x="174" y="545"/>
                      </a:lnTo>
                      <a:lnTo>
                        <a:pt x="169" y="550"/>
                      </a:lnTo>
                      <a:lnTo>
                        <a:pt x="164" y="551"/>
                      </a:lnTo>
                      <a:lnTo>
                        <a:pt x="160" y="549"/>
                      </a:lnTo>
                      <a:lnTo>
                        <a:pt x="155" y="544"/>
                      </a:lnTo>
                      <a:lnTo>
                        <a:pt x="154" y="542"/>
                      </a:lnTo>
                      <a:lnTo>
                        <a:pt x="156" y="534"/>
                      </a:lnTo>
                      <a:lnTo>
                        <a:pt x="160" y="512"/>
                      </a:lnTo>
                      <a:lnTo>
                        <a:pt x="159" y="484"/>
                      </a:lnTo>
                      <a:lnTo>
                        <a:pt x="148" y="455"/>
                      </a:lnTo>
                      <a:lnTo>
                        <a:pt x="136" y="431"/>
                      </a:lnTo>
                      <a:lnTo>
                        <a:pt x="131" y="412"/>
                      </a:lnTo>
                      <a:lnTo>
                        <a:pt x="131" y="398"/>
                      </a:lnTo>
                      <a:lnTo>
                        <a:pt x="130" y="386"/>
                      </a:lnTo>
                      <a:lnTo>
                        <a:pt x="128" y="383"/>
                      </a:lnTo>
                      <a:lnTo>
                        <a:pt x="124" y="381"/>
                      </a:lnTo>
                      <a:lnTo>
                        <a:pt x="118" y="379"/>
                      </a:lnTo>
                      <a:lnTo>
                        <a:pt x="111" y="377"/>
                      </a:lnTo>
                      <a:lnTo>
                        <a:pt x="103" y="375"/>
                      </a:lnTo>
                      <a:lnTo>
                        <a:pt x="94" y="371"/>
                      </a:lnTo>
                      <a:lnTo>
                        <a:pt x="86" y="366"/>
                      </a:lnTo>
                      <a:lnTo>
                        <a:pt x="77" y="357"/>
                      </a:lnTo>
                      <a:lnTo>
                        <a:pt x="69" y="346"/>
                      </a:lnTo>
                      <a:lnTo>
                        <a:pt x="61" y="334"/>
                      </a:lnTo>
                      <a:lnTo>
                        <a:pt x="55" y="321"/>
                      </a:lnTo>
                      <a:lnTo>
                        <a:pt x="50" y="306"/>
                      </a:lnTo>
                      <a:lnTo>
                        <a:pt x="46" y="288"/>
                      </a:lnTo>
                      <a:lnTo>
                        <a:pt x="43" y="270"/>
                      </a:lnTo>
                      <a:lnTo>
                        <a:pt x="41" y="250"/>
                      </a:lnTo>
                      <a:lnTo>
                        <a:pt x="41" y="230"/>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84" name="Freeform 69">
                  <a:extLst>
                    <a:ext uri="{FF2B5EF4-FFF2-40B4-BE49-F238E27FC236}">
                      <a16:creationId xmlns:a16="http://schemas.microsoft.com/office/drawing/2014/main" id="{0A33BE2F-2BBF-4F3D-B583-E427C9A7FE8F}"/>
                    </a:ext>
                  </a:extLst>
                </p:cNvPr>
                <p:cNvSpPr>
                  <a:spLocks/>
                </p:cNvSpPr>
                <p:nvPr/>
              </p:nvSpPr>
              <p:spPr bwMode="auto">
                <a:xfrm rot="190679">
                  <a:off x="4964173" y="1187652"/>
                  <a:ext cx="1451338" cy="1863768"/>
                </a:xfrm>
                <a:custGeom>
                  <a:avLst/>
                  <a:gdLst>
                    <a:gd name="T0" fmla="*/ 48 w 1111"/>
                    <a:gd name="T1" fmla="*/ 519 h 1429"/>
                    <a:gd name="T2" fmla="*/ 95 w 1111"/>
                    <a:gd name="T3" fmla="*/ 552 h 1429"/>
                    <a:gd name="T4" fmla="*/ 153 w 1111"/>
                    <a:gd name="T5" fmla="*/ 563 h 1429"/>
                    <a:gd name="T6" fmla="*/ 197 w 1111"/>
                    <a:gd name="T7" fmla="*/ 495 h 1429"/>
                    <a:gd name="T8" fmla="*/ 216 w 1111"/>
                    <a:gd name="T9" fmla="*/ 455 h 1429"/>
                    <a:gd name="T10" fmla="*/ 233 w 1111"/>
                    <a:gd name="T11" fmla="*/ 360 h 1429"/>
                    <a:gd name="T12" fmla="*/ 222 w 1111"/>
                    <a:gd name="T13" fmla="*/ 272 h 1429"/>
                    <a:gd name="T14" fmla="*/ 230 w 1111"/>
                    <a:gd name="T15" fmla="*/ 216 h 1429"/>
                    <a:gd name="T16" fmla="*/ 236 w 1111"/>
                    <a:gd name="T17" fmla="*/ 182 h 1429"/>
                    <a:gd name="T18" fmla="*/ 220 w 1111"/>
                    <a:gd name="T19" fmla="*/ 160 h 1429"/>
                    <a:gd name="T20" fmla="*/ 230 w 1111"/>
                    <a:gd name="T21" fmla="*/ 113 h 1429"/>
                    <a:gd name="T22" fmla="*/ 253 w 1111"/>
                    <a:gd name="T23" fmla="*/ 101 h 1429"/>
                    <a:gd name="T24" fmla="*/ 259 w 1111"/>
                    <a:gd name="T25" fmla="*/ 47 h 1429"/>
                    <a:gd name="T26" fmla="*/ 275 w 1111"/>
                    <a:gd name="T27" fmla="*/ 12 h 1429"/>
                    <a:gd name="T28" fmla="*/ 290 w 1111"/>
                    <a:gd name="T29" fmla="*/ 12 h 1429"/>
                    <a:gd name="T30" fmla="*/ 313 w 1111"/>
                    <a:gd name="T31" fmla="*/ 57 h 1429"/>
                    <a:gd name="T32" fmla="*/ 338 w 1111"/>
                    <a:gd name="T33" fmla="*/ 99 h 1429"/>
                    <a:gd name="T34" fmla="*/ 350 w 1111"/>
                    <a:gd name="T35" fmla="*/ 148 h 1429"/>
                    <a:gd name="T36" fmla="*/ 367 w 1111"/>
                    <a:gd name="T37" fmla="*/ 172 h 1429"/>
                    <a:gd name="T38" fmla="*/ 372 w 1111"/>
                    <a:gd name="T39" fmla="*/ 215 h 1429"/>
                    <a:gd name="T40" fmla="*/ 384 w 1111"/>
                    <a:gd name="T41" fmla="*/ 258 h 1429"/>
                    <a:gd name="T42" fmla="*/ 412 w 1111"/>
                    <a:gd name="T43" fmla="*/ 291 h 1429"/>
                    <a:gd name="T44" fmla="*/ 450 w 1111"/>
                    <a:gd name="T45" fmla="*/ 271 h 1429"/>
                    <a:gd name="T46" fmla="*/ 482 w 1111"/>
                    <a:gd name="T47" fmla="*/ 300 h 1429"/>
                    <a:gd name="T48" fmla="*/ 509 w 1111"/>
                    <a:gd name="T49" fmla="*/ 319 h 1429"/>
                    <a:gd name="T50" fmla="*/ 517 w 1111"/>
                    <a:gd name="T51" fmla="*/ 342 h 1429"/>
                    <a:gd name="T52" fmla="*/ 516 w 1111"/>
                    <a:gd name="T53" fmla="*/ 379 h 1429"/>
                    <a:gd name="T54" fmla="*/ 521 w 1111"/>
                    <a:gd name="T55" fmla="*/ 401 h 1429"/>
                    <a:gd name="T56" fmla="*/ 534 w 1111"/>
                    <a:gd name="T57" fmla="*/ 437 h 1429"/>
                    <a:gd name="T58" fmla="*/ 562 w 1111"/>
                    <a:gd name="T59" fmla="*/ 478 h 1429"/>
                    <a:gd name="T60" fmla="*/ 571 w 1111"/>
                    <a:gd name="T61" fmla="*/ 498 h 1429"/>
                    <a:gd name="T62" fmla="*/ 583 w 1111"/>
                    <a:gd name="T63" fmla="*/ 533 h 1429"/>
                    <a:gd name="T64" fmla="*/ 587 w 1111"/>
                    <a:gd name="T65" fmla="*/ 609 h 1429"/>
                    <a:gd name="T66" fmla="*/ 600 w 1111"/>
                    <a:gd name="T67" fmla="*/ 641 h 1429"/>
                    <a:gd name="T68" fmla="*/ 638 w 1111"/>
                    <a:gd name="T69" fmla="*/ 665 h 1429"/>
                    <a:gd name="T70" fmla="*/ 697 w 1111"/>
                    <a:gd name="T71" fmla="*/ 703 h 1429"/>
                    <a:gd name="T72" fmla="*/ 737 w 1111"/>
                    <a:gd name="T73" fmla="*/ 720 h 1429"/>
                    <a:gd name="T74" fmla="*/ 766 w 1111"/>
                    <a:gd name="T75" fmla="*/ 723 h 1429"/>
                    <a:gd name="T76" fmla="*/ 785 w 1111"/>
                    <a:gd name="T77" fmla="*/ 786 h 1429"/>
                    <a:gd name="T78" fmla="*/ 821 w 1111"/>
                    <a:gd name="T79" fmla="*/ 829 h 1429"/>
                    <a:gd name="T80" fmla="*/ 846 w 1111"/>
                    <a:gd name="T81" fmla="*/ 906 h 1429"/>
                    <a:gd name="T82" fmla="*/ 867 w 1111"/>
                    <a:gd name="T83" fmla="*/ 902 h 1429"/>
                    <a:gd name="T84" fmla="*/ 881 w 1111"/>
                    <a:gd name="T85" fmla="*/ 890 h 1429"/>
                    <a:gd name="T86" fmla="*/ 894 w 1111"/>
                    <a:gd name="T87" fmla="*/ 917 h 1429"/>
                    <a:gd name="T88" fmla="*/ 918 w 1111"/>
                    <a:gd name="T89" fmla="*/ 911 h 1429"/>
                    <a:gd name="T90" fmla="*/ 933 w 1111"/>
                    <a:gd name="T91" fmla="*/ 932 h 1429"/>
                    <a:gd name="T92" fmla="*/ 947 w 1111"/>
                    <a:gd name="T93" fmla="*/ 1018 h 1429"/>
                    <a:gd name="T94" fmla="*/ 1006 w 1111"/>
                    <a:gd name="T95" fmla="*/ 1039 h 1429"/>
                    <a:gd name="T96" fmla="*/ 1027 w 1111"/>
                    <a:gd name="T97" fmla="*/ 1083 h 1429"/>
                    <a:gd name="T98" fmla="*/ 1058 w 1111"/>
                    <a:gd name="T99" fmla="*/ 1104 h 1429"/>
                    <a:gd name="T100" fmla="*/ 1080 w 1111"/>
                    <a:gd name="T101" fmla="*/ 1160 h 1429"/>
                    <a:gd name="T102" fmla="*/ 1095 w 1111"/>
                    <a:gd name="T103" fmla="*/ 1190 h 1429"/>
                    <a:gd name="T104" fmla="*/ 1095 w 1111"/>
                    <a:gd name="T105" fmla="*/ 1214 h 1429"/>
                    <a:gd name="T106" fmla="*/ 1096 w 1111"/>
                    <a:gd name="T107" fmla="*/ 1298 h 1429"/>
                    <a:gd name="T108" fmla="*/ 1048 w 1111"/>
                    <a:gd name="T109" fmla="*/ 1357 h 1429"/>
                    <a:gd name="T110" fmla="*/ 1020 w 1111"/>
                    <a:gd name="T111" fmla="*/ 1378 h 1429"/>
                    <a:gd name="T112" fmla="*/ 981 w 1111"/>
                    <a:gd name="T113" fmla="*/ 1400 h 1429"/>
                    <a:gd name="T114" fmla="*/ 949 w 1111"/>
                    <a:gd name="T115" fmla="*/ 1372 h 1429"/>
                    <a:gd name="T116" fmla="*/ 919 w 1111"/>
                    <a:gd name="T117" fmla="*/ 1357 h 1429"/>
                    <a:gd name="T118" fmla="*/ 875 w 1111"/>
                    <a:gd name="T119" fmla="*/ 1365 h 1429"/>
                    <a:gd name="T120" fmla="*/ 274 w 1111"/>
                    <a:gd name="T121" fmla="*/ 1222 h 1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11" h="1429">
                      <a:moveTo>
                        <a:pt x="0" y="504"/>
                      </a:moveTo>
                      <a:lnTo>
                        <a:pt x="12" y="508"/>
                      </a:lnTo>
                      <a:lnTo>
                        <a:pt x="15" y="507"/>
                      </a:lnTo>
                      <a:lnTo>
                        <a:pt x="23" y="506"/>
                      </a:lnTo>
                      <a:lnTo>
                        <a:pt x="31" y="507"/>
                      </a:lnTo>
                      <a:lnTo>
                        <a:pt x="40" y="510"/>
                      </a:lnTo>
                      <a:lnTo>
                        <a:pt x="48" y="519"/>
                      </a:lnTo>
                      <a:lnTo>
                        <a:pt x="54" y="527"/>
                      </a:lnTo>
                      <a:lnTo>
                        <a:pt x="58" y="533"/>
                      </a:lnTo>
                      <a:lnTo>
                        <a:pt x="61" y="537"/>
                      </a:lnTo>
                      <a:lnTo>
                        <a:pt x="81" y="552"/>
                      </a:lnTo>
                      <a:lnTo>
                        <a:pt x="84" y="551"/>
                      </a:lnTo>
                      <a:lnTo>
                        <a:pt x="88" y="551"/>
                      </a:lnTo>
                      <a:lnTo>
                        <a:pt x="95" y="552"/>
                      </a:lnTo>
                      <a:lnTo>
                        <a:pt x="102" y="556"/>
                      </a:lnTo>
                      <a:lnTo>
                        <a:pt x="109" y="563"/>
                      </a:lnTo>
                      <a:lnTo>
                        <a:pt x="118" y="570"/>
                      </a:lnTo>
                      <a:lnTo>
                        <a:pt x="126" y="574"/>
                      </a:lnTo>
                      <a:lnTo>
                        <a:pt x="133" y="573"/>
                      </a:lnTo>
                      <a:lnTo>
                        <a:pt x="142" y="568"/>
                      </a:lnTo>
                      <a:lnTo>
                        <a:pt x="153" y="563"/>
                      </a:lnTo>
                      <a:lnTo>
                        <a:pt x="162" y="560"/>
                      </a:lnTo>
                      <a:lnTo>
                        <a:pt x="166" y="559"/>
                      </a:lnTo>
                      <a:lnTo>
                        <a:pt x="190" y="542"/>
                      </a:lnTo>
                      <a:lnTo>
                        <a:pt x="190" y="536"/>
                      </a:lnTo>
                      <a:lnTo>
                        <a:pt x="190" y="522"/>
                      </a:lnTo>
                      <a:lnTo>
                        <a:pt x="192" y="506"/>
                      </a:lnTo>
                      <a:lnTo>
                        <a:pt x="197" y="495"/>
                      </a:lnTo>
                      <a:lnTo>
                        <a:pt x="204" y="489"/>
                      </a:lnTo>
                      <a:lnTo>
                        <a:pt x="210" y="479"/>
                      </a:lnTo>
                      <a:lnTo>
                        <a:pt x="215" y="472"/>
                      </a:lnTo>
                      <a:lnTo>
                        <a:pt x="217" y="470"/>
                      </a:lnTo>
                      <a:lnTo>
                        <a:pt x="216" y="470"/>
                      </a:lnTo>
                      <a:lnTo>
                        <a:pt x="215" y="466"/>
                      </a:lnTo>
                      <a:lnTo>
                        <a:pt x="216" y="455"/>
                      </a:lnTo>
                      <a:lnTo>
                        <a:pt x="223" y="436"/>
                      </a:lnTo>
                      <a:lnTo>
                        <a:pt x="229" y="415"/>
                      </a:lnTo>
                      <a:lnTo>
                        <a:pt x="227" y="403"/>
                      </a:lnTo>
                      <a:lnTo>
                        <a:pt x="224" y="394"/>
                      </a:lnTo>
                      <a:lnTo>
                        <a:pt x="225" y="382"/>
                      </a:lnTo>
                      <a:lnTo>
                        <a:pt x="230" y="369"/>
                      </a:lnTo>
                      <a:lnTo>
                        <a:pt x="233" y="360"/>
                      </a:lnTo>
                      <a:lnTo>
                        <a:pt x="236" y="352"/>
                      </a:lnTo>
                      <a:lnTo>
                        <a:pt x="236" y="341"/>
                      </a:lnTo>
                      <a:lnTo>
                        <a:pt x="233" y="327"/>
                      </a:lnTo>
                      <a:lnTo>
                        <a:pt x="230" y="311"/>
                      </a:lnTo>
                      <a:lnTo>
                        <a:pt x="225" y="296"/>
                      </a:lnTo>
                      <a:lnTo>
                        <a:pt x="223" y="285"/>
                      </a:lnTo>
                      <a:lnTo>
                        <a:pt x="222" y="272"/>
                      </a:lnTo>
                      <a:lnTo>
                        <a:pt x="221" y="256"/>
                      </a:lnTo>
                      <a:lnTo>
                        <a:pt x="219" y="243"/>
                      </a:lnTo>
                      <a:lnTo>
                        <a:pt x="217" y="238"/>
                      </a:lnTo>
                      <a:lnTo>
                        <a:pt x="219" y="235"/>
                      </a:lnTo>
                      <a:lnTo>
                        <a:pt x="223" y="230"/>
                      </a:lnTo>
                      <a:lnTo>
                        <a:pt x="227" y="221"/>
                      </a:lnTo>
                      <a:lnTo>
                        <a:pt x="230" y="216"/>
                      </a:lnTo>
                      <a:lnTo>
                        <a:pt x="230" y="210"/>
                      </a:lnTo>
                      <a:lnTo>
                        <a:pt x="229" y="203"/>
                      </a:lnTo>
                      <a:lnTo>
                        <a:pt x="227" y="196"/>
                      </a:lnTo>
                      <a:lnTo>
                        <a:pt x="225" y="194"/>
                      </a:lnTo>
                      <a:lnTo>
                        <a:pt x="228" y="193"/>
                      </a:lnTo>
                      <a:lnTo>
                        <a:pt x="232" y="188"/>
                      </a:lnTo>
                      <a:lnTo>
                        <a:pt x="236" y="182"/>
                      </a:lnTo>
                      <a:lnTo>
                        <a:pt x="238" y="177"/>
                      </a:lnTo>
                      <a:lnTo>
                        <a:pt x="238" y="171"/>
                      </a:lnTo>
                      <a:lnTo>
                        <a:pt x="238" y="164"/>
                      </a:lnTo>
                      <a:lnTo>
                        <a:pt x="238" y="160"/>
                      </a:lnTo>
                      <a:lnTo>
                        <a:pt x="238" y="158"/>
                      </a:lnTo>
                      <a:lnTo>
                        <a:pt x="228" y="158"/>
                      </a:lnTo>
                      <a:lnTo>
                        <a:pt x="220" y="160"/>
                      </a:lnTo>
                      <a:lnTo>
                        <a:pt x="219" y="160"/>
                      </a:lnTo>
                      <a:lnTo>
                        <a:pt x="219" y="158"/>
                      </a:lnTo>
                      <a:lnTo>
                        <a:pt x="219" y="154"/>
                      </a:lnTo>
                      <a:lnTo>
                        <a:pt x="221" y="146"/>
                      </a:lnTo>
                      <a:lnTo>
                        <a:pt x="225" y="135"/>
                      </a:lnTo>
                      <a:lnTo>
                        <a:pt x="228" y="122"/>
                      </a:lnTo>
                      <a:lnTo>
                        <a:pt x="230" y="113"/>
                      </a:lnTo>
                      <a:lnTo>
                        <a:pt x="230" y="110"/>
                      </a:lnTo>
                      <a:lnTo>
                        <a:pt x="231" y="109"/>
                      </a:lnTo>
                      <a:lnTo>
                        <a:pt x="235" y="105"/>
                      </a:lnTo>
                      <a:lnTo>
                        <a:pt x="240" y="102"/>
                      </a:lnTo>
                      <a:lnTo>
                        <a:pt x="246" y="99"/>
                      </a:lnTo>
                      <a:lnTo>
                        <a:pt x="251" y="99"/>
                      </a:lnTo>
                      <a:lnTo>
                        <a:pt x="253" y="101"/>
                      </a:lnTo>
                      <a:lnTo>
                        <a:pt x="254" y="103"/>
                      </a:lnTo>
                      <a:lnTo>
                        <a:pt x="254" y="104"/>
                      </a:lnTo>
                      <a:lnTo>
                        <a:pt x="259" y="94"/>
                      </a:lnTo>
                      <a:lnTo>
                        <a:pt x="251" y="89"/>
                      </a:lnTo>
                      <a:lnTo>
                        <a:pt x="254" y="68"/>
                      </a:lnTo>
                      <a:lnTo>
                        <a:pt x="255" y="61"/>
                      </a:lnTo>
                      <a:lnTo>
                        <a:pt x="259" y="47"/>
                      </a:lnTo>
                      <a:lnTo>
                        <a:pt x="260" y="29"/>
                      </a:lnTo>
                      <a:lnTo>
                        <a:pt x="259" y="17"/>
                      </a:lnTo>
                      <a:lnTo>
                        <a:pt x="258" y="12"/>
                      </a:lnTo>
                      <a:lnTo>
                        <a:pt x="261" y="14"/>
                      </a:lnTo>
                      <a:lnTo>
                        <a:pt x="267" y="18"/>
                      </a:lnTo>
                      <a:lnTo>
                        <a:pt x="272" y="17"/>
                      </a:lnTo>
                      <a:lnTo>
                        <a:pt x="275" y="12"/>
                      </a:lnTo>
                      <a:lnTo>
                        <a:pt x="278" y="7"/>
                      </a:lnTo>
                      <a:lnTo>
                        <a:pt x="283" y="4"/>
                      </a:lnTo>
                      <a:lnTo>
                        <a:pt x="288" y="2"/>
                      </a:lnTo>
                      <a:lnTo>
                        <a:pt x="291" y="0"/>
                      </a:lnTo>
                      <a:lnTo>
                        <a:pt x="291" y="3"/>
                      </a:lnTo>
                      <a:lnTo>
                        <a:pt x="290" y="6"/>
                      </a:lnTo>
                      <a:lnTo>
                        <a:pt x="290" y="12"/>
                      </a:lnTo>
                      <a:lnTo>
                        <a:pt x="292" y="15"/>
                      </a:lnTo>
                      <a:lnTo>
                        <a:pt x="295" y="17"/>
                      </a:lnTo>
                      <a:lnTo>
                        <a:pt x="297" y="18"/>
                      </a:lnTo>
                      <a:lnTo>
                        <a:pt x="298" y="18"/>
                      </a:lnTo>
                      <a:lnTo>
                        <a:pt x="310" y="27"/>
                      </a:lnTo>
                      <a:lnTo>
                        <a:pt x="311" y="36"/>
                      </a:lnTo>
                      <a:lnTo>
                        <a:pt x="313" y="57"/>
                      </a:lnTo>
                      <a:lnTo>
                        <a:pt x="315" y="79"/>
                      </a:lnTo>
                      <a:lnTo>
                        <a:pt x="315" y="91"/>
                      </a:lnTo>
                      <a:lnTo>
                        <a:pt x="315" y="96"/>
                      </a:lnTo>
                      <a:lnTo>
                        <a:pt x="319" y="98"/>
                      </a:lnTo>
                      <a:lnTo>
                        <a:pt x="322" y="101"/>
                      </a:lnTo>
                      <a:lnTo>
                        <a:pt x="323" y="102"/>
                      </a:lnTo>
                      <a:lnTo>
                        <a:pt x="338" y="99"/>
                      </a:lnTo>
                      <a:lnTo>
                        <a:pt x="337" y="103"/>
                      </a:lnTo>
                      <a:lnTo>
                        <a:pt x="336" y="111"/>
                      </a:lnTo>
                      <a:lnTo>
                        <a:pt x="335" y="122"/>
                      </a:lnTo>
                      <a:lnTo>
                        <a:pt x="338" y="135"/>
                      </a:lnTo>
                      <a:lnTo>
                        <a:pt x="343" y="144"/>
                      </a:lnTo>
                      <a:lnTo>
                        <a:pt x="346" y="148"/>
                      </a:lnTo>
                      <a:lnTo>
                        <a:pt x="350" y="148"/>
                      </a:lnTo>
                      <a:lnTo>
                        <a:pt x="351" y="148"/>
                      </a:lnTo>
                      <a:lnTo>
                        <a:pt x="351" y="150"/>
                      </a:lnTo>
                      <a:lnTo>
                        <a:pt x="352" y="154"/>
                      </a:lnTo>
                      <a:lnTo>
                        <a:pt x="353" y="160"/>
                      </a:lnTo>
                      <a:lnTo>
                        <a:pt x="357" y="166"/>
                      </a:lnTo>
                      <a:lnTo>
                        <a:pt x="363" y="171"/>
                      </a:lnTo>
                      <a:lnTo>
                        <a:pt x="367" y="172"/>
                      </a:lnTo>
                      <a:lnTo>
                        <a:pt x="371" y="172"/>
                      </a:lnTo>
                      <a:lnTo>
                        <a:pt x="372" y="172"/>
                      </a:lnTo>
                      <a:lnTo>
                        <a:pt x="371" y="174"/>
                      </a:lnTo>
                      <a:lnTo>
                        <a:pt x="369" y="181"/>
                      </a:lnTo>
                      <a:lnTo>
                        <a:pt x="368" y="192"/>
                      </a:lnTo>
                      <a:lnTo>
                        <a:pt x="369" y="204"/>
                      </a:lnTo>
                      <a:lnTo>
                        <a:pt x="372" y="215"/>
                      </a:lnTo>
                      <a:lnTo>
                        <a:pt x="374" y="224"/>
                      </a:lnTo>
                      <a:lnTo>
                        <a:pt x="374" y="232"/>
                      </a:lnTo>
                      <a:lnTo>
                        <a:pt x="374" y="243"/>
                      </a:lnTo>
                      <a:lnTo>
                        <a:pt x="375" y="251"/>
                      </a:lnTo>
                      <a:lnTo>
                        <a:pt x="380" y="254"/>
                      </a:lnTo>
                      <a:lnTo>
                        <a:pt x="383" y="255"/>
                      </a:lnTo>
                      <a:lnTo>
                        <a:pt x="384" y="258"/>
                      </a:lnTo>
                      <a:lnTo>
                        <a:pt x="384" y="266"/>
                      </a:lnTo>
                      <a:lnTo>
                        <a:pt x="386" y="278"/>
                      </a:lnTo>
                      <a:lnTo>
                        <a:pt x="388" y="288"/>
                      </a:lnTo>
                      <a:lnTo>
                        <a:pt x="392" y="293"/>
                      </a:lnTo>
                      <a:lnTo>
                        <a:pt x="398" y="294"/>
                      </a:lnTo>
                      <a:lnTo>
                        <a:pt x="405" y="293"/>
                      </a:lnTo>
                      <a:lnTo>
                        <a:pt x="412" y="291"/>
                      </a:lnTo>
                      <a:lnTo>
                        <a:pt x="418" y="287"/>
                      </a:lnTo>
                      <a:lnTo>
                        <a:pt x="424" y="283"/>
                      </a:lnTo>
                      <a:lnTo>
                        <a:pt x="427" y="280"/>
                      </a:lnTo>
                      <a:lnTo>
                        <a:pt x="432" y="278"/>
                      </a:lnTo>
                      <a:lnTo>
                        <a:pt x="439" y="277"/>
                      </a:lnTo>
                      <a:lnTo>
                        <a:pt x="445" y="276"/>
                      </a:lnTo>
                      <a:lnTo>
                        <a:pt x="450" y="271"/>
                      </a:lnTo>
                      <a:lnTo>
                        <a:pt x="452" y="268"/>
                      </a:lnTo>
                      <a:lnTo>
                        <a:pt x="454" y="266"/>
                      </a:lnTo>
                      <a:lnTo>
                        <a:pt x="462" y="274"/>
                      </a:lnTo>
                      <a:lnTo>
                        <a:pt x="457" y="287"/>
                      </a:lnTo>
                      <a:lnTo>
                        <a:pt x="470" y="292"/>
                      </a:lnTo>
                      <a:lnTo>
                        <a:pt x="472" y="302"/>
                      </a:lnTo>
                      <a:lnTo>
                        <a:pt x="482" y="300"/>
                      </a:lnTo>
                      <a:lnTo>
                        <a:pt x="481" y="301"/>
                      </a:lnTo>
                      <a:lnTo>
                        <a:pt x="480" y="306"/>
                      </a:lnTo>
                      <a:lnTo>
                        <a:pt x="482" y="311"/>
                      </a:lnTo>
                      <a:lnTo>
                        <a:pt x="490" y="316"/>
                      </a:lnTo>
                      <a:lnTo>
                        <a:pt x="501" y="319"/>
                      </a:lnTo>
                      <a:lnTo>
                        <a:pt x="506" y="319"/>
                      </a:lnTo>
                      <a:lnTo>
                        <a:pt x="509" y="319"/>
                      </a:lnTo>
                      <a:lnTo>
                        <a:pt x="509" y="318"/>
                      </a:lnTo>
                      <a:lnTo>
                        <a:pt x="509" y="320"/>
                      </a:lnTo>
                      <a:lnTo>
                        <a:pt x="510" y="326"/>
                      </a:lnTo>
                      <a:lnTo>
                        <a:pt x="512" y="332"/>
                      </a:lnTo>
                      <a:lnTo>
                        <a:pt x="518" y="335"/>
                      </a:lnTo>
                      <a:lnTo>
                        <a:pt x="521" y="339"/>
                      </a:lnTo>
                      <a:lnTo>
                        <a:pt x="517" y="342"/>
                      </a:lnTo>
                      <a:lnTo>
                        <a:pt x="512" y="347"/>
                      </a:lnTo>
                      <a:lnTo>
                        <a:pt x="509" y="348"/>
                      </a:lnTo>
                      <a:lnTo>
                        <a:pt x="516" y="358"/>
                      </a:lnTo>
                      <a:lnTo>
                        <a:pt x="515" y="361"/>
                      </a:lnTo>
                      <a:lnTo>
                        <a:pt x="515" y="367"/>
                      </a:lnTo>
                      <a:lnTo>
                        <a:pt x="513" y="373"/>
                      </a:lnTo>
                      <a:lnTo>
                        <a:pt x="516" y="379"/>
                      </a:lnTo>
                      <a:lnTo>
                        <a:pt x="518" y="382"/>
                      </a:lnTo>
                      <a:lnTo>
                        <a:pt x="520" y="380"/>
                      </a:lnTo>
                      <a:lnTo>
                        <a:pt x="521" y="378"/>
                      </a:lnTo>
                      <a:lnTo>
                        <a:pt x="521" y="377"/>
                      </a:lnTo>
                      <a:lnTo>
                        <a:pt x="521" y="382"/>
                      </a:lnTo>
                      <a:lnTo>
                        <a:pt x="521" y="391"/>
                      </a:lnTo>
                      <a:lnTo>
                        <a:pt x="521" y="401"/>
                      </a:lnTo>
                      <a:lnTo>
                        <a:pt x="521" y="408"/>
                      </a:lnTo>
                      <a:lnTo>
                        <a:pt x="523" y="413"/>
                      </a:lnTo>
                      <a:lnTo>
                        <a:pt x="526" y="415"/>
                      </a:lnTo>
                      <a:lnTo>
                        <a:pt x="530" y="416"/>
                      </a:lnTo>
                      <a:lnTo>
                        <a:pt x="531" y="416"/>
                      </a:lnTo>
                      <a:lnTo>
                        <a:pt x="528" y="431"/>
                      </a:lnTo>
                      <a:lnTo>
                        <a:pt x="534" y="437"/>
                      </a:lnTo>
                      <a:lnTo>
                        <a:pt x="534" y="441"/>
                      </a:lnTo>
                      <a:lnTo>
                        <a:pt x="534" y="451"/>
                      </a:lnTo>
                      <a:lnTo>
                        <a:pt x="536" y="462"/>
                      </a:lnTo>
                      <a:lnTo>
                        <a:pt x="542" y="470"/>
                      </a:lnTo>
                      <a:lnTo>
                        <a:pt x="549" y="476"/>
                      </a:lnTo>
                      <a:lnTo>
                        <a:pt x="556" y="478"/>
                      </a:lnTo>
                      <a:lnTo>
                        <a:pt x="562" y="478"/>
                      </a:lnTo>
                      <a:lnTo>
                        <a:pt x="566" y="477"/>
                      </a:lnTo>
                      <a:lnTo>
                        <a:pt x="571" y="477"/>
                      </a:lnTo>
                      <a:lnTo>
                        <a:pt x="573" y="478"/>
                      </a:lnTo>
                      <a:lnTo>
                        <a:pt x="573" y="482"/>
                      </a:lnTo>
                      <a:lnTo>
                        <a:pt x="573" y="485"/>
                      </a:lnTo>
                      <a:lnTo>
                        <a:pt x="572" y="491"/>
                      </a:lnTo>
                      <a:lnTo>
                        <a:pt x="571" y="498"/>
                      </a:lnTo>
                      <a:lnTo>
                        <a:pt x="571" y="504"/>
                      </a:lnTo>
                      <a:lnTo>
                        <a:pt x="571" y="506"/>
                      </a:lnTo>
                      <a:lnTo>
                        <a:pt x="577" y="515"/>
                      </a:lnTo>
                      <a:lnTo>
                        <a:pt x="574" y="531"/>
                      </a:lnTo>
                      <a:lnTo>
                        <a:pt x="576" y="531"/>
                      </a:lnTo>
                      <a:lnTo>
                        <a:pt x="579" y="531"/>
                      </a:lnTo>
                      <a:lnTo>
                        <a:pt x="583" y="533"/>
                      </a:lnTo>
                      <a:lnTo>
                        <a:pt x="584" y="539"/>
                      </a:lnTo>
                      <a:lnTo>
                        <a:pt x="581" y="552"/>
                      </a:lnTo>
                      <a:lnTo>
                        <a:pt x="579" y="571"/>
                      </a:lnTo>
                      <a:lnTo>
                        <a:pt x="578" y="590"/>
                      </a:lnTo>
                      <a:lnTo>
                        <a:pt x="579" y="603"/>
                      </a:lnTo>
                      <a:lnTo>
                        <a:pt x="583" y="607"/>
                      </a:lnTo>
                      <a:lnTo>
                        <a:pt x="587" y="609"/>
                      </a:lnTo>
                      <a:lnTo>
                        <a:pt x="592" y="612"/>
                      </a:lnTo>
                      <a:lnTo>
                        <a:pt x="596" y="614"/>
                      </a:lnTo>
                      <a:lnTo>
                        <a:pt x="599" y="618"/>
                      </a:lnTo>
                      <a:lnTo>
                        <a:pt x="598" y="622"/>
                      </a:lnTo>
                      <a:lnTo>
                        <a:pt x="596" y="628"/>
                      </a:lnTo>
                      <a:lnTo>
                        <a:pt x="598" y="636"/>
                      </a:lnTo>
                      <a:lnTo>
                        <a:pt x="600" y="641"/>
                      </a:lnTo>
                      <a:lnTo>
                        <a:pt x="604" y="645"/>
                      </a:lnTo>
                      <a:lnTo>
                        <a:pt x="609" y="650"/>
                      </a:lnTo>
                      <a:lnTo>
                        <a:pt x="615" y="654"/>
                      </a:lnTo>
                      <a:lnTo>
                        <a:pt x="621" y="659"/>
                      </a:lnTo>
                      <a:lnTo>
                        <a:pt x="626" y="661"/>
                      </a:lnTo>
                      <a:lnTo>
                        <a:pt x="633" y="664"/>
                      </a:lnTo>
                      <a:lnTo>
                        <a:pt x="638" y="665"/>
                      </a:lnTo>
                      <a:lnTo>
                        <a:pt x="647" y="665"/>
                      </a:lnTo>
                      <a:lnTo>
                        <a:pt x="655" y="665"/>
                      </a:lnTo>
                      <a:lnTo>
                        <a:pt x="661" y="665"/>
                      </a:lnTo>
                      <a:lnTo>
                        <a:pt x="663" y="665"/>
                      </a:lnTo>
                      <a:lnTo>
                        <a:pt x="661" y="677"/>
                      </a:lnTo>
                      <a:lnTo>
                        <a:pt x="687" y="677"/>
                      </a:lnTo>
                      <a:lnTo>
                        <a:pt x="697" y="703"/>
                      </a:lnTo>
                      <a:lnTo>
                        <a:pt x="715" y="704"/>
                      </a:lnTo>
                      <a:lnTo>
                        <a:pt x="715" y="706"/>
                      </a:lnTo>
                      <a:lnTo>
                        <a:pt x="716" y="711"/>
                      </a:lnTo>
                      <a:lnTo>
                        <a:pt x="720" y="715"/>
                      </a:lnTo>
                      <a:lnTo>
                        <a:pt x="725" y="719"/>
                      </a:lnTo>
                      <a:lnTo>
                        <a:pt x="732" y="720"/>
                      </a:lnTo>
                      <a:lnTo>
                        <a:pt x="737" y="720"/>
                      </a:lnTo>
                      <a:lnTo>
                        <a:pt x="740" y="719"/>
                      </a:lnTo>
                      <a:lnTo>
                        <a:pt x="741" y="719"/>
                      </a:lnTo>
                      <a:lnTo>
                        <a:pt x="744" y="721"/>
                      </a:lnTo>
                      <a:lnTo>
                        <a:pt x="748" y="725"/>
                      </a:lnTo>
                      <a:lnTo>
                        <a:pt x="755" y="727"/>
                      </a:lnTo>
                      <a:lnTo>
                        <a:pt x="761" y="725"/>
                      </a:lnTo>
                      <a:lnTo>
                        <a:pt x="766" y="723"/>
                      </a:lnTo>
                      <a:lnTo>
                        <a:pt x="770" y="728"/>
                      </a:lnTo>
                      <a:lnTo>
                        <a:pt x="774" y="734"/>
                      </a:lnTo>
                      <a:lnTo>
                        <a:pt x="775" y="736"/>
                      </a:lnTo>
                      <a:lnTo>
                        <a:pt x="788" y="748"/>
                      </a:lnTo>
                      <a:lnTo>
                        <a:pt x="794" y="758"/>
                      </a:lnTo>
                      <a:lnTo>
                        <a:pt x="782" y="767"/>
                      </a:lnTo>
                      <a:lnTo>
                        <a:pt x="785" y="786"/>
                      </a:lnTo>
                      <a:lnTo>
                        <a:pt x="798" y="786"/>
                      </a:lnTo>
                      <a:lnTo>
                        <a:pt x="805" y="798"/>
                      </a:lnTo>
                      <a:lnTo>
                        <a:pt x="818" y="803"/>
                      </a:lnTo>
                      <a:lnTo>
                        <a:pt x="816" y="805"/>
                      </a:lnTo>
                      <a:lnTo>
                        <a:pt x="815" y="812"/>
                      </a:lnTo>
                      <a:lnTo>
                        <a:pt x="816" y="821"/>
                      </a:lnTo>
                      <a:lnTo>
                        <a:pt x="821" y="829"/>
                      </a:lnTo>
                      <a:lnTo>
                        <a:pt x="828" y="835"/>
                      </a:lnTo>
                      <a:lnTo>
                        <a:pt x="831" y="837"/>
                      </a:lnTo>
                      <a:lnTo>
                        <a:pt x="834" y="837"/>
                      </a:lnTo>
                      <a:lnTo>
                        <a:pt x="834" y="837"/>
                      </a:lnTo>
                      <a:lnTo>
                        <a:pt x="836" y="858"/>
                      </a:lnTo>
                      <a:lnTo>
                        <a:pt x="841" y="881"/>
                      </a:lnTo>
                      <a:lnTo>
                        <a:pt x="846" y="906"/>
                      </a:lnTo>
                      <a:lnTo>
                        <a:pt x="850" y="909"/>
                      </a:lnTo>
                      <a:lnTo>
                        <a:pt x="856" y="913"/>
                      </a:lnTo>
                      <a:lnTo>
                        <a:pt x="862" y="917"/>
                      </a:lnTo>
                      <a:lnTo>
                        <a:pt x="867" y="913"/>
                      </a:lnTo>
                      <a:lnTo>
                        <a:pt x="868" y="906"/>
                      </a:lnTo>
                      <a:lnTo>
                        <a:pt x="868" y="903"/>
                      </a:lnTo>
                      <a:lnTo>
                        <a:pt x="867" y="902"/>
                      </a:lnTo>
                      <a:lnTo>
                        <a:pt x="867" y="902"/>
                      </a:lnTo>
                      <a:lnTo>
                        <a:pt x="868" y="901"/>
                      </a:lnTo>
                      <a:lnTo>
                        <a:pt x="873" y="898"/>
                      </a:lnTo>
                      <a:lnTo>
                        <a:pt x="876" y="895"/>
                      </a:lnTo>
                      <a:lnTo>
                        <a:pt x="877" y="892"/>
                      </a:lnTo>
                      <a:lnTo>
                        <a:pt x="879" y="890"/>
                      </a:lnTo>
                      <a:lnTo>
                        <a:pt x="881" y="890"/>
                      </a:lnTo>
                      <a:lnTo>
                        <a:pt x="883" y="893"/>
                      </a:lnTo>
                      <a:lnTo>
                        <a:pt x="885" y="896"/>
                      </a:lnTo>
                      <a:lnTo>
                        <a:pt x="887" y="901"/>
                      </a:lnTo>
                      <a:lnTo>
                        <a:pt x="888" y="906"/>
                      </a:lnTo>
                      <a:lnTo>
                        <a:pt x="889" y="911"/>
                      </a:lnTo>
                      <a:lnTo>
                        <a:pt x="890" y="915"/>
                      </a:lnTo>
                      <a:lnTo>
                        <a:pt x="894" y="917"/>
                      </a:lnTo>
                      <a:lnTo>
                        <a:pt x="899" y="918"/>
                      </a:lnTo>
                      <a:lnTo>
                        <a:pt x="904" y="919"/>
                      </a:lnTo>
                      <a:lnTo>
                        <a:pt x="906" y="919"/>
                      </a:lnTo>
                      <a:lnTo>
                        <a:pt x="907" y="918"/>
                      </a:lnTo>
                      <a:lnTo>
                        <a:pt x="910" y="915"/>
                      </a:lnTo>
                      <a:lnTo>
                        <a:pt x="913" y="911"/>
                      </a:lnTo>
                      <a:lnTo>
                        <a:pt x="918" y="911"/>
                      </a:lnTo>
                      <a:lnTo>
                        <a:pt x="922" y="913"/>
                      </a:lnTo>
                      <a:lnTo>
                        <a:pt x="926" y="916"/>
                      </a:lnTo>
                      <a:lnTo>
                        <a:pt x="928" y="918"/>
                      </a:lnTo>
                      <a:lnTo>
                        <a:pt x="929" y="919"/>
                      </a:lnTo>
                      <a:lnTo>
                        <a:pt x="926" y="932"/>
                      </a:lnTo>
                      <a:lnTo>
                        <a:pt x="928" y="932"/>
                      </a:lnTo>
                      <a:lnTo>
                        <a:pt x="933" y="932"/>
                      </a:lnTo>
                      <a:lnTo>
                        <a:pt x="936" y="932"/>
                      </a:lnTo>
                      <a:lnTo>
                        <a:pt x="938" y="935"/>
                      </a:lnTo>
                      <a:lnTo>
                        <a:pt x="937" y="947"/>
                      </a:lnTo>
                      <a:lnTo>
                        <a:pt x="935" y="966"/>
                      </a:lnTo>
                      <a:lnTo>
                        <a:pt x="935" y="988"/>
                      </a:lnTo>
                      <a:lnTo>
                        <a:pt x="940" y="1008"/>
                      </a:lnTo>
                      <a:lnTo>
                        <a:pt x="947" y="1018"/>
                      </a:lnTo>
                      <a:lnTo>
                        <a:pt x="951" y="1019"/>
                      </a:lnTo>
                      <a:lnTo>
                        <a:pt x="952" y="1017"/>
                      </a:lnTo>
                      <a:lnTo>
                        <a:pt x="952" y="1016"/>
                      </a:lnTo>
                      <a:lnTo>
                        <a:pt x="959" y="1024"/>
                      </a:lnTo>
                      <a:lnTo>
                        <a:pt x="970" y="1026"/>
                      </a:lnTo>
                      <a:lnTo>
                        <a:pt x="986" y="1043"/>
                      </a:lnTo>
                      <a:lnTo>
                        <a:pt x="1006" y="1039"/>
                      </a:lnTo>
                      <a:lnTo>
                        <a:pt x="1008" y="1040"/>
                      </a:lnTo>
                      <a:lnTo>
                        <a:pt x="1010" y="1045"/>
                      </a:lnTo>
                      <a:lnTo>
                        <a:pt x="1012" y="1052"/>
                      </a:lnTo>
                      <a:lnTo>
                        <a:pt x="1016" y="1060"/>
                      </a:lnTo>
                      <a:lnTo>
                        <a:pt x="1019" y="1069"/>
                      </a:lnTo>
                      <a:lnTo>
                        <a:pt x="1024" y="1077"/>
                      </a:lnTo>
                      <a:lnTo>
                        <a:pt x="1027" y="1083"/>
                      </a:lnTo>
                      <a:lnTo>
                        <a:pt x="1028" y="1085"/>
                      </a:lnTo>
                      <a:lnTo>
                        <a:pt x="1040" y="1098"/>
                      </a:lnTo>
                      <a:lnTo>
                        <a:pt x="1042" y="1096"/>
                      </a:lnTo>
                      <a:lnTo>
                        <a:pt x="1048" y="1094"/>
                      </a:lnTo>
                      <a:lnTo>
                        <a:pt x="1054" y="1094"/>
                      </a:lnTo>
                      <a:lnTo>
                        <a:pt x="1057" y="1098"/>
                      </a:lnTo>
                      <a:lnTo>
                        <a:pt x="1058" y="1104"/>
                      </a:lnTo>
                      <a:lnTo>
                        <a:pt x="1058" y="1111"/>
                      </a:lnTo>
                      <a:lnTo>
                        <a:pt x="1057" y="1116"/>
                      </a:lnTo>
                      <a:lnTo>
                        <a:pt x="1057" y="1118"/>
                      </a:lnTo>
                      <a:lnTo>
                        <a:pt x="1065" y="1118"/>
                      </a:lnTo>
                      <a:lnTo>
                        <a:pt x="1070" y="1134"/>
                      </a:lnTo>
                      <a:lnTo>
                        <a:pt x="1082" y="1144"/>
                      </a:lnTo>
                      <a:lnTo>
                        <a:pt x="1080" y="1160"/>
                      </a:lnTo>
                      <a:lnTo>
                        <a:pt x="1084" y="1183"/>
                      </a:lnTo>
                      <a:lnTo>
                        <a:pt x="1088" y="1200"/>
                      </a:lnTo>
                      <a:lnTo>
                        <a:pt x="1088" y="1199"/>
                      </a:lnTo>
                      <a:lnTo>
                        <a:pt x="1089" y="1197"/>
                      </a:lnTo>
                      <a:lnTo>
                        <a:pt x="1092" y="1194"/>
                      </a:lnTo>
                      <a:lnTo>
                        <a:pt x="1093" y="1191"/>
                      </a:lnTo>
                      <a:lnTo>
                        <a:pt x="1095" y="1190"/>
                      </a:lnTo>
                      <a:lnTo>
                        <a:pt x="1099" y="1190"/>
                      </a:lnTo>
                      <a:lnTo>
                        <a:pt x="1102" y="1191"/>
                      </a:lnTo>
                      <a:lnTo>
                        <a:pt x="1103" y="1191"/>
                      </a:lnTo>
                      <a:lnTo>
                        <a:pt x="1102" y="1193"/>
                      </a:lnTo>
                      <a:lnTo>
                        <a:pt x="1100" y="1199"/>
                      </a:lnTo>
                      <a:lnTo>
                        <a:pt x="1097" y="1206"/>
                      </a:lnTo>
                      <a:lnTo>
                        <a:pt x="1095" y="1214"/>
                      </a:lnTo>
                      <a:lnTo>
                        <a:pt x="1095" y="1223"/>
                      </a:lnTo>
                      <a:lnTo>
                        <a:pt x="1097" y="1233"/>
                      </a:lnTo>
                      <a:lnTo>
                        <a:pt x="1100" y="1241"/>
                      </a:lnTo>
                      <a:lnTo>
                        <a:pt x="1101" y="1245"/>
                      </a:lnTo>
                      <a:lnTo>
                        <a:pt x="1106" y="1262"/>
                      </a:lnTo>
                      <a:lnTo>
                        <a:pt x="1099" y="1273"/>
                      </a:lnTo>
                      <a:lnTo>
                        <a:pt x="1096" y="1298"/>
                      </a:lnTo>
                      <a:lnTo>
                        <a:pt x="1106" y="1319"/>
                      </a:lnTo>
                      <a:lnTo>
                        <a:pt x="1111" y="1327"/>
                      </a:lnTo>
                      <a:lnTo>
                        <a:pt x="1111" y="1344"/>
                      </a:lnTo>
                      <a:lnTo>
                        <a:pt x="1101" y="1355"/>
                      </a:lnTo>
                      <a:lnTo>
                        <a:pt x="1072" y="1339"/>
                      </a:lnTo>
                      <a:lnTo>
                        <a:pt x="1047" y="1354"/>
                      </a:lnTo>
                      <a:lnTo>
                        <a:pt x="1048" y="1357"/>
                      </a:lnTo>
                      <a:lnTo>
                        <a:pt x="1049" y="1360"/>
                      </a:lnTo>
                      <a:lnTo>
                        <a:pt x="1050" y="1367"/>
                      </a:lnTo>
                      <a:lnTo>
                        <a:pt x="1049" y="1373"/>
                      </a:lnTo>
                      <a:lnTo>
                        <a:pt x="1046" y="1375"/>
                      </a:lnTo>
                      <a:lnTo>
                        <a:pt x="1039" y="1377"/>
                      </a:lnTo>
                      <a:lnTo>
                        <a:pt x="1029" y="1377"/>
                      </a:lnTo>
                      <a:lnTo>
                        <a:pt x="1020" y="1378"/>
                      </a:lnTo>
                      <a:lnTo>
                        <a:pt x="1010" y="1378"/>
                      </a:lnTo>
                      <a:lnTo>
                        <a:pt x="1001" y="1377"/>
                      </a:lnTo>
                      <a:lnTo>
                        <a:pt x="993" y="1377"/>
                      </a:lnTo>
                      <a:lnTo>
                        <a:pt x="988" y="1377"/>
                      </a:lnTo>
                      <a:lnTo>
                        <a:pt x="985" y="1382"/>
                      </a:lnTo>
                      <a:lnTo>
                        <a:pt x="982" y="1391"/>
                      </a:lnTo>
                      <a:lnTo>
                        <a:pt x="981" y="1400"/>
                      </a:lnTo>
                      <a:lnTo>
                        <a:pt x="975" y="1406"/>
                      </a:lnTo>
                      <a:lnTo>
                        <a:pt x="971" y="1404"/>
                      </a:lnTo>
                      <a:lnTo>
                        <a:pt x="968" y="1397"/>
                      </a:lnTo>
                      <a:lnTo>
                        <a:pt x="966" y="1388"/>
                      </a:lnTo>
                      <a:lnTo>
                        <a:pt x="959" y="1378"/>
                      </a:lnTo>
                      <a:lnTo>
                        <a:pt x="951" y="1374"/>
                      </a:lnTo>
                      <a:lnTo>
                        <a:pt x="949" y="1372"/>
                      </a:lnTo>
                      <a:lnTo>
                        <a:pt x="949" y="1372"/>
                      </a:lnTo>
                      <a:lnTo>
                        <a:pt x="947" y="1368"/>
                      </a:lnTo>
                      <a:lnTo>
                        <a:pt x="943" y="1364"/>
                      </a:lnTo>
                      <a:lnTo>
                        <a:pt x="938" y="1359"/>
                      </a:lnTo>
                      <a:lnTo>
                        <a:pt x="932" y="1357"/>
                      </a:lnTo>
                      <a:lnTo>
                        <a:pt x="923" y="1355"/>
                      </a:lnTo>
                      <a:lnTo>
                        <a:pt x="919" y="1357"/>
                      </a:lnTo>
                      <a:lnTo>
                        <a:pt x="913" y="1359"/>
                      </a:lnTo>
                      <a:lnTo>
                        <a:pt x="906" y="1360"/>
                      </a:lnTo>
                      <a:lnTo>
                        <a:pt x="900" y="1362"/>
                      </a:lnTo>
                      <a:lnTo>
                        <a:pt x="894" y="1364"/>
                      </a:lnTo>
                      <a:lnTo>
                        <a:pt x="888" y="1365"/>
                      </a:lnTo>
                      <a:lnTo>
                        <a:pt x="881" y="1366"/>
                      </a:lnTo>
                      <a:lnTo>
                        <a:pt x="875" y="1365"/>
                      </a:lnTo>
                      <a:lnTo>
                        <a:pt x="865" y="1365"/>
                      </a:lnTo>
                      <a:lnTo>
                        <a:pt x="854" y="1369"/>
                      </a:lnTo>
                      <a:lnTo>
                        <a:pt x="847" y="1376"/>
                      </a:lnTo>
                      <a:lnTo>
                        <a:pt x="844" y="1378"/>
                      </a:lnTo>
                      <a:lnTo>
                        <a:pt x="838" y="1398"/>
                      </a:lnTo>
                      <a:lnTo>
                        <a:pt x="292" y="1429"/>
                      </a:lnTo>
                      <a:lnTo>
                        <a:pt x="274" y="1222"/>
                      </a:lnTo>
                      <a:lnTo>
                        <a:pt x="50" y="1239"/>
                      </a:lnTo>
                      <a:lnTo>
                        <a:pt x="0" y="504"/>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85" name="Freeform 82">
                  <a:extLst>
                    <a:ext uri="{FF2B5EF4-FFF2-40B4-BE49-F238E27FC236}">
                      <a16:creationId xmlns:a16="http://schemas.microsoft.com/office/drawing/2014/main" id="{06D21DCF-8F6A-4AB3-8E5B-D229893DB98B}"/>
                    </a:ext>
                  </a:extLst>
                </p:cNvPr>
                <p:cNvSpPr>
                  <a:spLocks/>
                </p:cNvSpPr>
                <p:nvPr/>
              </p:nvSpPr>
              <p:spPr bwMode="auto">
                <a:xfrm rot="254384">
                  <a:off x="5246179" y="3639630"/>
                  <a:ext cx="779211" cy="576126"/>
                </a:xfrm>
                <a:custGeom>
                  <a:avLst/>
                  <a:gdLst>
                    <a:gd name="T0" fmla="*/ 155 w 1081"/>
                    <a:gd name="T1" fmla="*/ 734 h 801"/>
                    <a:gd name="T2" fmla="*/ 159 w 1081"/>
                    <a:gd name="T3" fmla="*/ 715 h 801"/>
                    <a:gd name="T4" fmla="*/ 222 w 1081"/>
                    <a:gd name="T5" fmla="*/ 734 h 801"/>
                    <a:gd name="T6" fmla="*/ 278 w 1081"/>
                    <a:gd name="T7" fmla="*/ 756 h 801"/>
                    <a:gd name="T8" fmla="*/ 315 w 1081"/>
                    <a:gd name="T9" fmla="*/ 780 h 801"/>
                    <a:gd name="T10" fmla="*/ 344 w 1081"/>
                    <a:gd name="T11" fmla="*/ 767 h 801"/>
                    <a:gd name="T12" fmla="*/ 377 w 1081"/>
                    <a:gd name="T13" fmla="*/ 725 h 801"/>
                    <a:gd name="T14" fmla="*/ 411 w 1081"/>
                    <a:gd name="T15" fmla="*/ 702 h 801"/>
                    <a:gd name="T16" fmla="*/ 438 w 1081"/>
                    <a:gd name="T17" fmla="*/ 681 h 801"/>
                    <a:gd name="T18" fmla="*/ 436 w 1081"/>
                    <a:gd name="T19" fmla="*/ 660 h 801"/>
                    <a:gd name="T20" fmla="*/ 421 w 1081"/>
                    <a:gd name="T21" fmla="*/ 644 h 801"/>
                    <a:gd name="T22" fmla="*/ 457 w 1081"/>
                    <a:gd name="T23" fmla="*/ 628 h 801"/>
                    <a:gd name="T24" fmla="*/ 498 w 1081"/>
                    <a:gd name="T25" fmla="*/ 665 h 801"/>
                    <a:gd name="T26" fmla="*/ 468 w 1081"/>
                    <a:gd name="T27" fmla="*/ 687 h 801"/>
                    <a:gd name="T28" fmla="*/ 469 w 1081"/>
                    <a:gd name="T29" fmla="*/ 702 h 801"/>
                    <a:gd name="T30" fmla="*/ 518 w 1081"/>
                    <a:gd name="T31" fmla="*/ 681 h 801"/>
                    <a:gd name="T32" fmla="*/ 542 w 1081"/>
                    <a:gd name="T33" fmla="*/ 702 h 801"/>
                    <a:gd name="T34" fmla="*/ 550 w 1081"/>
                    <a:gd name="T35" fmla="*/ 720 h 801"/>
                    <a:gd name="T36" fmla="*/ 585 w 1081"/>
                    <a:gd name="T37" fmla="*/ 740 h 801"/>
                    <a:gd name="T38" fmla="*/ 631 w 1081"/>
                    <a:gd name="T39" fmla="*/ 775 h 801"/>
                    <a:gd name="T40" fmla="*/ 646 w 1081"/>
                    <a:gd name="T41" fmla="*/ 763 h 801"/>
                    <a:gd name="T42" fmla="*/ 683 w 1081"/>
                    <a:gd name="T43" fmla="*/ 801 h 801"/>
                    <a:gd name="T44" fmla="*/ 680 w 1081"/>
                    <a:gd name="T45" fmla="*/ 768 h 801"/>
                    <a:gd name="T46" fmla="*/ 677 w 1081"/>
                    <a:gd name="T47" fmla="*/ 740 h 801"/>
                    <a:gd name="T48" fmla="*/ 649 w 1081"/>
                    <a:gd name="T49" fmla="*/ 734 h 801"/>
                    <a:gd name="T50" fmla="*/ 677 w 1081"/>
                    <a:gd name="T51" fmla="*/ 724 h 801"/>
                    <a:gd name="T52" fmla="*/ 738 w 1081"/>
                    <a:gd name="T53" fmla="*/ 713 h 801"/>
                    <a:gd name="T54" fmla="*/ 785 w 1081"/>
                    <a:gd name="T55" fmla="*/ 666 h 801"/>
                    <a:gd name="T56" fmla="*/ 859 w 1081"/>
                    <a:gd name="T57" fmla="*/ 611 h 801"/>
                    <a:gd name="T58" fmla="*/ 930 w 1081"/>
                    <a:gd name="T59" fmla="*/ 593 h 801"/>
                    <a:gd name="T60" fmla="*/ 1019 w 1081"/>
                    <a:gd name="T61" fmla="*/ 586 h 801"/>
                    <a:gd name="T62" fmla="*/ 1060 w 1081"/>
                    <a:gd name="T63" fmla="*/ 563 h 801"/>
                    <a:gd name="T64" fmla="*/ 1057 w 1081"/>
                    <a:gd name="T65" fmla="*/ 530 h 801"/>
                    <a:gd name="T66" fmla="*/ 1031 w 1081"/>
                    <a:gd name="T67" fmla="*/ 488 h 801"/>
                    <a:gd name="T68" fmla="*/ 913 w 1081"/>
                    <a:gd name="T69" fmla="*/ 402 h 801"/>
                    <a:gd name="T70" fmla="*/ 889 w 1081"/>
                    <a:gd name="T71" fmla="*/ 370 h 801"/>
                    <a:gd name="T72" fmla="*/ 837 w 1081"/>
                    <a:gd name="T73" fmla="*/ 340 h 801"/>
                    <a:gd name="T74" fmla="*/ 795 w 1081"/>
                    <a:gd name="T75" fmla="*/ 289 h 801"/>
                    <a:gd name="T76" fmla="*/ 750 w 1081"/>
                    <a:gd name="T77" fmla="*/ 291 h 801"/>
                    <a:gd name="T78" fmla="*/ 719 w 1081"/>
                    <a:gd name="T79" fmla="*/ 289 h 801"/>
                    <a:gd name="T80" fmla="*/ 688 w 1081"/>
                    <a:gd name="T81" fmla="*/ 294 h 801"/>
                    <a:gd name="T82" fmla="*/ 645 w 1081"/>
                    <a:gd name="T83" fmla="*/ 293 h 801"/>
                    <a:gd name="T84" fmla="*/ 615 w 1081"/>
                    <a:gd name="T85" fmla="*/ 271 h 801"/>
                    <a:gd name="T86" fmla="*/ 587 w 1081"/>
                    <a:gd name="T87" fmla="*/ 273 h 801"/>
                    <a:gd name="T88" fmla="*/ 552 w 1081"/>
                    <a:gd name="T89" fmla="*/ 256 h 801"/>
                    <a:gd name="T90" fmla="*/ 503 w 1081"/>
                    <a:gd name="T91" fmla="*/ 264 h 801"/>
                    <a:gd name="T92" fmla="*/ 509 w 1081"/>
                    <a:gd name="T93" fmla="*/ 288 h 801"/>
                    <a:gd name="T94" fmla="*/ 467 w 1081"/>
                    <a:gd name="T95" fmla="*/ 278 h 801"/>
                    <a:gd name="T96" fmla="*/ 418 w 1081"/>
                    <a:gd name="T97" fmla="*/ 255 h 801"/>
                    <a:gd name="T98" fmla="*/ 393 w 1081"/>
                    <a:gd name="T99" fmla="*/ 204 h 801"/>
                    <a:gd name="T100" fmla="*/ 353 w 1081"/>
                    <a:gd name="T101" fmla="*/ 171 h 801"/>
                    <a:gd name="T102" fmla="*/ 316 w 1081"/>
                    <a:gd name="T103" fmla="*/ 126 h 801"/>
                    <a:gd name="T104" fmla="*/ 282 w 1081"/>
                    <a:gd name="T105" fmla="*/ 149 h 801"/>
                    <a:gd name="T106" fmla="*/ 251 w 1081"/>
                    <a:gd name="T107" fmla="*/ 134 h 801"/>
                    <a:gd name="T108" fmla="*/ 225 w 1081"/>
                    <a:gd name="T109" fmla="*/ 86 h 801"/>
                    <a:gd name="T110" fmla="*/ 175 w 1081"/>
                    <a:gd name="T111" fmla="*/ 52 h 801"/>
                    <a:gd name="T112" fmla="*/ 111 w 1081"/>
                    <a:gd name="T113" fmla="*/ 56 h 801"/>
                    <a:gd name="T114" fmla="*/ 68 w 1081"/>
                    <a:gd name="T115" fmla="*/ 28 h 801"/>
                    <a:gd name="T116" fmla="*/ 0 w 1081"/>
                    <a:gd name="T117" fmla="*/ 0 h 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1" h="801">
                      <a:moveTo>
                        <a:pt x="122" y="704"/>
                      </a:moveTo>
                      <a:lnTo>
                        <a:pt x="131" y="709"/>
                      </a:lnTo>
                      <a:lnTo>
                        <a:pt x="139" y="715"/>
                      </a:lnTo>
                      <a:lnTo>
                        <a:pt x="145" y="724"/>
                      </a:lnTo>
                      <a:lnTo>
                        <a:pt x="149" y="730"/>
                      </a:lnTo>
                      <a:lnTo>
                        <a:pt x="155" y="734"/>
                      </a:lnTo>
                      <a:lnTo>
                        <a:pt x="160" y="733"/>
                      </a:lnTo>
                      <a:lnTo>
                        <a:pt x="163" y="729"/>
                      </a:lnTo>
                      <a:lnTo>
                        <a:pt x="164" y="728"/>
                      </a:lnTo>
                      <a:lnTo>
                        <a:pt x="163" y="726"/>
                      </a:lnTo>
                      <a:lnTo>
                        <a:pt x="161" y="722"/>
                      </a:lnTo>
                      <a:lnTo>
                        <a:pt x="159" y="715"/>
                      </a:lnTo>
                      <a:lnTo>
                        <a:pt x="157" y="710"/>
                      </a:lnTo>
                      <a:lnTo>
                        <a:pt x="161" y="707"/>
                      </a:lnTo>
                      <a:lnTo>
                        <a:pt x="167" y="710"/>
                      </a:lnTo>
                      <a:lnTo>
                        <a:pt x="171" y="714"/>
                      </a:lnTo>
                      <a:lnTo>
                        <a:pt x="174" y="717"/>
                      </a:lnTo>
                      <a:lnTo>
                        <a:pt x="222" y="734"/>
                      </a:lnTo>
                      <a:lnTo>
                        <a:pt x="241" y="738"/>
                      </a:lnTo>
                      <a:lnTo>
                        <a:pt x="255" y="752"/>
                      </a:lnTo>
                      <a:lnTo>
                        <a:pt x="258" y="752"/>
                      </a:lnTo>
                      <a:lnTo>
                        <a:pt x="264" y="753"/>
                      </a:lnTo>
                      <a:lnTo>
                        <a:pt x="271" y="756"/>
                      </a:lnTo>
                      <a:lnTo>
                        <a:pt x="278" y="756"/>
                      </a:lnTo>
                      <a:lnTo>
                        <a:pt x="284" y="757"/>
                      </a:lnTo>
                      <a:lnTo>
                        <a:pt x="291" y="760"/>
                      </a:lnTo>
                      <a:lnTo>
                        <a:pt x="297" y="765"/>
                      </a:lnTo>
                      <a:lnTo>
                        <a:pt x="301" y="773"/>
                      </a:lnTo>
                      <a:lnTo>
                        <a:pt x="307" y="779"/>
                      </a:lnTo>
                      <a:lnTo>
                        <a:pt x="315" y="780"/>
                      </a:lnTo>
                      <a:lnTo>
                        <a:pt x="321" y="780"/>
                      </a:lnTo>
                      <a:lnTo>
                        <a:pt x="324" y="779"/>
                      </a:lnTo>
                      <a:lnTo>
                        <a:pt x="327" y="778"/>
                      </a:lnTo>
                      <a:lnTo>
                        <a:pt x="332" y="775"/>
                      </a:lnTo>
                      <a:lnTo>
                        <a:pt x="339" y="772"/>
                      </a:lnTo>
                      <a:lnTo>
                        <a:pt x="344" y="767"/>
                      </a:lnTo>
                      <a:lnTo>
                        <a:pt x="349" y="763"/>
                      </a:lnTo>
                      <a:lnTo>
                        <a:pt x="355" y="758"/>
                      </a:lnTo>
                      <a:lnTo>
                        <a:pt x="364" y="752"/>
                      </a:lnTo>
                      <a:lnTo>
                        <a:pt x="372" y="747"/>
                      </a:lnTo>
                      <a:lnTo>
                        <a:pt x="376" y="736"/>
                      </a:lnTo>
                      <a:lnTo>
                        <a:pt x="377" y="725"/>
                      </a:lnTo>
                      <a:lnTo>
                        <a:pt x="379" y="715"/>
                      </a:lnTo>
                      <a:lnTo>
                        <a:pt x="382" y="710"/>
                      </a:lnTo>
                      <a:lnTo>
                        <a:pt x="389" y="709"/>
                      </a:lnTo>
                      <a:lnTo>
                        <a:pt x="397" y="709"/>
                      </a:lnTo>
                      <a:lnTo>
                        <a:pt x="405" y="706"/>
                      </a:lnTo>
                      <a:lnTo>
                        <a:pt x="411" y="702"/>
                      </a:lnTo>
                      <a:lnTo>
                        <a:pt x="413" y="699"/>
                      </a:lnTo>
                      <a:lnTo>
                        <a:pt x="417" y="696"/>
                      </a:lnTo>
                      <a:lnTo>
                        <a:pt x="421" y="692"/>
                      </a:lnTo>
                      <a:lnTo>
                        <a:pt x="427" y="688"/>
                      </a:lnTo>
                      <a:lnTo>
                        <a:pt x="433" y="684"/>
                      </a:lnTo>
                      <a:lnTo>
                        <a:pt x="438" y="681"/>
                      </a:lnTo>
                      <a:lnTo>
                        <a:pt x="443" y="677"/>
                      </a:lnTo>
                      <a:lnTo>
                        <a:pt x="446" y="674"/>
                      </a:lnTo>
                      <a:lnTo>
                        <a:pt x="450" y="668"/>
                      </a:lnTo>
                      <a:lnTo>
                        <a:pt x="448" y="662"/>
                      </a:lnTo>
                      <a:lnTo>
                        <a:pt x="442" y="660"/>
                      </a:lnTo>
                      <a:lnTo>
                        <a:pt x="436" y="660"/>
                      </a:lnTo>
                      <a:lnTo>
                        <a:pt x="430" y="661"/>
                      </a:lnTo>
                      <a:lnTo>
                        <a:pt x="423" y="659"/>
                      </a:lnTo>
                      <a:lnTo>
                        <a:pt x="419" y="656"/>
                      </a:lnTo>
                      <a:lnTo>
                        <a:pt x="417" y="650"/>
                      </a:lnTo>
                      <a:lnTo>
                        <a:pt x="418" y="646"/>
                      </a:lnTo>
                      <a:lnTo>
                        <a:pt x="421" y="644"/>
                      </a:lnTo>
                      <a:lnTo>
                        <a:pt x="426" y="641"/>
                      </a:lnTo>
                      <a:lnTo>
                        <a:pt x="431" y="638"/>
                      </a:lnTo>
                      <a:lnTo>
                        <a:pt x="438" y="635"/>
                      </a:lnTo>
                      <a:lnTo>
                        <a:pt x="444" y="632"/>
                      </a:lnTo>
                      <a:lnTo>
                        <a:pt x="451" y="630"/>
                      </a:lnTo>
                      <a:lnTo>
                        <a:pt x="457" y="628"/>
                      </a:lnTo>
                      <a:lnTo>
                        <a:pt x="465" y="626"/>
                      </a:lnTo>
                      <a:lnTo>
                        <a:pt x="472" y="629"/>
                      </a:lnTo>
                      <a:lnTo>
                        <a:pt x="479" y="636"/>
                      </a:lnTo>
                      <a:lnTo>
                        <a:pt x="489" y="646"/>
                      </a:lnTo>
                      <a:lnTo>
                        <a:pt x="497" y="657"/>
                      </a:lnTo>
                      <a:lnTo>
                        <a:pt x="498" y="665"/>
                      </a:lnTo>
                      <a:lnTo>
                        <a:pt x="496" y="671"/>
                      </a:lnTo>
                      <a:lnTo>
                        <a:pt x="495" y="672"/>
                      </a:lnTo>
                      <a:lnTo>
                        <a:pt x="493" y="674"/>
                      </a:lnTo>
                      <a:lnTo>
                        <a:pt x="487" y="680"/>
                      </a:lnTo>
                      <a:lnTo>
                        <a:pt x="479" y="685"/>
                      </a:lnTo>
                      <a:lnTo>
                        <a:pt x="468" y="687"/>
                      </a:lnTo>
                      <a:lnTo>
                        <a:pt x="458" y="685"/>
                      </a:lnTo>
                      <a:lnTo>
                        <a:pt x="453" y="687"/>
                      </a:lnTo>
                      <a:lnTo>
                        <a:pt x="453" y="689"/>
                      </a:lnTo>
                      <a:lnTo>
                        <a:pt x="458" y="694"/>
                      </a:lnTo>
                      <a:lnTo>
                        <a:pt x="464" y="698"/>
                      </a:lnTo>
                      <a:lnTo>
                        <a:pt x="469" y="702"/>
                      </a:lnTo>
                      <a:lnTo>
                        <a:pt x="474" y="705"/>
                      </a:lnTo>
                      <a:lnTo>
                        <a:pt x="476" y="706"/>
                      </a:lnTo>
                      <a:lnTo>
                        <a:pt x="503" y="700"/>
                      </a:lnTo>
                      <a:lnTo>
                        <a:pt x="511" y="688"/>
                      </a:lnTo>
                      <a:lnTo>
                        <a:pt x="513" y="685"/>
                      </a:lnTo>
                      <a:lnTo>
                        <a:pt x="518" y="681"/>
                      </a:lnTo>
                      <a:lnTo>
                        <a:pt x="525" y="676"/>
                      </a:lnTo>
                      <a:lnTo>
                        <a:pt x="533" y="674"/>
                      </a:lnTo>
                      <a:lnTo>
                        <a:pt x="548" y="679"/>
                      </a:lnTo>
                      <a:lnTo>
                        <a:pt x="551" y="688"/>
                      </a:lnTo>
                      <a:lnTo>
                        <a:pt x="549" y="698"/>
                      </a:lnTo>
                      <a:lnTo>
                        <a:pt x="542" y="702"/>
                      </a:lnTo>
                      <a:lnTo>
                        <a:pt x="529" y="704"/>
                      </a:lnTo>
                      <a:lnTo>
                        <a:pt x="525" y="709"/>
                      </a:lnTo>
                      <a:lnTo>
                        <a:pt x="525" y="714"/>
                      </a:lnTo>
                      <a:lnTo>
                        <a:pt x="525" y="717"/>
                      </a:lnTo>
                      <a:lnTo>
                        <a:pt x="549" y="718"/>
                      </a:lnTo>
                      <a:lnTo>
                        <a:pt x="550" y="720"/>
                      </a:lnTo>
                      <a:lnTo>
                        <a:pt x="554" y="725"/>
                      </a:lnTo>
                      <a:lnTo>
                        <a:pt x="558" y="732"/>
                      </a:lnTo>
                      <a:lnTo>
                        <a:pt x="563" y="738"/>
                      </a:lnTo>
                      <a:lnTo>
                        <a:pt x="570" y="742"/>
                      </a:lnTo>
                      <a:lnTo>
                        <a:pt x="578" y="742"/>
                      </a:lnTo>
                      <a:lnTo>
                        <a:pt x="585" y="740"/>
                      </a:lnTo>
                      <a:lnTo>
                        <a:pt x="588" y="738"/>
                      </a:lnTo>
                      <a:lnTo>
                        <a:pt x="607" y="765"/>
                      </a:lnTo>
                      <a:lnTo>
                        <a:pt x="610" y="766"/>
                      </a:lnTo>
                      <a:lnTo>
                        <a:pt x="617" y="770"/>
                      </a:lnTo>
                      <a:lnTo>
                        <a:pt x="625" y="774"/>
                      </a:lnTo>
                      <a:lnTo>
                        <a:pt x="631" y="775"/>
                      </a:lnTo>
                      <a:lnTo>
                        <a:pt x="633" y="773"/>
                      </a:lnTo>
                      <a:lnTo>
                        <a:pt x="632" y="767"/>
                      </a:lnTo>
                      <a:lnTo>
                        <a:pt x="632" y="760"/>
                      </a:lnTo>
                      <a:lnTo>
                        <a:pt x="636" y="757"/>
                      </a:lnTo>
                      <a:lnTo>
                        <a:pt x="641" y="758"/>
                      </a:lnTo>
                      <a:lnTo>
                        <a:pt x="646" y="763"/>
                      </a:lnTo>
                      <a:lnTo>
                        <a:pt x="650" y="768"/>
                      </a:lnTo>
                      <a:lnTo>
                        <a:pt x="656" y="777"/>
                      </a:lnTo>
                      <a:lnTo>
                        <a:pt x="663" y="785"/>
                      </a:lnTo>
                      <a:lnTo>
                        <a:pt x="669" y="791"/>
                      </a:lnTo>
                      <a:lnTo>
                        <a:pt x="676" y="797"/>
                      </a:lnTo>
                      <a:lnTo>
                        <a:pt x="683" y="801"/>
                      </a:lnTo>
                      <a:lnTo>
                        <a:pt x="692" y="801"/>
                      </a:lnTo>
                      <a:lnTo>
                        <a:pt x="694" y="794"/>
                      </a:lnTo>
                      <a:lnTo>
                        <a:pt x="692" y="786"/>
                      </a:lnTo>
                      <a:lnTo>
                        <a:pt x="686" y="779"/>
                      </a:lnTo>
                      <a:lnTo>
                        <a:pt x="683" y="774"/>
                      </a:lnTo>
                      <a:lnTo>
                        <a:pt x="680" y="768"/>
                      </a:lnTo>
                      <a:lnTo>
                        <a:pt x="679" y="763"/>
                      </a:lnTo>
                      <a:lnTo>
                        <a:pt x="679" y="757"/>
                      </a:lnTo>
                      <a:lnTo>
                        <a:pt x="679" y="751"/>
                      </a:lnTo>
                      <a:lnTo>
                        <a:pt x="680" y="745"/>
                      </a:lnTo>
                      <a:lnTo>
                        <a:pt x="679" y="741"/>
                      </a:lnTo>
                      <a:lnTo>
                        <a:pt x="677" y="740"/>
                      </a:lnTo>
                      <a:lnTo>
                        <a:pt x="672" y="741"/>
                      </a:lnTo>
                      <a:lnTo>
                        <a:pt x="668" y="743"/>
                      </a:lnTo>
                      <a:lnTo>
                        <a:pt x="662" y="744"/>
                      </a:lnTo>
                      <a:lnTo>
                        <a:pt x="656" y="744"/>
                      </a:lnTo>
                      <a:lnTo>
                        <a:pt x="651" y="741"/>
                      </a:lnTo>
                      <a:lnTo>
                        <a:pt x="649" y="734"/>
                      </a:lnTo>
                      <a:lnTo>
                        <a:pt x="647" y="728"/>
                      </a:lnTo>
                      <a:lnTo>
                        <a:pt x="647" y="725"/>
                      </a:lnTo>
                      <a:lnTo>
                        <a:pt x="649" y="724"/>
                      </a:lnTo>
                      <a:lnTo>
                        <a:pt x="656" y="724"/>
                      </a:lnTo>
                      <a:lnTo>
                        <a:pt x="665" y="724"/>
                      </a:lnTo>
                      <a:lnTo>
                        <a:pt x="677" y="724"/>
                      </a:lnTo>
                      <a:lnTo>
                        <a:pt x="688" y="722"/>
                      </a:lnTo>
                      <a:lnTo>
                        <a:pt x="701" y="722"/>
                      </a:lnTo>
                      <a:lnTo>
                        <a:pt x="711" y="721"/>
                      </a:lnTo>
                      <a:lnTo>
                        <a:pt x="721" y="720"/>
                      </a:lnTo>
                      <a:lnTo>
                        <a:pt x="729" y="718"/>
                      </a:lnTo>
                      <a:lnTo>
                        <a:pt x="738" y="713"/>
                      </a:lnTo>
                      <a:lnTo>
                        <a:pt x="747" y="707"/>
                      </a:lnTo>
                      <a:lnTo>
                        <a:pt x="756" y="699"/>
                      </a:lnTo>
                      <a:lnTo>
                        <a:pt x="765" y="691"/>
                      </a:lnTo>
                      <a:lnTo>
                        <a:pt x="774" y="683"/>
                      </a:lnTo>
                      <a:lnTo>
                        <a:pt x="780" y="674"/>
                      </a:lnTo>
                      <a:lnTo>
                        <a:pt x="785" y="666"/>
                      </a:lnTo>
                      <a:lnTo>
                        <a:pt x="791" y="658"/>
                      </a:lnTo>
                      <a:lnTo>
                        <a:pt x="801" y="649"/>
                      </a:lnTo>
                      <a:lnTo>
                        <a:pt x="815" y="638"/>
                      </a:lnTo>
                      <a:lnTo>
                        <a:pt x="830" y="628"/>
                      </a:lnTo>
                      <a:lnTo>
                        <a:pt x="845" y="619"/>
                      </a:lnTo>
                      <a:lnTo>
                        <a:pt x="859" y="611"/>
                      </a:lnTo>
                      <a:lnTo>
                        <a:pt x="869" y="604"/>
                      </a:lnTo>
                      <a:lnTo>
                        <a:pt x="876" y="600"/>
                      </a:lnTo>
                      <a:lnTo>
                        <a:pt x="884" y="598"/>
                      </a:lnTo>
                      <a:lnTo>
                        <a:pt x="897" y="596"/>
                      </a:lnTo>
                      <a:lnTo>
                        <a:pt x="913" y="594"/>
                      </a:lnTo>
                      <a:lnTo>
                        <a:pt x="930" y="593"/>
                      </a:lnTo>
                      <a:lnTo>
                        <a:pt x="946" y="592"/>
                      </a:lnTo>
                      <a:lnTo>
                        <a:pt x="960" y="591"/>
                      </a:lnTo>
                      <a:lnTo>
                        <a:pt x="970" y="590"/>
                      </a:lnTo>
                      <a:lnTo>
                        <a:pt x="974" y="590"/>
                      </a:lnTo>
                      <a:lnTo>
                        <a:pt x="1017" y="589"/>
                      </a:lnTo>
                      <a:lnTo>
                        <a:pt x="1019" y="586"/>
                      </a:lnTo>
                      <a:lnTo>
                        <a:pt x="1026" y="582"/>
                      </a:lnTo>
                      <a:lnTo>
                        <a:pt x="1034" y="578"/>
                      </a:lnTo>
                      <a:lnTo>
                        <a:pt x="1044" y="576"/>
                      </a:lnTo>
                      <a:lnTo>
                        <a:pt x="1052" y="574"/>
                      </a:lnTo>
                      <a:lnTo>
                        <a:pt x="1057" y="569"/>
                      </a:lnTo>
                      <a:lnTo>
                        <a:pt x="1060" y="563"/>
                      </a:lnTo>
                      <a:lnTo>
                        <a:pt x="1065" y="558"/>
                      </a:lnTo>
                      <a:lnTo>
                        <a:pt x="1066" y="553"/>
                      </a:lnTo>
                      <a:lnTo>
                        <a:pt x="1064" y="547"/>
                      </a:lnTo>
                      <a:lnTo>
                        <a:pt x="1058" y="541"/>
                      </a:lnTo>
                      <a:lnTo>
                        <a:pt x="1055" y="536"/>
                      </a:lnTo>
                      <a:lnTo>
                        <a:pt x="1057" y="530"/>
                      </a:lnTo>
                      <a:lnTo>
                        <a:pt x="1066" y="527"/>
                      </a:lnTo>
                      <a:lnTo>
                        <a:pt x="1076" y="525"/>
                      </a:lnTo>
                      <a:lnTo>
                        <a:pt x="1081" y="524"/>
                      </a:lnTo>
                      <a:lnTo>
                        <a:pt x="1074" y="520"/>
                      </a:lnTo>
                      <a:lnTo>
                        <a:pt x="1057" y="507"/>
                      </a:lnTo>
                      <a:lnTo>
                        <a:pt x="1031" y="488"/>
                      </a:lnTo>
                      <a:lnTo>
                        <a:pt x="1002" y="468"/>
                      </a:lnTo>
                      <a:lnTo>
                        <a:pt x="972" y="447"/>
                      </a:lnTo>
                      <a:lnTo>
                        <a:pt x="945" y="429"/>
                      </a:lnTo>
                      <a:lnTo>
                        <a:pt x="926" y="415"/>
                      </a:lnTo>
                      <a:lnTo>
                        <a:pt x="916" y="408"/>
                      </a:lnTo>
                      <a:lnTo>
                        <a:pt x="913" y="402"/>
                      </a:lnTo>
                      <a:lnTo>
                        <a:pt x="913" y="393"/>
                      </a:lnTo>
                      <a:lnTo>
                        <a:pt x="912" y="384"/>
                      </a:lnTo>
                      <a:lnTo>
                        <a:pt x="908" y="378"/>
                      </a:lnTo>
                      <a:lnTo>
                        <a:pt x="904" y="376"/>
                      </a:lnTo>
                      <a:lnTo>
                        <a:pt x="897" y="373"/>
                      </a:lnTo>
                      <a:lnTo>
                        <a:pt x="889" y="370"/>
                      </a:lnTo>
                      <a:lnTo>
                        <a:pt x="879" y="368"/>
                      </a:lnTo>
                      <a:lnTo>
                        <a:pt x="870" y="364"/>
                      </a:lnTo>
                      <a:lnTo>
                        <a:pt x="861" y="361"/>
                      </a:lnTo>
                      <a:lnTo>
                        <a:pt x="853" y="357"/>
                      </a:lnTo>
                      <a:lnTo>
                        <a:pt x="846" y="353"/>
                      </a:lnTo>
                      <a:lnTo>
                        <a:pt x="837" y="340"/>
                      </a:lnTo>
                      <a:lnTo>
                        <a:pt x="831" y="323"/>
                      </a:lnTo>
                      <a:lnTo>
                        <a:pt x="824" y="306"/>
                      </a:lnTo>
                      <a:lnTo>
                        <a:pt x="816" y="296"/>
                      </a:lnTo>
                      <a:lnTo>
                        <a:pt x="810" y="294"/>
                      </a:lnTo>
                      <a:lnTo>
                        <a:pt x="803" y="291"/>
                      </a:lnTo>
                      <a:lnTo>
                        <a:pt x="795" y="289"/>
                      </a:lnTo>
                      <a:lnTo>
                        <a:pt x="787" y="288"/>
                      </a:lnTo>
                      <a:lnTo>
                        <a:pt x="778" y="288"/>
                      </a:lnTo>
                      <a:lnTo>
                        <a:pt x="770" y="288"/>
                      </a:lnTo>
                      <a:lnTo>
                        <a:pt x="762" y="289"/>
                      </a:lnTo>
                      <a:lnTo>
                        <a:pt x="756" y="290"/>
                      </a:lnTo>
                      <a:lnTo>
                        <a:pt x="750" y="291"/>
                      </a:lnTo>
                      <a:lnTo>
                        <a:pt x="745" y="291"/>
                      </a:lnTo>
                      <a:lnTo>
                        <a:pt x="739" y="291"/>
                      </a:lnTo>
                      <a:lnTo>
                        <a:pt x="733" y="291"/>
                      </a:lnTo>
                      <a:lnTo>
                        <a:pt x="729" y="290"/>
                      </a:lnTo>
                      <a:lnTo>
                        <a:pt x="724" y="290"/>
                      </a:lnTo>
                      <a:lnTo>
                        <a:pt x="719" y="289"/>
                      </a:lnTo>
                      <a:lnTo>
                        <a:pt x="717" y="288"/>
                      </a:lnTo>
                      <a:lnTo>
                        <a:pt x="714" y="288"/>
                      </a:lnTo>
                      <a:lnTo>
                        <a:pt x="709" y="288"/>
                      </a:lnTo>
                      <a:lnTo>
                        <a:pt x="703" y="289"/>
                      </a:lnTo>
                      <a:lnTo>
                        <a:pt x="696" y="291"/>
                      </a:lnTo>
                      <a:lnTo>
                        <a:pt x="688" y="294"/>
                      </a:lnTo>
                      <a:lnTo>
                        <a:pt x="681" y="295"/>
                      </a:lnTo>
                      <a:lnTo>
                        <a:pt x="673" y="297"/>
                      </a:lnTo>
                      <a:lnTo>
                        <a:pt x="666" y="298"/>
                      </a:lnTo>
                      <a:lnTo>
                        <a:pt x="660" y="298"/>
                      </a:lnTo>
                      <a:lnTo>
                        <a:pt x="653" y="296"/>
                      </a:lnTo>
                      <a:lnTo>
                        <a:pt x="645" y="293"/>
                      </a:lnTo>
                      <a:lnTo>
                        <a:pt x="638" y="288"/>
                      </a:lnTo>
                      <a:lnTo>
                        <a:pt x="631" y="283"/>
                      </a:lnTo>
                      <a:lnTo>
                        <a:pt x="625" y="279"/>
                      </a:lnTo>
                      <a:lnTo>
                        <a:pt x="620" y="275"/>
                      </a:lnTo>
                      <a:lnTo>
                        <a:pt x="617" y="272"/>
                      </a:lnTo>
                      <a:lnTo>
                        <a:pt x="615" y="271"/>
                      </a:lnTo>
                      <a:lnTo>
                        <a:pt x="611" y="270"/>
                      </a:lnTo>
                      <a:lnTo>
                        <a:pt x="607" y="271"/>
                      </a:lnTo>
                      <a:lnTo>
                        <a:pt x="602" y="272"/>
                      </a:lnTo>
                      <a:lnTo>
                        <a:pt x="597" y="272"/>
                      </a:lnTo>
                      <a:lnTo>
                        <a:pt x="593" y="273"/>
                      </a:lnTo>
                      <a:lnTo>
                        <a:pt x="587" y="273"/>
                      </a:lnTo>
                      <a:lnTo>
                        <a:pt x="582" y="272"/>
                      </a:lnTo>
                      <a:lnTo>
                        <a:pt x="573" y="267"/>
                      </a:lnTo>
                      <a:lnTo>
                        <a:pt x="564" y="262"/>
                      </a:lnTo>
                      <a:lnTo>
                        <a:pt x="557" y="257"/>
                      </a:lnTo>
                      <a:lnTo>
                        <a:pt x="555" y="255"/>
                      </a:lnTo>
                      <a:lnTo>
                        <a:pt x="552" y="256"/>
                      </a:lnTo>
                      <a:lnTo>
                        <a:pt x="548" y="257"/>
                      </a:lnTo>
                      <a:lnTo>
                        <a:pt x="540" y="258"/>
                      </a:lnTo>
                      <a:lnTo>
                        <a:pt x="528" y="256"/>
                      </a:lnTo>
                      <a:lnTo>
                        <a:pt x="517" y="256"/>
                      </a:lnTo>
                      <a:lnTo>
                        <a:pt x="509" y="259"/>
                      </a:lnTo>
                      <a:lnTo>
                        <a:pt x="503" y="264"/>
                      </a:lnTo>
                      <a:lnTo>
                        <a:pt x="501" y="266"/>
                      </a:lnTo>
                      <a:lnTo>
                        <a:pt x="503" y="268"/>
                      </a:lnTo>
                      <a:lnTo>
                        <a:pt x="509" y="273"/>
                      </a:lnTo>
                      <a:lnTo>
                        <a:pt x="512" y="279"/>
                      </a:lnTo>
                      <a:lnTo>
                        <a:pt x="512" y="286"/>
                      </a:lnTo>
                      <a:lnTo>
                        <a:pt x="509" y="288"/>
                      </a:lnTo>
                      <a:lnTo>
                        <a:pt x="503" y="287"/>
                      </a:lnTo>
                      <a:lnTo>
                        <a:pt x="496" y="282"/>
                      </a:lnTo>
                      <a:lnTo>
                        <a:pt x="489" y="278"/>
                      </a:lnTo>
                      <a:lnTo>
                        <a:pt x="482" y="277"/>
                      </a:lnTo>
                      <a:lnTo>
                        <a:pt x="475" y="277"/>
                      </a:lnTo>
                      <a:lnTo>
                        <a:pt x="467" y="278"/>
                      </a:lnTo>
                      <a:lnTo>
                        <a:pt x="457" y="277"/>
                      </a:lnTo>
                      <a:lnTo>
                        <a:pt x="450" y="274"/>
                      </a:lnTo>
                      <a:lnTo>
                        <a:pt x="441" y="270"/>
                      </a:lnTo>
                      <a:lnTo>
                        <a:pt x="433" y="265"/>
                      </a:lnTo>
                      <a:lnTo>
                        <a:pt x="425" y="259"/>
                      </a:lnTo>
                      <a:lnTo>
                        <a:pt x="418" y="255"/>
                      </a:lnTo>
                      <a:lnTo>
                        <a:pt x="412" y="250"/>
                      </a:lnTo>
                      <a:lnTo>
                        <a:pt x="407" y="248"/>
                      </a:lnTo>
                      <a:lnTo>
                        <a:pt x="406" y="247"/>
                      </a:lnTo>
                      <a:lnTo>
                        <a:pt x="403" y="222"/>
                      </a:lnTo>
                      <a:lnTo>
                        <a:pt x="400" y="217"/>
                      </a:lnTo>
                      <a:lnTo>
                        <a:pt x="393" y="204"/>
                      </a:lnTo>
                      <a:lnTo>
                        <a:pt x="387" y="192"/>
                      </a:lnTo>
                      <a:lnTo>
                        <a:pt x="380" y="187"/>
                      </a:lnTo>
                      <a:lnTo>
                        <a:pt x="375" y="185"/>
                      </a:lnTo>
                      <a:lnTo>
                        <a:pt x="369" y="182"/>
                      </a:lnTo>
                      <a:lnTo>
                        <a:pt x="361" y="176"/>
                      </a:lnTo>
                      <a:lnTo>
                        <a:pt x="353" y="171"/>
                      </a:lnTo>
                      <a:lnTo>
                        <a:pt x="345" y="164"/>
                      </a:lnTo>
                      <a:lnTo>
                        <a:pt x="337" y="156"/>
                      </a:lnTo>
                      <a:lnTo>
                        <a:pt x="331" y="150"/>
                      </a:lnTo>
                      <a:lnTo>
                        <a:pt x="328" y="144"/>
                      </a:lnTo>
                      <a:lnTo>
                        <a:pt x="322" y="135"/>
                      </a:lnTo>
                      <a:lnTo>
                        <a:pt x="316" y="126"/>
                      </a:lnTo>
                      <a:lnTo>
                        <a:pt x="309" y="124"/>
                      </a:lnTo>
                      <a:lnTo>
                        <a:pt x="304" y="136"/>
                      </a:lnTo>
                      <a:lnTo>
                        <a:pt x="298" y="149"/>
                      </a:lnTo>
                      <a:lnTo>
                        <a:pt x="291" y="152"/>
                      </a:lnTo>
                      <a:lnTo>
                        <a:pt x="284" y="151"/>
                      </a:lnTo>
                      <a:lnTo>
                        <a:pt x="282" y="149"/>
                      </a:lnTo>
                      <a:lnTo>
                        <a:pt x="281" y="149"/>
                      </a:lnTo>
                      <a:lnTo>
                        <a:pt x="276" y="146"/>
                      </a:lnTo>
                      <a:lnTo>
                        <a:pt x="271" y="145"/>
                      </a:lnTo>
                      <a:lnTo>
                        <a:pt x="264" y="142"/>
                      </a:lnTo>
                      <a:lnTo>
                        <a:pt x="258" y="138"/>
                      </a:lnTo>
                      <a:lnTo>
                        <a:pt x="251" y="134"/>
                      </a:lnTo>
                      <a:lnTo>
                        <a:pt x="245" y="129"/>
                      </a:lnTo>
                      <a:lnTo>
                        <a:pt x="241" y="124"/>
                      </a:lnTo>
                      <a:lnTo>
                        <a:pt x="238" y="114"/>
                      </a:lnTo>
                      <a:lnTo>
                        <a:pt x="236" y="105"/>
                      </a:lnTo>
                      <a:lnTo>
                        <a:pt x="231" y="97"/>
                      </a:lnTo>
                      <a:lnTo>
                        <a:pt x="225" y="86"/>
                      </a:lnTo>
                      <a:lnTo>
                        <a:pt x="221" y="81"/>
                      </a:lnTo>
                      <a:lnTo>
                        <a:pt x="214" y="74"/>
                      </a:lnTo>
                      <a:lnTo>
                        <a:pt x="206" y="68"/>
                      </a:lnTo>
                      <a:lnTo>
                        <a:pt x="197" y="61"/>
                      </a:lnTo>
                      <a:lnTo>
                        <a:pt x="186" y="55"/>
                      </a:lnTo>
                      <a:lnTo>
                        <a:pt x="175" y="52"/>
                      </a:lnTo>
                      <a:lnTo>
                        <a:pt x="164" y="48"/>
                      </a:lnTo>
                      <a:lnTo>
                        <a:pt x="154" y="48"/>
                      </a:lnTo>
                      <a:lnTo>
                        <a:pt x="139" y="51"/>
                      </a:lnTo>
                      <a:lnTo>
                        <a:pt x="127" y="53"/>
                      </a:lnTo>
                      <a:lnTo>
                        <a:pt x="119" y="55"/>
                      </a:lnTo>
                      <a:lnTo>
                        <a:pt x="111" y="56"/>
                      </a:lnTo>
                      <a:lnTo>
                        <a:pt x="106" y="56"/>
                      </a:lnTo>
                      <a:lnTo>
                        <a:pt x="100" y="54"/>
                      </a:lnTo>
                      <a:lnTo>
                        <a:pt x="93" y="50"/>
                      </a:lnTo>
                      <a:lnTo>
                        <a:pt x="86" y="40"/>
                      </a:lnTo>
                      <a:lnTo>
                        <a:pt x="79" y="33"/>
                      </a:lnTo>
                      <a:lnTo>
                        <a:pt x="68" y="28"/>
                      </a:lnTo>
                      <a:lnTo>
                        <a:pt x="54" y="21"/>
                      </a:lnTo>
                      <a:lnTo>
                        <a:pt x="39" y="14"/>
                      </a:lnTo>
                      <a:lnTo>
                        <a:pt x="24" y="8"/>
                      </a:lnTo>
                      <a:lnTo>
                        <a:pt x="11" y="3"/>
                      </a:lnTo>
                      <a:lnTo>
                        <a:pt x="3" y="1"/>
                      </a:lnTo>
                      <a:lnTo>
                        <a:pt x="0" y="0"/>
                      </a:lnTo>
                      <a:lnTo>
                        <a:pt x="58" y="698"/>
                      </a:lnTo>
                      <a:lnTo>
                        <a:pt x="122" y="704"/>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86" name="Freeform 99">
                  <a:extLst>
                    <a:ext uri="{FF2B5EF4-FFF2-40B4-BE49-F238E27FC236}">
                      <a16:creationId xmlns:a16="http://schemas.microsoft.com/office/drawing/2014/main" id="{03ECB59E-4C1D-46AA-B6E1-298873B30127}"/>
                    </a:ext>
                  </a:extLst>
                </p:cNvPr>
                <p:cNvSpPr>
                  <a:spLocks/>
                </p:cNvSpPr>
                <p:nvPr/>
              </p:nvSpPr>
              <p:spPr bwMode="auto">
                <a:xfrm rot="320263">
                  <a:off x="2557859" y="1467932"/>
                  <a:ext cx="1597811" cy="2456435"/>
                </a:xfrm>
                <a:custGeom>
                  <a:avLst/>
                  <a:gdLst>
                    <a:gd name="T0" fmla="*/ 787 w 990"/>
                    <a:gd name="T1" fmla="*/ 70 h 1520"/>
                    <a:gd name="T2" fmla="*/ 770 w 990"/>
                    <a:gd name="T3" fmla="*/ 54 h 1520"/>
                    <a:gd name="T4" fmla="*/ 721 w 990"/>
                    <a:gd name="T5" fmla="*/ 12 h 1520"/>
                    <a:gd name="T6" fmla="*/ 672 w 990"/>
                    <a:gd name="T7" fmla="*/ 4 h 1520"/>
                    <a:gd name="T8" fmla="*/ 671 w 990"/>
                    <a:gd name="T9" fmla="*/ 31 h 1520"/>
                    <a:gd name="T10" fmla="*/ 650 w 990"/>
                    <a:gd name="T11" fmla="*/ 35 h 1520"/>
                    <a:gd name="T12" fmla="*/ 630 w 990"/>
                    <a:gd name="T13" fmla="*/ 38 h 1520"/>
                    <a:gd name="T14" fmla="*/ 609 w 990"/>
                    <a:gd name="T15" fmla="*/ 47 h 1520"/>
                    <a:gd name="T16" fmla="*/ 586 w 990"/>
                    <a:gd name="T17" fmla="*/ 72 h 1520"/>
                    <a:gd name="T18" fmla="*/ 587 w 990"/>
                    <a:gd name="T19" fmla="*/ 104 h 1520"/>
                    <a:gd name="T20" fmla="*/ 578 w 990"/>
                    <a:gd name="T21" fmla="*/ 130 h 1520"/>
                    <a:gd name="T22" fmla="*/ 561 w 990"/>
                    <a:gd name="T23" fmla="*/ 137 h 1520"/>
                    <a:gd name="T24" fmla="*/ 542 w 990"/>
                    <a:gd name="T25" fmla="*/ 160 h 1520"/>
                    <a:gd name="T26" fmla="*/ 545 w 990"/>
                    <a:gd name="T27" fmla="*/ 184 h 1520"/>
                    <a:gd name="T28" fmla="*/ 497 w 990"/>
                    <a:gd name="T29" fmla="*/ 190 h 1520"/>
                    <a:gd name="T30" fmla="*/ 493 w 990"/>
                    <a:gd name="T31" fmla="*/ 213 h 1520"/>
                    <a:gd name="T32" fmla="*/ 522 w 990"/>
                    <a:gd name="T33" fmla="*/ 246 h 1520"/>
                    <a:gd name="T34" fmla="*/ 514 w 990"/>
                    <a:gd name="T35" fmla="*/ 275 h 1520"/>
                    <a:gd name="T36" fmla="*/ 474 w 990"/>
                    <a:gd name="T37" fmla="*/ 237 h 1520"/>
                    <a:gd name="T38" fmla="*/ 454 w 990"/>
                    <a:gd name="T39" fmla="*/ 233 h 1520"/>
                    <a:gd name="T40" fmla="*/ 424 w 990"/>
                    <a:gd name="T41" fmla="*/ 301 h 1520"/>
                    <a:gd name="T42" fmla="*/ 444 w 990"/>
                    <a:gd name="T43" fmla="*/ 332 h 1520"/>
                    <a:gd name="T44" fmla="*/ 431 w 990"/>
                    <a:gd name="T45" fmla="*/ 356 h 1520"/>
                    <a:gd name="T46" fmla="*/ 409 w 990"/>
                    <a:gd name="T47" fmla="*/ 407 h 1520"/>
                    <a:gd name="T48" fmla="*/ 383 w 990"/>
                    <a:gd name="T49" fmla="*/ 453 h 1520"/>
                    <a:gd name="T50" fmla="*/ 315 w 990"/>
                    <a:gd name="T51" fmla="*/ 479 h 1520"/>
                    <a:gd name="T52" fmla="*/ 274 w 990"/>
                    <a:gd name="T53" fmla="*/ 504 h 1520"/>
                    <a:gd name="T54" fmla="*/ 224 w 990"/>
                    <a:gd name="T55" fmla="*/ 538 h 1520"/>
                    <a:gd name="T56" fmla="*/ 160 w 990"/>
                    <a:gd name="T57" fmla="*/ 573 h 1520"/>
                    <a:gd name="T58" fmla="*/ 135 w 990"/>
                    <a:gd name="T59" fmla="*/ 586 h 1520"/>
                    <a:gd name="T60" fmla="*/ 105 w 990"/>
                    <a:gd name="T61" fmla="*/ 624 h 1520"/>
                    <a:gd name="T62" fmla="*/ 67 w 990"/>
                    <a:gd name="T63" fmla="*/ 663 h 1520"/>
                    <a:gd name="T64" fmla="*/ 43 w 990"/>
                    <a:gd name="T65" fmla="*/ 700 h 1520"/>
                    <a:gd name="T66" fmla="*/ 20 w 990"/>
                    <a:gd name="T67" fmla="*/ 718 h 1520"/>
                    <a:gd name="T68" fmla="*/ 2 w 990"/>
                    <a:gd name="T69" fmla="*/ 700 h 1520"/>
                    <a:gd name="T70" fmla="*/ 11 w 990"/>
                    <a:gd name="T71" fmla="*/ 766 h 1520"/>
                    <a:gd name="T72" fmla="*/ 20 w 990"/>
                    <a:gd name="T73" fmla="*/ 808 h 1520"/>
                    <a:gd name="T74" fmla="*/ 40 w 990"/>
                    <a:gd name="T75" fmla="*/ 907 h 1520"/>
                    <a:gd name="T76" fmla="*/ 63 w 990"/>
                    <a:gd name="T77" fmla="*/ 936 h 1520"/>
                    <a:gd name="T78" fmla="*/ 91 w 990"/>
                    <a:gd name="T79" fmla="*/ 992 h 1520"/>
                    <a:gd name="T80" fmla="*/ 62 w 990"/>
                    <a:gd name="T81" fmla="*/ 966 h 1520"/>
                    <a:gd name="T82" fmla="*/ 50 w 990"/>
                    <a:gd name="T83" fmla="*/ 975 h 1520"/>
                    <a:gd name="T84" fmla="*/ 79 w 990"/>
                    <a:gd name="T85" fmla="*/ 1007 h 1520"/>
                    <a:gd name="T86" fmla="*/ 38 w 990"/>
                    <a:gd name="T87" fmla="*/ 1001 h 1520"/>
                    <a:gd name="T88" fmla="*/ 121 w 990"/>
                    <a:gd name="T89" fmla="*/ 1096 h 1520"/>
                    <a:gd name="T90" fmla="*/ 149 w 990"/>
                    <a:gd name="T91" fmla="*/ 1122 h 1520"/>
                    <a:gd name="T92" fmla="*/ 206 w 990"/>
                    <a:gd name="T93" fmla="*/ 1206 h 1520"/>
                    <a:gd name="T94" fmla="*/ 274 w 990"/>
                    <a:gd name="T95" fmla="*/ 1297 h 1520"/>
                    <a:gd name="T96" fmla="*/ 301 w 990"/>
                    <a:gd name="T97" fmla="*/ 1360 h 1520"/>
                    <a:gd name="T98" fmla="*/ 312 w 990"/>
                    <a:gd name="T99" fmla="*/ 1426 h 1520"/>
                    <a:gd name="T100" fmla="*/ 294 w 990"/>
                    <a:gd name="T101" fmla="*/ 1476 h 1520"/>
                    <a:gd name="T102" fmla="*/ 341 w 990"/>
                    <a:gd name="T103" fmla="*/ 1500 h 1520"/>
                    <a:gd name="T104" fmla="*/ 398 w 990"/>
                    <a:gd name="T105" fmla="*/ 1520 h 1520"/>
                    <a:gd name="T106" fmla="*/ 458 w 990"/>
                    <a:gd name="T107" fmla="*/ 1507 h 1520"/>
                    <a:gd name="T108" fmla="*/ 529 w 990"/>
                    <a:gd name="T109" fmla="*/ 1433 h 1520"/>
                    <a:gd name="T110" fmla="*/ 623 w 990"/>
                    <a:gd name="T111" fmla="*/ 1375 h 1520"/>
                    <a:gd name="T112" fmla="*/ 661 w 990"/>
                    <a:gd name="T113" fmla="*/ 1374 h 1520"/>
                    <a:gd name="T114" fmla="*/ 707 w 990"/>
                    <a:gd name="T115" fmla="*/ 1360 h 1520"/>
                    <a:gd name="T116" fmla="*/ 762 w 990"/>
                    <a:gd name="T117" fmla="*/ 1280 h 1520"/>
                    <a:gd name="T118" fmla="*/ 825 w 990"/>
                    <a:gd name="T119" fmla="*/ 1219 h 1520"/>
                    <a:gd name="T120" fmla="*/ 880 w 990"/>
                    <a:gd name="T121" fmla="*/ 1211 h 1520"/>
                    <a:gd name="T122" fmla="*/ 945 w 990"/>
                    <a:gd name="T123" fmla="*/ 1180 h 1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90" h="1520">
                      <a:moveTo>
                        <a:pt x="990" y="1146"/>
                      </a:moveTo>
                      <a:lnTo>
                        <a:pt x="827" y="56"/>
                      </a:lnTo>
                      <a:lnTo>
                        <a:pt x="825" y="57"/>
                      </a:lnTo>
                      <a:lnTo>
                        <a:pt x="820" y="58"/>
                      </a:lnTo>
                      <a:lnTo>
                        <a:pt x="815" y="59"/>
                      </a:lnTo>
                      <a:lnTo>
                        <a:pt x="808" y="59"/>
                      </a:lnTo>
                      <a:lnTo>
                        <a:pt x="802" y="58"/>
                      </a:lnTo>
                      <a:lnTo>
                        <a:pt x="795" y="56"/>
                      </a:lnTo>
                      <a:lnTo>
                        <a:pt x="789" y="57"/>
                      </a:lnTo>
                      <a:lnTo>
                        <a:pt x="787" y="63"/>
                      </a:lnTo>
                      <a:lnTo>
                        <a:pt x="787" y="70"/>
                      </a:lnTo>
                      <a:lnTo>
                        <a:pt x="785" y="73"/>
                      </a:lnTo>
                      <a:lnTo>
                        <a:pt x="781" y="77"/>
                      </a:lnTo>
                      <a:lnTo>
                        <a:pt x="774" y="78"/>
                      </a:lnTo>
                      <a:lnTo>
                        <a:pt x="767" y="76"/>
                      </a:lnTo>
                      <a:lnTo>
                        <a:pt x="765" y="70"/>
                      </a:lnTo>
                      <a:lnTo>
                        <a:pt x="765" y="63"/>
                      </a:lnTo>
                      <a:lnTo>
                        <a:pt x="767" y="59"/>
                      </a:lnTo>
                      <a:lnTo>
                        <a:pt x="770" y="57"/>
                      </a:lnTo>
                      <a:lnTo>
                        <a:pt x="770" y="56"/>
                      </a:lnTo>
                      <a:lnTo>
                        <a:pt x="770" y="54"/>
                      </a:lnTo>
                      <a:lnTo>
                        <a:pt x="770" y="54"/>
                      </a:lnTo>
                      <a:lnTo>
                        <a:pt x="759" y="53"/>
                      </a:lnTo>
                      <a:lnTo>
                        <a:pt x="757" y="50"/>
                      </a:lnTo>
                      <a:lnTo>
                        <a:pt x="751" y="46"/>
                      </a:lnTo>
                      <a:lnTo>
                        <a:pt x="744" y="39"/>
                      </a:lnTo>
                      <a:lnTo>
                        <a:pt x="740" y="32"/>
                      </a:lnTo>
                      <a:lnTo>
                        <a:pt x="737" y="26"/>
                      </a:lnTo>
                      <a:lnTo>
                        <a:pt x="736" y="21"/>
                      </a:lnTo>
                      <a:lnTo>
                        <a:pt x="735" y="18"/>
                      </a:lnTo>
                      <a:lnTo>
                        <a:pt x="732" y="16"/>
                      </a:lnTo>
                      <a:lnTo>
                        <a:pt x="726" y="13"/>
                      </a:lnTo>
                      <a:lnTo>
                        <a:pt x="721" y="12"/>
                      </a:lnTo>
                      <a:lnTo>
                        <a:pt x="717" y="12"/>
                      </a:lnTo>
                      <a:lnTo>
                        <a:pt x="711" y="12"/>
                      </a:lnTo>
                      <a:lnTo>
                        <a:pt x="704" y="12"/>
                      </a:lnTo>
                      <a:lnTo>
                        <a:pt x="698" y="11"/>
                      </a:lnTo>
                      <a:lnTo>
                        <a:pt x="694" y="10"/>
                      </a:lnTo>
                      <a:lnTo>
                        <a:pt x="691" y="9"/>
                      </a:lnTo>
                      <a:lnTo>
                        <a:pt x="689" y="7"/>
                      </a:lnTo>
                      <a:lnTo>
                        <a:pt x="683" y="3"/>
                      </a:lnTo>
                      <a:lnTo>
                        <a:pt x="677" y="0"/>
                      </a:lnTo>
                      <a:lnTo>
                        <a:pt x="673" y="1"/>
                      </a:lnTo>
                      <a:lnTo>
                        <a:pt x="672" y="4"/>
                      </a:lnTo>
                      <a:lnTo>
                        <a:pt x="672" y="8"/>
                      </a:lnTo>
                      <a:lnTo>
                        <a:pt x="674" y="9"/>
                      </a:lnTo>
                      <a:lnTo>
                        <a:pt x="679" y="11"/>
                      </a:lnTo>
                      <a:lnTo>
                        <a:pt x="683" y="13"/>
                      </a:lnTo>
                      <a:lnTo>
                        <a:pt x="684" y="16"/>
                      </a:lnTo>
                      <a:lnTo>
                        <a:pt x="684" y="17"/>
                      </a:lnTo>
                      <a:lnTo>
                        <a:pt x="682" y="18"/>
                      </a:lnTo>
                      <a:lnTo>
                        <a:pt x="679" y="20"/>
                      </a:lnTo>
                      <a:lnTo>
                        <a:pt x="675" y="24"/>
                      </a:lnTo>
                      <a:lnTo>
                        <a:pt x="673" y="28"/>
                      </a:lnTo>
                      <a:lnTo>
                        <a:pt x="671" y="31"/>
                      </a:lnTo>
                      <a:lnTo>
                        <a:pt x="667" y="32"/>
                      </a:lnTo>
                      <a:lnTo>
                        <a:pt x="664" y="31"/>
                      </a:lnTo>
                      <a:lnTo>
                        <a:pt x="661" y="28"/>
                      </a:lnTo>
                      <a:lnTo>
                        <a:pt x="659" y="25"/>
                      </a:lnTo>
                      <a:lnTo>
                        <a:pt x="657" y="21"/>
                      </a:lnTo>
                      <a:lnTo>
                        <a:pt x="654" y="19"/>
                      </a:lnTo>
                      <a:lnTo>
                        <a:pt x="651" y="19"/>
                      </a:lnTo>
                      <a:lnTo>
                        <a:pt x="650" y="21"/>
                      </a:lnTo>
                      <a:lnTo>
                        <a:pt x="650" y="26"/>
                      </a:lnTo>
                      <a:lnTo>
                        <a:pt x="651" y="31"/>
                      </a:lnTo>
                      <a:lnTo>
                        <a:pt x="650" y="35"/>
                      </a:lnTo>
                      <a:lnTo>
                        <a:pt x="647" y="36"/>
                      </a:lnTo>
                      <a:lnTo>
                        <a:pt x="644" y="34"/>
                      </a:lnTo>
                      <a:lnTo>
                        <a:pt x="641" y="28"/>
                      </a:lnTo>
                      <a:lnTo>
                        <a:pt x="638" y="24"/>
                      </a:lnTo>
                      <a:lnTo>
                        <a:pt x="637" y="21"/>
                      </a:lnTo>
                      <a:lnTo>
                        <a:pt x="635" y="21"/>
                      </a:lnTo>
                      <a:lnTo>
                        <a:pt x="630" y="21"/>
                      </a:lnTo>
                      <a:lnTo>
                        <a:pt x="626" y="23"/>
                      </a:lnTo>
                      <a:lnTo>
                        <a:pt x="624" y="26"/>
                      </a:lnTo>
                      <a:lnTo>
                        <a:pt x="627" y="32"/>
                      </a:lnTo>
                      <a:lnTo>
                        <a:pt x="630" y="38"/>
                      </a:lnTo>
                      <a:lnTo>
                        <a:pt x="634" y="43"/>
                      </a:lnTo>
                      <a:lnTo>
                        <a:pt x="635" y="46"/>
                      </a:lnTo>
                      <a:lnTo>
                        <a:pt x="635" y="48"/>
                      </a:lnTo>
                      <a:lnTo>
                        <a:pt x="635" y="54"/>
                      </a:lnTo>
                      <a:lnTo>
                        <a:pt x="634" y="59"/>
                      </a:lnTo>
                      <a:lnTo>
                        <a:pt x="630" y="62"/>
                      </a:lnTo>
                      <a:lnTo>
                        <a:pt x="627" y="61"/>
                      </a:lnTo>
                      <a:lnTo>
                        <a:pt x="622" y="56"/>
                      </a:lnTo>
                      <a:lnTo>
                        <a:pt x="616" y="51"/>
                      </a:lnTo>
                      <a:lnTo>
                        <a:pt x="613" y="48"/>
                      </a:lnTo>
                      <a:lnTo>
                        <a:pt x="609" y="47"/>
                      </a:lnTo>
                      <a:lnTo>
                        <a:pt x="606" y="47"/>
                      </a:lnTo>
                      <a:lnTo>
                        <a:pt x="604" y="50"/>
                      </a:lnTo>
                      <a:lnTo>
                        <a:pt x="604" y="56"/>
                      </a:lnTo>
                      <a:lnTo>
                        <a:pt x="605" y="62"/>
                      </a:lnTo>
                      <a:lnTo>
                        <a:pt x="604" y="64"/>
                      </a:lnTo>
                      <a:lnTo>
                        <a:pt x="601" y="66"/>
                      </a:lnTo>
                      <a:lnTo>
                        <a:pt x="598" y="66"/>
                      </a:lnTo>
                      <a:lnTo>
                        <a:pt x="594" y="68"/>
                      </a:lnTo>
                      <a:lnTo>
                        <a:pt x="592" y="69"/>
                      </a:lnTo>
                      <a:lnTo>
                        <a:pt x="590" y="71"/>
                      </a:lnTo>
                      <a:lnTo>
                        <a:pt x="586" y="72"/>
                      </a:lnTo>
                      <a:lnTo>
                        <a:pt x="583" y="72"/>
                      </a:lnTo>
                      <a:lnTo>
                        <a:pt x="579" y="73"/>
                      </a:lnTo>
                      <a:lnTo>
                        <a:pt x="578" y="76"/>
                      </a:lnTo>
                      <a:lnTo>
                        <a:pt x="581" y="79"/>
                      </a:lnTo>
                      <a:lnTo>
                        <a:pt x="583" y="84"/>
                      </a:lnTo>
                      <a:lnTo>
                        <a:pt x="585" y="89"/>
                      </a:lnTo>
                      <a:lnTo>
                        <a:pt x="587" y="95"/>
                      </a:lnTo>
                      <a:lnTo>
                        <a:pt x="592" y="101"/>
                      </a:lnTo>
                      <a:lnTo>
                        <a:pt x="596" y="104"/>
                      </a:lnTo>
                      <a:lnTo>
                        <a:pt x="593" y="106"/>
                      </a:lnTo>
                      <a:lnTo>
                        <a:pt x="587" y="104"/>
                      </a:lnTo>
                      <a:lnTo>
                        <a:pt x="582" y="102"/>
                      </a:lnTo>
                      <a:lnTo>
                        <a:pt x="576" y="101"/>
                      </a:lnTo>
                      <a:lnTo>
                        <a:pt x="572" y="100"/>
                      </a:lnTo>
                      <a:lnTo>
                        <a:pt x="570" y="101"/>
                      </a:lnTo>
                      <a:lnTo>
                        <a:pt x="569" y="104"/>
                      </a:lnTo>
                      <a:lnTo>
                        <a:pt x="569" y="109"/>
                      </a:lnTo>
                      <a:lnTo>
                        <a:pt x="568" y="115"/>
                      </a:lnTo>
                      <a:lnTo>
                        <a:pt x="569" y="119"/>
                      </a:lnTo>
                      <a:lnTo>
                        <a:pt x="571" y="123"/>
                      </a:lnTo>
                      <a:lnTo>
                        <a:pt x="575" y="126"/>
                      </a:lnTo>
                      <a:lnTo>
                        <a:pt x="578" y="130"/>
                      </a:lnTo>
                      <a:lnTo>
                        <a:pt x="578" y="132"/>
                      </a:lnTo>
                      <a:lnTo>
                        <a:pt x="575" y="133"/>
                      </a:lnTo>
                      <a:lnTo>
                        <a:pt x="570" y="132"/>
                      </a:lnTo>
                      <a:lnTo>
                        <a:pt x="567" y="130"/>
                      </a:lnTo>
                      <a:lnTo>
                        <a:pt x="566" y="127"/>
                      </a:lnTo>
                      <a:lnTo>
                        <a:pt x="564" y="126"/>
                      </a:lnTo>
                      <a:lnTo>
                        <a:pt x="563" y="126"/>
                      </a:lnTo>
                      <a:lnTo>
                        <a:pt x="562" y="127"/>
                      </a:lnTo>
                      <a:lnTo>
                        <a:pt x="560" y="130"/>
                      </a:lnTo>
                      <a:lnTo>
                        <a:pt x="560" y="133"/>
                      </a:lnTo>
                      <a:lnTo>
                        <a:pt x="561" y="137"/>
                      </a:lnTo>
                      <a:lnTo>
                        <a:pt x="561" y="140"/>
                      </a:lnTo>
                      <a:lnTo>
                        <a:pt x="560" y="141"/>
                      </a:lnTo>
                      <a:lnTo>
                        <a:pt x="557" y="144"/>
                      </a:lnTo>
                      <a:lnTo>
                        <a:pt x="554" y="145"/>
                      </a:lnTo>
                      <a:lnTo>
                        <a:pt x="552" y="144"/>
                      </a:lnTo>
                      <a:lnTo>
                        <a:pt x="548" y="144"/>
                      </a:lnTo>
                      <a:lnTo>
                        <a:pt x="545" y="145"/>
                      </a:lnTo>
                      <a:lnTo>
                        <a:pt x="541" y="148"/>
                      </a:lnTo>
                      <a:lnTo>
                        <a:pt x="539" y="152"/>
                      </a:lnTo>
                      <a:lnTo>
                        <a:pt x="539" y="156"/>
                      </a:lnTo>
                      <a:lnTo>
                        <a:pt x="542" y="160"/>
                      </a:lnTo>
                      <a:lnTo>
                        <a:pt x="548" y="162"/>
                      </a:lnTo>
                      <a:lnTo>
                        <a:pt x="554" y="162"/>
                      </a:lnTo>
                      <a:lnTo>
                        <a:pt x="557" y="162"/>
                      </a:lnTo>
                      <a:lnTo>
                        <a:pt x="559" y="162"/>
                      </a:lnTo>
                      <a:lnTo>
                        <a:pt x="559" y="163"/>
                      </a:lnTo>
                      <a:lnTo>
                        <a:pt x="557" y="167"/>
                      </a:lnTo>
                      <a:lnTo>
                        <a:pt x="557" y="170"/>
                      </a:lnTo>
                      <a:lnTo>
                        <a:pt x="556" y="175"/>
                      </a:lnTo>
                      <a:lnTo>
                        <a:pt x="554" y="178"/>
                      </a:lnTo>
                      <a:lnTo>
                        <a:pt x="549" y="180"/>
                      </a:lnTo>
                      <a:lnTo>
                        <a:pt x="545" y="184"/>
                      </a:lnTo>
                      <a:lnTo>
                        <a:pt x="544" y="187"/>
                      </a:lnTo>
                      <a:lnTo>
                        <a:pt x="545" y="193"/>
                      </a:lnTo>
                      <a:lnTo>
                        <a:pt x="545" y="199"/>
                      </a:lnTo>
                      <a:lnTo>
                        <a:pt x="541" y="201"/>
                      </a:lnTo>
                      <a:lnTo>
                        <a:pt x="534" y="198"/>
                      </a:lnTo>
                      <a:lnTo>
                        <a:pt x="527" y="192"/>
                      </a:lnTo>
                      <a:lnTo>
                        <a:pt x="523" y="190"/>
                      </a:lnTo>
                      <a:lnTo>
                        <a:pt x="519" y="188"/>
                      </a:lnTo>
                      <a:lnTo>
                        <a:pt x="514" y="188"/>
                      </a:lnTo>
                      <a:lnTo>
                        <a:pt x="504" y="188"/>
                      </a:lnTo>
                      <a:lnTo>
                        <a:pt x="497" y="190"/>
                      </a:lnTo>
                      <a:lnTo>
                        <a:pt x="493" y="191"/>
                      </a:lnTo>
                      <a:lnTo>
                        <a:pt x="494" y="193"/>
                      </a:lnTo>
                      <a:lnTo>
                        <a:pt x="500" y="195"/>
                      </a:lnTo>
                      <a:lnTo>
                        <a:pt x="506" y="198"/>
                      </a:lnTo>
                      <a:lnTo>
                        <a:pt x="510" y="201"/>
                      </a:lnTo>
                      <a:lnTo>
                        <a:pt x="510" y="205"/>
                      </a:lnTo>
                      <a:lnTo>
                        <a:pt x="507" y="208"/>
                      </a:lnTo>
                      <a:lnTo>
                        <a:pt x="502" y="209"/>
                      </a:lnTo>
                      <a:lnTo>
                        <a:pt x="497" y="209"/>
                      </a:lnTo>
                      <a:lnTo>
                        <a:pt x="495" y="210"/>
                      </a:lnTo>
                      <a:lnTo>
                        <a:pt x="493" y="213"/>
                      </a:lnTo>
                      <a:lnTo>
                        <a:pt x="491" y="216"/>
                      </a:lnTo>
                      <a:lnTo>
                        <a:pt x="491" y="221"/>
                      </a:lnTo>
                      <a:lnTo>
                        <a:pt x="492" y="224"/>
                      </a:lnTo>
                      <a:lnTo>
                        <a:pt x="496" y="226"/>
                      </a:lnTo>
                      <a:lnTo>
                        <a:pt x="503" y="228"/>
                      </a:lnTo>
                      <a:lnTo>
                        <a:pt x="510" y="229"/>
                      </a:lnTo>
                      <a:lnTo>
                        <a:pt x="514" y="230"/>
                      </a:lnTo>
                      <a:lnTo>
                        <a:pt x="516" y="232"/>
                      </a:lnTo>
                      <a:lnTo>
                        <a:pt x="519" y="236"/>
                      </a:lnTo>
                      <a:lnTo>
                        <a:pt x="522" y="240"/>
                      </a:lnTo>
                      <a:lnTo>
                        <a:pt x="522" y="246"/>
                      </a:lnTo>
                      <a:lnTo>
                        <a:pt x="519" y="251"/>
                      </a:lnTo>
                      <a:lnTo>
                        <a:pt x="517" y="251"/>
                      </a:lnTo>
                      <a:lnTo>
                        <a:pt x="514" y="248"/>
                      </a:lnTo>
                      <a:lnTo>
                        <a:pt x="509" y="248"/>
                      </a:lnTo>
                      <a:lnTo>
                        <a:pt x="506" y="251"/>
                      </a:lnTo>
                      <a:lnTo>
                        <a:pt x="504" y="252"/>
                      </a:lnTo>
                      <a:lnTo>
                        <a:pt x="506" y="255"/>
                      </a:lnTo>
                      <a:lnTo>
                        <a:pt x="510" y="260"/>
                      </a:lnTo>
                      <a:lnTo>
                        <a:pt x="514" y="266"/>
                      </a:lnTo>
                      <a:lnTo>
                        <a:pt x="515" y="271"/>
                      </a:lnTo>
                      <a:lnTo>
                        <a:pt x="514" y="275"/>
                      </a:lnTo>
                      <a:lnTo>
                        <a:pt x="511" y="277"/>
                      </a:lnTo>
                      <a:lnTo>
                        <a:pt x="504" y="274"/>
                      </a:lnTo>
                      <a:lnTo>
                        <a:pt x="495" y="266"/>
                      </a:lnTo>
                      <a:lnTo>
                        <a:pt x="487" y="257"/>
                      </a:lnTo>
                      <a:lnTo>
                        <a:pt x="484" y="252"/>
                      </a:lnTo>
                      <a:lnTo>
                        <a:pt x="482" y="247"/>
                      </a:lnTo>
                      <a:lnTo>
                        <a:pt x="481" y="243"/>
                      </a:lnTo>
                      <a:lnTo>
                        <a:pt x="480" y="239"/>
                      </a:lnTo>
                      <a:lnTo>
                        <a:pt x="479" y="238"/>
                      </a:lnTo>
                      <a:lnTo>
                        <a:pt x="478" y="238"/>
                      </a:lnTo>
                      <a:lnTo>
                        <a:pt x="474" y="237"/>
                      </a:lnTo>
                      <a:lnTo>
                        <a:pt x="470" y="234"/>
                      </a:lnTo>
                      <a:lnTo>
                        <a:pt x="469" y="232"/>
                      </a:lnTo>
                      <a:lnTo>
                        <a:pt x="469" y="228"/>
                      </a:lnTo>
                      <a:lnTo>
                        <a:pt x="469" y="222"/>
                      </a:lnTo>
                      <a:lnTo>
                        <a:pt x="469" y="216"/>
                      </a:lnTo>
                      <a:lnTo>
                        <a:pt x="466" y="214"/>
                      </a:lnTo>
                      <a:lnTo>
                        <a:pt x="463" y="214"/>
                      </a:lnTo>
                      <a:lnTo>
                        <a:pt x="461" y="216"/>
                      </a:lnTo>
                      <a:lnTo>
                        <a:pt x="457" y="221"/>
                      </a:lnTo>
                      <a:lnTo>
                        <a:pt x="455" y="226"/>
                      </a:lnTo>
                      <a:lnTo>
                        <a:pt x="454" y="233"/>
                      </a:lnTo>
                      <a:lnTo>
                        <a:pt x="453" y="239"/>
                      </a:lnTo>
                      <a:lnTo>
                        <a:pt x="450" y="244"/>
                      </a:lnTo>
                      <a:lnTo>
                        <a:pt x="448" y="248"/>
                      </a:lnTo>
                      <a:lnTo>
                        <a:pt x="442" y="253"/>
                      </a:lnTo>
                      <a:lnTo>
                        <a:pt x="434" y="259"/>
                      </a:lnTo>
                      <a:lnTo>
                        <a:pt x="426" y="267"/>
                      </a:lnTo>
                      <a:lnTo>
                        <a:pt x="423" y="275"/>
                      </a:lnTo>
                      <a:lnTo>
                        <a:pt x="423" y="284"/>
                      </a:lnTo>
                      <a:lnTo>
                        <a:pt x="423" y="291"/>
                      </a:lnTo>
                      <a:lnTo>
                        <a:pt x="423" y="298"/>
                      </a:lnTo>
                      <a:lnTo>
                        <a:pt x="424" y="301"/>
                      </a:lnTo>
                      <a:lnTo>
                        <a:pt x="426" y="302"/>
                      </a:lnTo>
                      <a:lnTo>
                        <a:pt x="431" y="305"/>
                      </a:lnTo>
                      <a:lnTo>
                        <a:pt x="434" y="308"/>
                      </a:lnTo>
                      <a:lnTo>
                        <a:pt x="435" y="315"/>
                      </a:lnTo>
                      <a:lnTo>
                        <a:pt x="434" y="322"/>
                      </a:lnTo>
                      <a:lnTo>
                        <a:pt x="432" y="327"/>
                      </a:lnTo>
                      <a:lnTo>
                        <a:pt x="432" y="329"/>
                      </a:lnTo>
                      <a:lnTo>
                        <a:pt x="432" y="330"/>
                      </a:lnTo>
                      <a:lnTo>
                        <a:pt x="434" y="331"/>
                      </a:lnTo>
                      <a:lnTo>
                        <a:pt x="439" y="332"/>
                      </a:lnTo>
                      <a:lnTo>
                        <a:pt x="444" y="332"/>
                      </a:lnTo>
                      <a:lnTo>
                        <a:pt x="449" y="332"/>
                      </a:lnTo>
                      <a:lnTo>
                        <a:pt x="453" y="332"/>
                      </a:lnTo>
                      <a:lnTo>
                        <a:pt x="455" y="335"/>
                      </a:lnTo>
                      <a:lnTo>
                        <a:pt x="455" y="337"/>
                      </a:lnTo>
                      <a:lnTo>
                        <a:pt x="453" y="340"/>
                      </a:lnTo>
                      <a:lnTo>
                        <a:pt x="448" y="342"/>
                      </a:lnTo>
                      <a:lnTo>
                        <a:pt x="444" y="342"/>
                      </a:lnTo>
                      <a:lnTo>
                        <a:pt x="440" y="342"/>
                      </a:lnTo>
                      <a:lnTo>
                        <a:pt x="436" y="346"/>
                      </a:lnTo>
                      <a:lnTo>
                        <a:pt x="433" y="352"/>
                      </a:lnTo>
                      <a:lnTo>
                        <a:pt x="431" y="356"/>
                      </a:lnTo>
                      <a:lnTo>
                        <a:pt x="428" y="360"/>
                      </a:lnTo>
                      <a:lnTo>
                        <a:pt x="425" y="362"/>
                      </a:lnTo>
                      <a:lnTo>
                        <a:pt x="419" y="365"/>
                      </a:lnTo>
                      <a:lnTo>
                        <a:pt x="414" y="366"/>
                      </a:lnTo>
                      <a:lnTo>
                        <a:pt x="411" y="368"/>
                      </a:lnTo>
                      <a:lnTo>
                        <a:pt x="410" y="371"/>
                      </a:lnTo>
                      <a:lnTo>
                        <a:pt x="409" y="376"/>
                      </a:lnTo>
                      <a:lnTo>
                        <a:pt x="408" y="382"/>
                      </a:lnTo>
                      <a:lnTo>
                        <a:pt x="406" y="389"/>
                      </a:lnTo>
                      <a:lnTo>
                        <a:pt x="408" y="399"/>
                      </a:lnTo>
                      <a:lnTo>
                        <a:pt x="409" y="407"/>
                      </a:lnTo>
                      <a:lnTo>
                        <a:pt x="409" y="413"/>
                      </a:lnTo>
                      <a:lnTo>
                        <a:pt x="406" y="416"/>
                      </a:lnTo>
                      <a:lnTo>
                        <a:pt x="403" y="421"/>
                      </a:lnTo>
                      <a:lnTo>
                        <a:pt x="401" y="426"/>
                      </a:lnTo>
                      <a:lnTo>
                        <a:pt x="398" y="430"/>
                      </a:lnTo>
                      <a:lnTo>
                        <a:pt x="396" y="434"/>
                      </a:lnTo>
                      <a:lnTo>
                        <a:pt x="394" y="437"/>
                      </a:lnTo>
                      <a:lnTo>
                        <a:pt x="391" y="441"/>
                      </a:lnTo>
                      <a:lnTo>
                        <a:pt x="390" y="445"/>
                      </a:lnTo>
                      <a:lnTo>
                        <a:pt x="387" y="450"/>
                      </a:lnTo>
                      <a:lnTo>
                        <a:pt x="383" y="453"/>
                      </a:lnTo>
                      <a:lnTo>
                        <a:pt x="379" y="457"/>
                      </a:lnTo>
                      <a:lnTo>
                        <a:pt x="372" y="460"/>
                      </a:lnTo>
                      <a:lnTo>
                        <a:pt x="364" y="464"/>
                      </a:lnTo>
                      <a:lnTo>
                        <a:pt x="356" y="464"/>
                      </a:lnTo>
                      <a:lnTo>
                        <a:pt x="350" y="465"/>
                      </a:lnTo>
                      <a:lnTo>
                        <a:pt x="348" y="467"/>
                      </a:lnTo>
                      <a:lnTo>
                        <a:pt x="345" y="472"/>
                      </a:lnTo>
                      <a:lnTo>
                        <a:pt x="339" y="474"/>
                      </a:lnTo>
                      <a:lnTo>
                        <a:pt x="331" y="475"/>
                      </a:lnTo>
                      <a:lnTo>
                        <a:pt x="323" y="476"/>
                      </a:lnTo>
                      <a:lnTo>
                        <a:pt x="315" y="479"/>
                      </a:lnTo>
                      <a:lnTo>
                        <a:pt x="309" y="484"/>
                      </a:lnTo>
                      <a:lnTo>
                        <a:pt x="305" y="490"/>
                      </a:lnTo>
                      <a:lnTo>
                        <a:pt x="300" y="493"/>
                      </a:lnTo>
                      <a:lnTo>
                        <a:pt x="297" y="495"/>
                      </a:lnTo>
                      <a:lnTo>
                        <a:pt x="292" y="495"/>
                      </a:lnTo>
                      <a:lnTo>
                        <a:pt x="288" y="496"/>
                      </a:lnTo>
                      <a:lnTo>
                        <a:pt x="283" y="498"/>
                      </a:lnTo>
                      <a:lnTo>
                        <a:pt x="278" y="500"/>
                      </a:lnTo>
                      <a:lnTo>
                        <a:pt x="275" y="503"/>
                      </a:lnTo>
                      <a:lnTo>
                        <a:pt x="274" y="503"/>
                      </a:lnTo>
                      <a:lnTo>
                        <a:pt x="274" y="504"/>
                      </a:lnTo>
                      <a:lnTo>
                        <a:pt x="274" y="505"/>
                      </a:lnTo>
                      <a:lnTo>
                        <a:pt x="271" y="510"/>
                      </a:lnTo>
                      <a:lnTo>
                        <a:pt x="267" y="515"/>
                      </a:lnTo>
                      <a:lnTo>
                        <a:pt x="261" y="521"/>
                      </a:lnTo>
                      <a:lnTo>
                        <a:pt x="254" y="526"/>
                      </a:lnTo>
                      <a:lnTo>
                        <a:pt x="247" y="529"/>
                      </a:lnTo>
                      <a:lnTo>
                        <a:pt x="241" y="530"/>
                      </a:lnTo>
                      <a:lnTo>
                        <a:pt x="235" y="530"/>
                      </a:lnTo>
                      <a:lnTo>
                        <a:pt x="230" y="531"/>
                      </a:lnTo>
                      <a:lnTo>
                        <a:pt x="226" y="535"/>
                      </a:lnTo>
                      <a:lnTo>
                        <a:pt x="224" y="538"/>
                      </a:lnTo>
                      <a:lnTo>
                        <a:pt x="221" y="543"/>
                      </a:lnTo>
                      <a:lnTo>
                        <a:pt x="216" y="550"/>
                      </a:lnTo>
                      <a:lnTo>
                        <a:pt x="211" y="556"/>
                      </a:lnTo>
                      <a:lnTo>
                        <a:pt x="206" y="561"/>
                      </a:lnTo>
                      <a:lnTo>
                        <a:pt x="199" y="567"/>
                      </a:lnTo>
                      <a:lnTo>
                        <a:pt x="193" y="569"/>
                      </a:lnTo>
                      <a:lnTo>
                        <a:pt x="187" y="571"/>
                      </a:lnTo>
                      <a:lnTo>
                        <a:pt x="177" y="569"/>
                      </a:lnTo>
                      <a:lnTo>
                        <a:pt x="169" y="569"/>
                      </a:lnTo>
                      <a:lnTo>
                        <a:pt x="163" y="571"/>
                      </a:lnTo>
                      <a:lnTo>
                        <a:pt x="160" y="573"/>
                      </a:lnTo>
                      <a:lnTo>
                        <a:pt x="158" y="573"/>
                      </a:lnTo>
                      <a:lnTo>
                        <a:pt x="160" y="568"/>
                      </a:lnTo>
                      <a:lnTo>
                        <a:pt x="160" y="564"/>
                      </a:lnTo>
                      <a:lnTo>
                        <a:pt x="158" y="561"/>
                      </a:lnTo>
                      <a:lnTo>
                        <a:pt x="155" y="561"/>
                      </a:lnTo>
                      <a:lnTo>
                        <a:pt x="153" y="563"/>
                      </a:lnTo>
                      <a:lnTo>
                        <a:pt x="151" y="565"/>
                      </a:lnTo>
                      <a:lnTo>
                        <a:pt x="150" y="565"/>
                      </a:lnTo>
                      <a:lnTo>
                        <a:pt x="149" y="575"/>
                      </a:lnTo>
                      <a:lnTo>
                        <a:pt x="140" y="576"/>
                      </a:lnTo>
                      <a:lnTo>
                        <a:pt x="135" y="586"/>
                      </a:lnTo>
                      <a:lnTo>
                        <a:pt x="126" y="591"/>
                      </a:lnTo>
                      <a:lnTo>
                        <a:pt x="126" y="592"/>
                      </a:lnTo>
                      <a:lnTo>
                        <a:pt x="125" y="595"/>
                      </a:lnTo>
                      <a:lnTo>
                        <a:pt x="124" y="598"/>
                      </a:lnTo>
                      <a:lnTo>
                        <a:pt x="120" y="602"/>
                      </a:lnTo>
                      <a:lnTo>
                        <a:pt x="116" y="605"/>
                      </a:lnTo>
                      <a:lnTo>
                        <a:pt x="112" y="611"/>
                      </a:lnTo>
                      <a:lnTo>
                        <a:pt x="109" y="614"/>
                      </a:lnTo>
                      <a:lnTo>
                        <a:pt x="108" y="617"/>
                      </a:lnTo>
                      <a:lnTo>
                        <a:pt x="106" y="619"/>
                      </a:lnTo>
                      <a:lnTo>
                        <a:pt x="105" y="624"/>
                      </a:lnTo>
                      <a:lnTo>
                        <a:pt x="102" y="630"/>
                      </a:lnTo>
                      <a:lnTo>
                        <a:pt x="100" y="635"/>
                      </a:lnTo>
                      <a:lnTo>
                        <a:pt x="97" y="639"/>
                      </a:lnTo>
                      <a:lnTo>
                        <a:pt x="95" y="642"/>
                      </a:lnTo>
                      <a:lnTo>
                        <a:pt x="91" y="645"/>
                      </a:lnTo>
                      <a:lnTo>
                        <a:pt x="89" y="649"/>
                      </a:lnTo>
                      <a:lnTo>
                        <a:pt x="85" y="652"/>
                      </a:lnTo>
                      <a:lnTo>
                        <a:pt x="78" y="656"/>
                      </a:lnTo>
                      <a:lnTo>
                        <a:pt x="72" y="659"/>
                      </a:lnTo>
                      <a:lnTo>
                        <a:pt x="70" y="660"/>
                      </a:lnTo>
                      <a:lnTo>
                        <a:pt x="67" y="663"/>
                      </a:lnTo>
                      <a:lnTo>
                        <a:pt x="62" y="668"/>
                      </a:lnTo>
                      <a:lnTo>
                        <a:pt x="55" y="674"/>
                      </a:lnTo>
                      <a:lnTo>
                        <a:pt x="49" y="680"/>
                      </a:lnTo>
                      <a:lnTo>
                        <a:pt x="45" y="683"/>
                      </a:lnTo>
                      <a:lnTo>
                        <a:pt x="44" y="686"/>
                      </a:lnTo>
                      <a:lnTo>
                        <a:pt x="47" y="688"/>
                      </a:lnTo>
                      <a:lnTo>
                        <a:pt x="51" y="689"/>
                      </a:lnTo>
                      <a:lnTo>
                        <a:pt x="53" y="692"/>
                      </a:lnTo>
                      <a:lnTo>
                        <a:pt x="50" y="695"/>
                      </a:lnTo>
                      <a:lnTo>
                        <a:pt x="45" y="698"/>
                      </a:lnTo>
                      <a:lnTo>
                        <a:pt x="43" y="700"/>
                      </a:lnTo>
                      <a:lnTo>
                        <a:pt x="42" y="705"/>
                      </a:lnTo>
                      <a:lnTo>
                        <a:pt x="49" y="712"/>
                      </a:lnTo>
                      <a:lnTo>
                        <a:pt x="48" y="716"/>
                      </a:lnTo>
                      <a:lnTo>
                        <a:pt x="43" y="724"/>
                      </a:lnTo>
                      <a:lnTo>
                        <a:pt x="36" y="729"/>
                      </a:lnTo>
                      <a:lnTo>
                        <a:pt x="27" y="728"/>
                      </a:lnTo>
                      <a:lnTo>
                        <a:pt x="20" y="724"/>
                      </a:lnTo>
                      <a:lnTo>
                        <a:pt x="18" y="721"/>
                      </a:lnTo>
                      <a:lnTo>
                        <a:pt x="19" y="720"/>
                      </a:lnTo>
                      <a:lnTo>
                        <a:pt x="20" y="719"/>
                      </a:lnTo>
                      <a:lnTo>
                        <a:pt x="20" y="718"/>
                      </a:lnTo>
                      <a:lnTo>
                        <a:pt x="18" y="716"/>
                      </a:lnTo>
                      <a:lnTo>
                        <a:pt x="15" y="715"/>
                      </a:lnTo>
                      <a:lnTo>
                        <a:pt x="14" y="715"/>
                      </a:lnTo>
                      <a:lnTo>
                        <a:pt x="17" y="698"/>
                      </a:lnTo>
                      <a:lnTo>
                        <a:pt x="17" y="696"/>
                      </a:lnTo>
                      <a:lnTo>
                        <a:pt x="18" y="690"/>
                      </a:lnTo>
                      <a:lnTo>
                        <a:pt x="18" y="686"/>
                      </a:lnTo>
                      <a:lnTo>
                        <a:pt x="15" y="685"/>
                      </a:lnTo>
                      <a:lnTo>
                        <a:pt x="11" y="688"/>
                      </a:lnTo>
                      <a:lnTo>
                        <a:pt x="6" y="693"/>
                      </a:lnTo>
                      <a:lnTo>
                        <a:pt x="2" y="700"/>
                      </a:lnTo>
                      <a:lnTo>
                        <a:pt x="0" y="705"/>
                      </a:lnTo>
                      <a:lnTo>
                        <a:pt x="2" y="712"/>
                      </a:lnTo>
                      <a:lnTo>
                        <a:pt x="2" y="720"/>
                      </a:lnTo>
                      <a:lnTo>
                        <a:pt x="2" y="727"/>
                      </a:lnTo>
                      <a:lnTo>
                        <a:pt x="2" y="731"/>
                      </a:lnTo>
                      <a:lnTo>
                        <a:pt x="0" y="734"/>
                      </a:lnTo>
                      <a:lnTo>
                        <a:pt x="0" y="742"/>
                      </a:lnTo>
                      <a:lnTo>
                        <a:pt x="0" y="753"/>
                      </a:lnTo>
                      <a:lnTo>
                        <a:pt x="3" y="762"/>
                      </a:lnTo>
                      <a:lnTo>
                        <a:pt x="7" y="766"/>
                      </a:lnTo>
                      <a:lnTo>
                        <a:pt x="11" y="766"/>
                      </a:lnTo>
                      <a:lnTo>
                        <a:pt x="13" y="766"/>
                      </a:lnTo>
                      <a:lnTo>
                        <a:pt x="14" y="771"/>
                      </a:lnTo>
                      <a:lnTo>
                        <a:pt x="14" y="779"/>
                      </a:lnTo>
                      <a:lnTo>
                        <a:pt x="15" y="786"/>
                      </a:lnTo>
                      <a:lnTo>
                        <a:pt x="17" y="792"/>
                      </a:lnTo>
                      <a:lnTo>
                        <a:pt x="19" y="795"/>
                      </a:lnTo>
                      <a:lnTo>
                        <a:pt x="22" y="797"/>
                      </a:lnTo>
                      <a:lnTo>
                        <a:pt x="25" y="800"/>
                      </a:lnTo>
                      <a:lnTo>
                        <a:pt x="25" y="803"/>
                      </a:lnTo>
                      <a:lnTo>
                        <a:pt x="23" y="805"/>
                      </a:lnTo>
                      <a:lnTo>
                        <a:pt x="20" y="808"/>
                      </a:lnTo>
                      <a:lnTo>
                        <a:pt x="17" y="810"/>
                      </a:lnTo>
                      <a:lnTo>
                        <a:pt x="13" y="814"/>
                      </a:lnTo>
                      <a:lnTo>
                        <a:pt x="12" y="819"/>
                      </a:lnTo>
                      <a:lnTo>
                        <a:pt x="12" y="830"/>
                      </a:lnTo>
                      <a:lnTo>
                        <a:pt x="11" y="843"/>
                      </a:lnTo>
                      <a:lnTo>
                        <a:pt x="10" y="856"/>
                      </a:lnTo>
                      <a:lnTo>
                        <a:pt x="10" y="861"/>
                      </a:lnTo>
                      <a:lnTo>
                        <a:pt x="13" y="866"/>
                      </a:lnTo>
                      <a:lnTo>
                        <a:pt x="22" y="879"/>
                      </a:lnTo>
                      <a:lnTo>
                        <a:pt x="32" y="895"/>
                      </a:lnTo>
                      <a:lnTo>
                        <a:pt x="40" y="907"/>
                      </a:lnTo>
                      <a:lnTo>
                        <a:pt x="45" y="914"/>
                      </a:lnTo>
                      <a:lnTo>
                        <a:pt x="51" y="918"/>
                      </a:lnTo>
                      <a:lnTo>
                        <a:pt x="56" y="921"/>
                      </a:lnTo>
                      <a:lnTo>
                        <a:pt x="57" y="921"/>
                      </a:lnTo>
                      <a:lnTo>
                        <a:pt x="57" y="921"/>
                      </a:lnTo>
                      <a:lnTo>
                        <a:pt x="57" y="923"/>
                      </a:lnTo>
                      <a:lnTo>
                        <a:pt x="58" y="926"/>
                      </a:lnTo>
                      <a:lnTo>
                        <a:pt x="59" y="931"/>
                      </a:lnTo>
                      <a:lnTo>
                        <a:pt x="60" y="936"/>
                      </a:lnTo>
                      <a:lnTo>
                        <a:pt x="60" y="936"/>
                      </a:lnTo>
                      <a:lnTo>
                        <a:pt x="63" y="936"/>
                      </a:lnTo>
                      <a:lnTo>
                        <a:pt x="67" y="938"/>
                      </a:lnTo>
                      <a:lnTo>
                        <a:pt x="75" y="944"/>
                      </a:lnTo>
                      <a:lnTo>
                        <a:pt x="85" y="949"/>
                      </a:lnTo>
                      <a:lnTo>
                        <a:pt x="91" y="955"/>
                      </a:lnTo>
                      <a:lnTo>
                        <a:pt x="95" y="957"/>
                      </a:lnTo>
                      <a:lnTo>
                        <a:pt x="96" y="962"/>
                      </a:lnTo>
                      <a:lnTo>
                        <a:pt x="98" y="971"/>
                      </a:lnTo>
                      <a:lnTo>
                        <a:pt x="101" y="982"/>
                      </a:lnTo>
                      <a:lnTo>
                        <a:pt x="100" y="989"/>
                      </a:lnTo>
                      <a:lnTo>
                        <a:pt x="96" y="992"/>
                      </a:lnTo>
                      <a:lnTo>
                        <a:pt x="91" y="992"/>
                      </a:lnTo>
                      <a:lnTo>
                        <a:pt x="87" y="992"/>
                      </a:lnTo>
                      <a:lnTo>
                        <a:pt x="85" y="990"/>
                      </a:lnTo>
                      <a:lnTo>
                        <a:pt x="83" y="986"/>
                      </a:lnTo>
                      <a:lnTo>
                        <a:pt x="82" y="983"/>
                      </a:lnTo>
                      <a:lnTo>
                        <a:pt x="82" y="979"/>
                      </a:lnTo>
                      <a:lnTo>
                        <a:pt x="82" y="978"/>
                      </a:lnTo>
                      <a:lnTo>
                        <a:pt x="81" y="978"/>
                      </a:lnTo>
                      <a:lnTo>
                        <a:pt x="76" y="978"/>
                      </a:lnTo>
                      <a:lnTo>
                        <a:pt x="71" y="976"/>
                      </a:lnTo>
                      <a:lnTo>
                        <a:pt x="66" y="971"/>
                      </a:lnTo>
                      <a:lnTo>
                        <a:pt x="62" y="966"/>
                      </a:lnTo>
                      <a:lnTo>
                        <a:pt x="58" y="962"/>
                      </a:lnTo>
                      <a:lnTo>
                        <a:pt x="56" y="961"/>
                      </a:lnTo>
                      <a:lnTo>
                        <a:pt x="55" y="960"/>
                      </a:lnTo>
                      <a:lnTo>
                        <a:pt x="53" y="952"/>
                      </a:lnTo>
                      <a:lnTo>
                        <a:pt x="42" y="949"/>
                      </a:lnTo>
                      <a:lnTo>
                        <a:pt x="41" y="952"/>
                      </a:lnTo>
                      <a:lnTo>
                        <a:pt x="41" y="957"/>
                      </a:lnTo>
                      <a:lnTo>
                        <a:pt x="40" y="964"/>
                      </a:lnTo>
                      <a:lnTo>
                        <a:pt x="42" y="970"/>
                      </a:lnTo>
                      <a:lnTo>
                        <a:pt x="45" y="972"/>
                      </a:lnTo>
                      <a:lnTo>
                        <a:pt x="50" y="975"/>
                      </a:lnTo>
                      <a:lnTo>
                        <a:pt x="52" y="976"/>
                      </a:lnTo>
                      <a:lnTo>
                        <a:pt x="55" y="978"/>
                      </a:lnTo>
                      <a:lnTo>
                        <a:pt x="58" y="982"/>
                      </a:lnTo>
                      <a:lnTo>
                        <a:pt x="64" y="987"/>
                      </a:lnTo>
                      <a:lnTo>
                        <a:pt x="68" y="991"/>
                      </a:lnTo>
                      <a:lnTo>
                        <a:pt x="71" y="993"/>
                      </a:lnTo>
                      <a:lnTo>
                        <a:pt x="73" y="994"/>
                      </a:lnTo>
                      <a:lnTo>
                        <a:pt x="78" y="998"/>
                      </a:lnTo>
                      <a:lnTo>
                        <a:pt x="81" y="1001"/>
                      </a:lnTo>
                      <a:lnTo>
                        <a:pt x="82" y="1005"/>
                      </a:lnTo>
                      <a:lnTo>
                        <a:pt x="79" y="1007"/>
                      </a:lnTo>
                      <a:lnTo>
                        <a:pt x="75" y="1009"/>
                      </a:lnTo>
                      <a:lnTo>
                        <a:pt x="71" y="1009"/>
                      </a:lnTo>
                      <a:lnTo>
                        <a:pt x="68" y="1007"/>
                      </a:lnTo>
                      <a:lnTo>
                        <a:pt x="67" y="1003"/>
                      </a:lnTo>
                      <a:lnTo>
                        <a:pt x="66" y="1000"/>
                      </a:lnTo>
                      <a:lnTo>
                        <a:pt x="65" y="999"/>
                      </a:lnTo>
                      <a:lnTo>
                        <a:pt x="65" y="998"/>
                      </a:lnTo>
                      <a:lnTo>
                        <a:pt x="57" y="995"/>
                      </a:lnTo>
                      <a:lnTo>
                        <a:pt x="52" y="989"/>
                      </a:lnTo>
                      <a:lnTo>
                        <a:pt x="40" y="989"/>
                      </a:lnTo>
                      <a:lnTo>
                        <a:pt x="38" y="1001"/>
                      </a:lnTo>
                      <a:lnTo>
                        <a:pt x="52" y="1007"/>
                      </a:lnTo>
                      <a:lnTo>
                        <a:pt x="62" y="1013"/>
                      </a:lnTo>
                      <a:lnTo>
                        <a:pt x="64" y="1024"/>
                      </a:lnTo>
                      <a:lnTo>
                        <a:pt x="123" y="1078"/>
                      </a:lnTo>
                      <a:lnTo>
                        <a:pt x="123" y="1079"/>
                      </a:lnTo>
                      <a:lnTo>
                        <a:pt x="125" y="1082"/>
                      </a:lnTo>
                      <a:lnTo>
                        <a:pt x="126" y="1086"/>
                      </a:lnTo>
                      <a:lnTo>
                        <a:pt x="126" y="1091"/>
                      </a:lnTo>
                      <a:lnTo>
                        <a:pt x="125" y="1094"/>
                      </a:lnTo>
                      <a:lnTo>
                        <a:pt x="124" y="1096"/>
                      </a:lnTo>
                      <a:lnTo>
                        <a:pt x="121" y="1096"/>
                      </a:lnTo>
                      <a:lnTo>
                        <a:pt x="120" y="1096"/>
                      </a:lnTo>
                      <a:lnTo>
                        <a:pt x="119" y="1097"/>
                      </a:lnTo>
                      <a:lnTo>
                        <a:pt x="119" y="1100"/>
                      </a:lnTo>
                      <a:lnTo>
                        <a:pt x="119" y="1104"/>
                      </a:lnTo>
                      <a:lnTo>
                        <a:pt x="124" y="1107"/>
                      </a:lnTo>
                      <a:lnTo>
                        <a:pt x="130" y="1108"/>
                      </a:lnTo>
                      <a:lnTo>
                        <a:pt x="135" y="1108"/>
                      </a:lnTo>
                      <a:lnTo>
                        <a:pt x="139" y="1109"/>
                      </a:lnTo>
                      <a:lnTo>
                        <a:pt x="142" y="1112"/>
                      </a:lnTo>
                      <a:lnTo>
                        <a:pt x="146" y="1116"/>
                      </a:lnTo>
                      <a:lnTo>
                        <a:pt x="149" y="1122"/>
                      </a:lnTo>
                      <a:lnTo>
                        <a:pt x="154" y="1128"/>
                      </a:lnTo>
                      <a:lnTo>
                        <a:pt x="160" y="1132"/>
                      </a:lnTo>
                      <a:lnTo>
                        <a:pt x="166" y="1135"/>
                      </a:lnTo>
                      <a:lnTo>
                        <a:pt x="175" y="1138"/>
                      </a:lnTo>
                      <a:lnTo>
                        <a:pt x="183" y="1145"/>
                      </a:lnTo>
                      <a:lnTo>
                        <a:pt x="190" y="1158"/>
                      </a:lnTo>
                      <a:lnTo>
                        <a:pt x="196" y="1175"/>
                      </a:lnTo>
                      <a:lnTo>
                        <a:pt x="201" y="1190"/>
                      </a:lnTo>
                      <a:lnTo>
                        <a:pt x="205" y="1200"/>
                      </a:lnTo>
                      <a:lnTo>
                        <a:pt x="206" y="1205"/>
                      </a:lnTo>
                      <a:lnTo>
                        <a:pt x="206" y="1206"/>
                      </a:lnTo>
                      <a:lnTo>
                        <a:pt x="206" y="1211"/>
                      </a:lnTo>
                      <a:lnTo>
                        <a:pt x="206" y="1216"/>
                      </a:lnTo>
                      <a:lnTo>
                        <a:pt x="207" y="1225"/>
                      </a:lnTo>
                      <a:lnTo>
                        <a:pt x="210" y="1234"/>
                      </a:lnTo>
                      <a:lnTo>
                        <a:pt x="215" y="1244"/>
                      </a:lnTo>
                      <a:lnTo>
                        <a:pt x="223" y="1254"/>
                      </a:lnTo>
                      <a:lnTo>
                        <a:pt x="235" y="1265"/>
                      </a:lnTo>
                      <a:lnTo>
                        <a:pt x="247" y="1274"/>
                      </a:lnTo>
                      <a:lnTo>
                        <a:pt x="258" y="1282"/>
                      </a:lnTo>
                      <a:lnTo>
                        <a:pt x="267" y="1290"/>
                      </a:lnTo>
                      <a:lnTo>
                        <a:pt x="274" y="1297"/>
                      </a:lnTo>
                      <a:lnTo>
                        <a:pt x="279" y="1304"/>
                      </a:lnTo>
                      <a:lnTo>
                        <a:pt x="283" y="1309"/>
                      </a:lnTo>
                      <a:lnTo>
                        <a:pt x="285" y="1313"/>
                      </a:lnTo>
                      <a:lnTo>
                        <a:pt x="286" y="1315"/>
                      </a:lnTo>
                      <a:lnTo>
                        <a:pt x="285" y="1320"/>
                      </a:lnTo>
                      <a:lnTo>
                        <a:pt x="284" y="1325"/>
                      </a:lnTo>
                      <a:lnTo>
                        <a:pt x="283" y="1330"/>
                      </a:lnTo>
                      <a:lnTo>
                        <a:pt x="285" y="1336"/>
                      </a:lnTo>
                      <a:lnTo>
                        <a:pt x="291" y="1344"/>
                      </a:lnTo>
                      <a:lnTo>
                        <a:pt x="297" y="1352"/>
                      </a:lnTo>
                      <a:lnTo>
                        <a:pt x="301" y="1360"/>
                      </a:lnTo>
                      <a:lnTo>
                        <a:pt x="301" y="1366"/>
                      </a:lnTo>
                      <a:lnTo>
                        <a:pt x="298" y="1370"/>
                      </a:lnTo>
                      <a:lnTo>
                        <a:pt x="297" y="1373"/>
                      </a:lnTo>
                      <a:lnTo>
                        <a:pt x="294" y="1376"/>
                      </a:lnTo>
                      <a:lnTo>
                        <a:pt x="294" y="1378"/>
                      </a:lnTo>
                      <a:lnTo>
                        <a:pt x="299" y="1389"/>
                      </a:lnTo>
                      <a:lnTo>
                        <a:pt x="301" y="1391"/>
                      </a:lnTo>
                      <a:lnTo>
                        <a:pt x="306" y="1397"/>
                      </a:lnTo>
                      <a:lnTo>
                        <a:pt x="311" y="1405"/>
                      </a:lnTo>
                      <a:lnTo>
                        <a:pt x="313" y="1416"/>
                      </a:lnTo>
                      <a:lnTo>
                        <a:pt x="312" y="1426"/>
                      </a:lnTo>
                      <a:lnTo>
                        <a:pt x="308" y="1435"/>
                      </a:lnTo>
                      <a:lnTo>
                        <a:pt x="304" y="1442"/>
                      </a:lnTo>
                      <a:lnTo>
                        <a:pt x="298" y="1444"/>
                      </a:lnTo>
                      <a:lnTo>
                        <a:pt x="291" y="1446"/>
                      </a:lnTo>
                      <a:lnTo>
                        <a:pt x="285" y="1446"/>
                      </a:lnTo>
                      <a:lnTo>
                        <a:pt x="281" y="1449"/>
                      </a:lnTo>
                      <a:lnTo>
                        <a:pt x="281" y="1454"/>
                      </a:lnTo>
                      <a:lnTo>
                        <a:pt x="284" y="1459"/>
                      </a:lnTo>
                      <a:lnTo>
                        <a:pt x="289" y="1465"/>
                      </a:lnTo>
                      <a:lnTo>
                        <a:pt x="292" y="1471"/>
                      </a:lnTo>
                      <a:lnTo>
                        <a:pt x="294" y="1476"/>
                      </a:lnTo>
                      <a:lnTo>
                        <a:pt x="293" y="1482"/>
                      </a:lnTo>
                      <a:lnTo>
                        <a:pt x="291" y="1490"/>
                      </a:lnTo>
                      <a:lnTo>
                        <a:pt x="291" y="1497"/>
                      </a:lnTo>
                      <a:lnTo>
                        <a:pt x="297" y="1500"/>
                      </a:lnTo>
                      <a:lnTo>
                        <a:pt x="306" y="1497"/>
                      </a:lnTo>
                      <a:lnTo>
                        <a:pt x="313" y="1493"/>
                      </a:lnTo>
                      <a:lnTo>
                        <a:pt x="319" y="1490"/>
                      </a:lnTo>
                      <a:lnTo>
                        <a:pt x="324" y="1490"/>
                      </a:lnTo>
                      <a:lnTo>
                        <a:pt x="328" y="1492"/>
                      </a:lnTo>
                      <a:lnTo>
                        <a:pt x="334" y="1495"/>
                      </a:lnTo>
                      <a:lnTo>
                        <a:pt x="341" y="1500"/>
                      </a:lnTo>
                      <a:lnTo>
                        <a:pt x="349" y="1503"/>
                      </a:lnTo>
                      <a:lnTo>
                        <a:pt x="356" y="1508"/>
                      </a:lnTo>
                      <a:lnTo>
                        <a:pt x="361" y="1511"/>
                      </a:lnTo>
                      <a:lnTo>
                        <a:pt x="366" y="1513"/>
                      </a:lnTo>
                      <a:lnTo>
                        <a:pt x="367" y="1515"/>
                      </a:lnTo>
                      <a:lnTo>
                        <a:pt x="368" y="1515"/>
                      </a:lnTo>
                      <a:lnTo>
                        <a:pt x="373" y="1516"/>
                      </a:lnTo>
                      <a:lnTo>
                        <a:pt x="378" y="1518"/>
                      </a:lnTo>
                      <a:lnTo>
                        <a:pt x="384" y="1519"/>
                      </a:lnTo>
                      <a:lnTo>
                        <a:pt x="391" y="1520"/>
                      </a:lnTo>
                      <a:lnTo>
                        <a:pt x="398" y="1520"/>
                      </a:lnTo>
                      <a:lnTo>
                        <a:pt x="404" y="1520"/>
                      </a:lnTo>
                      <a:lnTo>
                        <a:pt x="409" y="1518"/>
                      </a:lnTo>
                      <a:lnTo>
                        <a:pt x="414" y="1512"/>
                      </a:lnTo>
                      <a:lnTo>
                        <a:pt x="418" y="1508"/>
                      </a:lnTo>
                      <a:lnTo>
                        <a:pt x="423" y="1504"/>
                      </a:lnTo>
                      <a:lnTo>
                        <a:pt x="431" y="1504"/>
                      </a:lnTo>
                      <a:lnTo>
                        <a:pt x="439" y="1505"/>
                      </a:lnTo>
                      <a:lnTo>
                        <a:pt x="444" y="1508"/>
                      </a:lnTo>
                      <a:lnTo>
                        <a:pt x="448" y="1509"/>
                      </a:lnTo>
                      <a:lnTo>
                        <a:pt x="454" y="1508"/>
                      </a:lnTo>
                      <a:lnTo>
                        <a:pt x="458" y="1507"/>
                      </a:lnTo>
                      <a:lnTo>
                        <a:pt x="462" y="1504"/>
                      </a:lnTo>
                      <a:lnTo>
                        <a:pt x="466" y="1497"/>
                      </a:lnTo>
                      <a:lnTo>
                        <a:pt x="472" y="1482"/>
                      </a:lnTo>
                      <a:lnTo>
                        <a:pt x="479" y="1471"/>
                      </a:lnTo>
                      <a:lnTo>
                        <a:pt x="487" y="1461"/>
                      </a:lnTo>
                      <a:lnTo>
                        <a:pt x="495" y="1454"/>
                      </a:lnTo>
                      <a:lnTo>
                        <a:pt x="500" y="1449"/>
                      </a:lnTo>
                      <a:lnTo>
                        <a:pt x="504" y="1448"/>
                      </a:lnTo>
                      <a:lnTo>
                        <a:pt x="512" y="1448"/>
                      </a:lnTo>
                      <a:lnTo>
                        <a:pt x="522" y="1444"/>
                      </a:lnTo>
                      <a:lnTo>
                        <a:pt x="529" y="1433"/>
                      </a:lnTo>
                      <a:lnTo>
                        <a:pt x="531" y="1419"/>
                      </a:lnTo>
                      <a:lnTo>
                        <a:pt x="530" y="1413"/>
                      </a:lnTo>
                      <a:lnTo>
                        <a:pt x="532" y="1409"/>
                      </a:lnTo>
                      <a:lnTo>
                        <a:pt x="545" y="1402"/>
                      </a:lnTo>
                      <a:lnTo>
                        <a:pt x="555" y="1397"/>
                      </a:lnTo>
                      <a:lnTo>
                        <a:pt x="568" y="1393"/>
                      </a:lnTo>
                      <a:lnTo>
                        <a:pt x="582" y="1388"/>
                      </a:lnTo>
                      <a:lnTo>
                        <a:pt x="594" y="1383"/>
                      </a:lnTo>
                      <a:lnTo>
                        <a:pt x="606" y="1380"/>
                      </a:lnTo>
                      <a:lnTo>
                        <a:pt x="616" y="1378"/>
                      </a:lnTo>
                      <a:lnTo>
                        <a:pt x="623" y="1375"/>
                      </a:lnTo>
                      <a:lnTo>
                        <a:pt x="627" y="1375"/>
                      </a:lnTo>
                      <a:lnTo>
                        <a:pt x="631" y="1374"/>
                      </a:lnTo>
                      <a:lnTo>
                        <a:pt x="641" y="1370"/>
                      </a:lnTo>
                      <a:lnTo>
                        <a:pt x="650" y="1366"/>
                      </a:lnTo>
                      <a:lnTo>
                        <a:pt x="654" y="1366"/>
                      </a:lnTo>
                      <a:lnTo>
                        <a:pt x="654" y="1371"/>
                      </a:lnTo>
                      <a:lnTo>
                        <a:pt x="654" y="1375"/>
                      </a:lnTo>
                      <a:lnTo>
                        <a:pt x="653" y="1379"/>
                      </a:lnTo>
                      <a:lnTo>
                        <a:pt x="656" y="1380"/>
                      </a:lnTo>
                      <a:lnTo>
                        <a:pt x="659" y="1378"/>
                      </a:lnTo>
                      <a:lnTo>
                        <a:pt x="661" y="1374"/>
                      </a:lnTo>
                      <a:lnTo>
                        <a:pt x="665" y="1372"/>
                      </a:lnTo>
                      <a:lnTo>
                        <a:pt x="669" y="1370"/>
                      </a:lnTo>
                      <a:lnTo>
                        <a:pt x="675" y="1368"/>
                      </a:lnTo>
                      <a:lnTo>
                        <a:pt x="680" y="1365"/>
                      </a:lnTo>
                      <a:lnTo>
                        <a:pt x="683" y="1362"/>
                      </a:lnTo>
                      <a:lnTo>
                        <a:pt x="685" y="1357"/>
                      </a:lnTo>
                      <a:lnTo>
                        <a:pt x="687" y="1355"/>
                      </a:lnTo>
                      <a:lnTo>
                        <a:pt x="688" y="1355"/>
                      </a:lnTo>
                      <a:lnTo>
                        <a:pt x="690" y="1358"/>
                      </a:lnTo>
                      <a:lnTo>
                        <a:pt x="697" y="1360"/>
                      </a:lnTo>
                      <a:lnTo>
                        <a:pt x="707" y="1360"/>
                      </a:lnTo>
                      <a:lnTo>
                        <a:pt x="714" y="1358"/>
                      </a:lnTo>
                      <a:lnTo>
                        <a:pt x="718" y="1356"/>
                      </a:lnTo>
                      <a:lnTo>
                        <a:pt x="719" y="1355"/>
                      </a:lnTo>
                      <a:lnTo>
                        <a:pt x="728" y="1352"/>
                      </a:lnTo>
                      <a:lnTo>
                        <a:pt x="735" y="1330"/>
                      </a:lnTo>
                      <a:lnTo>
                        <a:pt x="745" y="1328"/>
                      </a:lnTo>
                      <a:lnTo>
                        <a:pt x="744" y="1321"/>
                      </a:lnTo>
                      <a:lnTo>
                        <a:pt x="743" y="1307"/>
                      </a:lnTo>
                      <a:lnTo>
                        <a:pt x="745" y="1292"/>
                      </a:lnTo>
                      <a:lnTo>
                        <a:pt x="751" y="1283"/>
                      </a:lnTo>
                      <a:lnTo>
                        <a:pt x="762" y="1280"/>
                      </a:lnTo>
                      <a:lnTo>
                        <a:pt x="771" y="1277"/>
                      </a:lnTo>
                      <a:lnTo>
                        <a:pt x="777" y="1276"/>
                      </a:lnTo>
                      <a:lnTo>
                        <a:pt x="779" y="1276"/>
                      </a:lnTo>
                      <a:lnTo>
                        <a:pt x="780" y="1275"/>
                      </a:lnTo>
                      <a:lnTo>
                        <a:pt x="785" y="1271"/>
                      </a:lnTo>
                      <a:lnTo>
                        <a:pt x="792" y="1264"/>
                      </a:lnTo>
                      <a:lnTo>
                        <a:pt x="799" y="1256"/>
                      </a:lnTo>
                      <a:lnTo>
                        <a:pt x="807" y="1248"/>
                      </a:lnTo>
                      <a:lnTo>
                        <a:pt x="815" y="1237"/>
                      </a:lnTo>
                      <a:lnTo>
                        <a:pt x="820" y="1228"/>
                      </a:lnTo>
                      <a:lnTo>
                        <a:pt x="825" y="1219"/>
                      </a:lnTo>
                      <a:lnTo>
                        <a:pt x="829" y="1210"/>
                      </a:lnTo>
                      <a:lnTo>
                        <a:pt x="830" y="1208"/>
                      </a:lnTo>
                      <a:lnTo>
                        <a:pt x="830" y="1213"/>
                      </a:lnTo>
                      <a:lnTo>
                        <a:pt x="829" y="1215"/>
                      </a:lnTo>
                      <a:lnTo>
                        <a:pt x="852" y="1218"/>
                      </a:lnTo>
                      <a:lnTo>
                        <a:pt x="853" y="1218"/>
                      </a:lnTo>
                      <a:lnTo>
                        <a:pt x="856" y="1216"/>
                      </a:lnTo>
                      <a:lnTo>
                        <a:pt x="862" y="1215"/>
                      </a:lnTo>
                      <a:lnTo>
                        <a:pt x="868" y="1214"/>
                      </a:lnTo>
                      <a:lnTo>
                        <a:pt x="875" y="1213"/>
                      </a:lnTo>
                      <a:lnTo>
                        <a:pt x="880" y="1211"/>
                      </a:lnTo>
                      <a:lnTo>
                        <a:pt x="886" y="1207"/>
                      </a:lnTo>
                      <a:lnTo>
                        <a:pt x="891" y="1205"/>
                      </a:lnTo>
                      <a:lnTo>
                        <a:pt x="894" y="1203"/>
                      </a:lnTo>
                      <a:lnTo>
                        <a:pt x="900" y="1202"/>
                      </a:lnTo>
                      <a:lnTo>
                        <a:pt x="905" y="1200"/>
                      </a:lnTo>
                      <a:lnTo>
                        <a:pt x="912" y="1199"/>
                      </a:lnTo>
                      <a:lnTo>
                        <a:pt x="917" y="1198"/>
                      </a:lnTo>
                      <a:lnTo>
                        <a:pt x="924" y="1196"/>
                      </a:lnTo>
                      <a:lnTo>
                        <a:pt x="931" y="1192"/>
                      </a:lnTo>
                      <a:lnTo>
                        <a:pt x="938" y="1187"/>
                      </a:lnTo>
                      <a:lnTo>
                        <a:pt x="945" y="1180"/>
                      </a:lnTo>
                      <a:lnTo>
                        <a:pt x="952" y="1173"/>
                      </a:lnTo>
                      <a:lnTo>
                        <a:pt x="959" y="1166"/>
                      </a:lnTo>
                      <a:lnTo>
                        <a:pt x="966" y="1160"/>
                      </a:lnTo>
                      <a:lnTo>
                        <a:pt x="972" y="1155"/>
                      </a:lnTo>
                      <a:lnTo>
                        <a:pt x="978" y="1151"/>
                      </a:lnTo>
                      <a:lnTo>
                        <a:pt x="984" y="1147"/>
                      </a:lnTo>
                      <a:lnTo>
                        <a:pt x="990" y="1146"/>
                      </a:ln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sp>
              <p:nvSpPr>
                <p:cNvPr id="87" name="Freeform 110">
                  <a:extLst>
                    <a:ext uri="{FF2B5EF4-FFF2-40B4-BE49-F238E27FC236}">
                      <a16:creationId xmlns:a16="http://schemas.microsoft.com/office/drawing/2014/main" id="{C17254A9-E60B-44BE-98C1-EEA38ABB7D27}"/>
                    </a:ext>
                  </a:extLst>
                </p:cNvPr>
                <p:cNvSpPr>
                  <a:spLocks/>
                </p:cNvSpPr>
                <p:nvPr/>
              </p:nvSpPr>
              <p:spPr bwMode="auto">
                <a:xfrm rot="364711">
                  <a:off x="4029876" y="2728573"/>
                  <a:ext cx="1260576" cy="1320912"/>
                </a:xfrm>
                <a:custGeom>
                  <a:avLst/>
                  <a:gdLst>
                    <a:gd name="T0" fmla="*/ 153 w 1227"/>
                    <a:gd name="T1" fmla="*/ 706 h 1264"/>
                    <a:gd name="T2" fmla="*/ 186 w 1227"/>
                    <a:gd name="T3" fmla="*/ 691 h 1264"/>
                    <a:gd name="T4" fmla="*/ 260 w 1227"/>
                    <a:gd name="T5" fmla="*/ 691 h 1264"/>
                    <a:gd name="T6" fmla="*/ 299 w 1227"/>
                    <a:gd name="T7" fmla="*/ 681 h 1264"/>
                    <a:gd name="T8" fmla="*/ 351 w 1227"/>
                    <a:gd name="T9" fmla="*/ 703 h 1264"/>
                    <a:gd name="T10" fmla="*/ 394 w 1227"/>
                    <a:gd name="T11" fmla="*/ 715 h 1264"/>
                    <a:gd name="T12" fmla="*/ 419 w 1227"/>
                    <a:gd name="T13" fmla="*/ 704 h 1264"/>
                    <a:gd name="T14" fmla="*/ 450 w 1227"/>
                    <a:gd name="T15" fmla="*/ 718 h 1264"/>
                    <a:gd name="T16" fmla="*/ 495 w 1227"/>
                    <a:gd name="T17" fmla="*/ 715 h 1264"/>
                    <a:gd name="T18" fmla="*/ 524 w 1227"/>
                    <a:gd name="T19" fmla="*/ 747 h 1264"/>
                    <a:gd name="T20" fmla="*/ 556 w 1227"/>
                    <a:gd name="T21" fmla="*/ 747 h 1264"/>
                    <a:gd name="T22" fmla="*/ 550 w 1227"/>
                    <a:gd name="T23" fmla="*/ 766 h 1264"/>
                    <a:gd name="T24" fmla="*/ 550 w 1227"/>
                    <a:gd name="T25" fmla="*/ 787 h 1264"/>
                    <a:gd name="T26" fmla="*/ 577 w 1227"/>
                    <a:gd name="T27" fmla="*/ 807 h 1264"/>
                    <a:gd name="T28" fmla="*/ 615 w 1227"/>
                    <a:gd name="T29" fmla="*/ 830 h 1264"/>
                    <a:gd name="T30" fmla="*/ 650 w 1227"/>
                    <a:gd name="T31" fmla="*/ 864 h 1264"/>
                    <a:gd name="T32" fmla="*/ 681 w 1227"/>
                    <a:gd name="T33" fmla="*/ 922 h 1264"/>
                    <a:gd name="T34" fmla="*/ 665 w 1227"/>
                    <a:gd name="T35" fmla="*/ 942 h 1264"/>
                    <a:gd name="T36" fmla="*/ 705 w 1227"/>
                    <a:gd name="T37" fmla="*/ 968 h 1264"/>
                    <a:gd name="T38" fmla="*/ 724 w 1227"/>
                    <a:gd name="T39" fmla="*/ 975 h 1264"/>
                    <a:gd name="T40" fmla="*/ 746 w 1227"/>
                    <a:gd name="T41" fmla="*/ 976 h 1264"/>
                    <a:gd name="T42" fmla="*/ 733 w 1227"/>
                    <a:gd name="T43" fmla="*/ 954 h 1264"/>
                    <a:gd name="T44" fmla="*/ 747 w 1227"/>
                    <a:gd name="T45" fmla="*/ 943 h 1264"/>
                    <a:gd name="T46" fmla="*/ 762 w 1227"/>
                    <a:gd name="T47" fmla="*/ 894 h 1264"/>
                    <a:gd name="T48" fmla="*/ 793 w 1227"/>
                    <a:gd name="T49" fmla="*/ 847 h 1264"/>
                    <a:gd name="T50" fmla="*/ 824 w 1227"/>
                    <a:gd name="T51" fmla="*/ 819 h 1264"/>
                    <a:gd name="T52" fmla="*/ 866 w 1227"/>
                    <a:gd name="T53" fmla="*/ 753 h 1264"/>
                    <a:gd name="T54" fmla="*/ 872 w 1227"/>
                    <a:gd name="T55" fmla="*/ 724 h 1264"/>
                    <a:gd name="T56" fmla="*/ 896 w 1227"/>
                    <a:gd name="T57" fmla="*/ 758 h 1264"/>
                    <a:gd name="T58" fmla="*/ 888 w 1227"/>
                    <a:gd name="T59" fmla="*/ 807 h 1264"/>
                    <a:gd name="T60" fmla="*/ 851 w 1227"/>
                    <a:gd name="T61" fmla="*/ 879 h 1264"/>
                    <a:gd name="T62" fmla="*/ 862 w 1227"/>
                    <a:gd name="T63" fmla="*/ 947 h 1264"/>
                    <a:gd name="T64" fmla="*/ 844 w 1227"/>
                    <a:gd name="T65" fmla="*/ 946 h 1264"/>
                    <a:gd name="T66" fmla="*/ 817 w 1227"/>
                    <a:gd name="T67" fmla="*/ 977 h 1264"/>
                    <a:gd name="T68" fmla="*/ 840 w 1227"/>
                    <a:gd name="T69" fmla="*/ 998 h 1264"/>
                    <a:gd name="T70" fmla="*/ 867 w 1227"/>
                    <a:gd name="T71" fmla="*/ 985 h 1264"/>
                    <a:gd name="T72" fmla="*/ 886 w 1227"/>
                    <a:gd name="T73" fmla="*/ 967 h 1264"/>
                    <a:gd name="T74" fmla="*/ 905 w 1227"/>
                    <a:gd name="T75" fmla="*/ 927 h 1264"/>
                    <a:gd name="T76" fmla="*/ 913 w 1227"/>
                    <a:gd name="T77" fmla="*/ 876 h 1264"/>
                    <a:gd name="T78" fmla="*/ 951 w 1227"/>
                    <a:gd name="T79" fmla="*/ 952 h 1264"/>
                    <a:gd name="T80" fmla="*/ 931 w 1227"/>
                    <a:gd name="T81" fmla="*/ 1021 h 1264"/>
                    <a:gd name="T82" fmla="*/ 898 w 1227"/>
                    <a:gd name="T83" fmla="*/ 1041 h 1264"/>
                    <a:gd name="T84" fmla="*/ 878 w 1227"/>
                    <a:gd name="T85" fmla="*/ 1028 h 1264"/>
                    <a:gd name="T86" fmla="*/ 824 w 1227"/>
                    <a:gd name="T87" fmla="*/ 1044 h 1264"/>
                    <a:gd name="T88" fmla="*/ 796 w 1227"/>
                    <a:gd name="T89" fmla="*/ 1058 h 1264"/>
                    <a:gd name="T90" fmla="*/ 812 w 1227"/>
                    <a:gd name="T91" fmla="*/ 1088 h 1264"/>
                    <a:gd name="T92" fmla="*/ 882 w 1227"/>
                    <a:gd name="T93" fmla="*/ 1080 h 1264"/>
                    <a:gd name="T94" fmla="*/ 914 w 1227"/>
                    <a:gd name="T95" fmla="*/ 1053 h 1264"/>
                    <a:gd name="T96" fmla="*/ 935 w 1227"/>
                    <a:gd name="T97" fmla="*/ 1048 h 1264"/>
                    <a:gd name="T98" fmla="*/ 968 w 1227"/>
                    <a:gd name="T99" fmla="*/ 1020 h 1264"/>
                    <a:gd name="T100" fmla="*/ 1009 w 1227"/>
                    <a:gd name="T101" fmla="*/ 1003 h 1264"/>
                    <a:gd name="T102" fmla="*/ 1003 w 1227"/>
                    <a:gd name="T103" fmla="*/ 1010 h 1264"/>
                    <a:gd name="T104" fmla="*/ 1015 w 1227"/>
                    <a:gd name="T105" fmla="*/ 1040 h 1264"/>
                    <a:gd name="T106" fmla="*/ 1088 w 1227"/>
                    <a:gd name="T107" fmla="*/ 1127 h 1264"/>
                    <a:gd name="T108" fmla="*/ 1086 w 1227"/>
                    <a:gd name="T109" fmla="*/ 1179 h 1264"/>
                    <a:gd name="T110" fmla="*/ 1128 w 1227"/>
                    <a:gd name="T111" fmla="*/ 1225 h 1264"/>
                    <a:gd name="T112" fmla="*/ 1178 w 1227"/>
                    <a:gd name="T113" fmla="*/ 1256 h 1264"/>
                    <a:gd name="T114" fmla="*/ 1224 w 1227"/>
                    <a:gd name="T115" fmla="*/ 1211 h 1264"/>
                    <a:gd name="T116" fmla="*/ 1124 w 1227"/>
                    <a:gd name="T117" fmla="*/ 0 h 1264"/>
                    <a:gd name="connsiteX0" fmla="*/ 679 w 9823"/>
                    <a:gd name="connsiteY0" fmla="*/ 5641 h 10000"/>
                    <a:gd name="connsiteX1" fmla="*/ 695 w 9823"/>
                    <a:gd name="connsiteY1" fmla="*/ 5641 h 10000"/>
                    <a:gd name="connsiteX2" fmla="*/ 744 w 9823"/>
                    <a:gd name="connsiteY2" fmla="*/ 5633 h 10000"/>
                    <a:gd name="connsiteX3" fmla="*/ 817 w 9823"/>
                    <a:gd name="connsiteY3" fmla="*/ 5625 h 10000"/>
                    <a:gd name="connsiteX4" fmla="*/ 899 w 9823"/>
                    <a:gd name="connsiteY4" fmla="*/ 5617 h 10000"/>
                    <a:gd name="connsiteX5" fmla="*/ 988 w 9823"/>
                    <a:gd name="connsiteY5" fmla="*/ 5601 h 10000"/>
                    <a:gd name="connsiteX6" fmla="*/ 1070 w 9823"/>
                    <a:gd name="connsiteY6" fmla="*/ 5585 h 10000"/>
                    <a:gd name="connsiteX7" fmla="*/ 1143 w 9823"/>
                    <a:gd name="connsiteY7" fmla="*/ 5570 h 10000"/>
                    <a:gd name="connsiteX8" fmla="*/ 1192 w 9823"/>
                    <a:gd name="connsiteY8" fmla="*/ 5554 h 10000"/>
                    <a:gd name="connsiteX9" fmla="*/ 1249 w 9823"/>
                    <a:gd name="connsiteY9" fmla="*/ 5522 h 10000"/>
                    <a:gd name="connsiteX10" fmla="*/ 1282 w 9823"/>
                    <a:gd name="connsiteY10" fmla="*/ 5498 h 10000"/>
                    <a:gd name="connsiteX11" fmla="*/ 1314 w 9823"/>
                    <a:gd name="connsiteY11" fmla="*/ 5483 h 10000"/>
                    <a:gd name="connsiteX12" fmla="*/ 1323 w 9823"/>
                    <a:gd name="connsiteY12" fmla="*/ 5467 h 10000"/>
                    <a:gd name="connsiteX13" fmla="*/ 1339 w 9823"/>
                    <a:gd name="connsiteY13" fmla="*/ 5467 h 10000"/>
                    <a:gd name="connsiteX14" fmla="*/ 1404 w 9823"/>
                    <a:gd name="connsiteY14" fmla="*/ 5467 h 10000"/>
                    <a:gd name="connsiteX15" fmla="*/ 1494 w 9823"/>
                    <a:gd name="connsiteY15" fmla="*/ 5467 h 10000"/>
                    <a:gd name="connsiteX16" fmla="*/ 1592 w 9823"/>
                    <a:gd name="connsiteY16" fmla="*/ 5467 h 10000"/>
                    <a:gd name="connsiteX17" fmla="*/ 1706 w 9823"/>
                    <a:gd name="connsiteY17" fmla="*/ 5467 h 10000"/>
                    <a:gd name="connsiteX18" fmla="*/ 1803 w 9823"/>
                    <a:gd name="connsiteY18" fmla="*/ 5467 h 10000"/>
                    <a:gd name="connsiteX19" fmla="*/ 1885 w 9823"/>
                    <a:gd name="connsiteY19" fmla="*/ 5467 h 10000"/>
                    <a:gd name="connsiteX20" fmla="*/ 1942 w 9823"/>
                    <a:gd name="connsiteY20" fmla="*/ 5467 h 10000"/>
                    <a:gd name="connsiteX21" fmla="*/ 1991 w 9823"/>
                    <a:gd name="connsiteY21" fmla="*/ 5451 h 10000"/>
                    <a:gd name="connsiteX22" fmla="*/ 2023 w 9823"/>
                    <a:gd name="connsiteY22" fmla="*/ 5403 h 10000"/>
                    <a:gd name="connsiteX23" fmla="*/ 2056 w 9823"/>
                    <a:gd name="connsiteY23" fmla="*/ 5372 h 10000"/>
                    <a:gd name="connsiteX24" fmla="*/ 2105 w 9823"/>
                    <a:gd name="connsiteY24" fmla="*/ 5356 h 10000"/>
                    <a:gd name="connsiteX25" fmla="*/ 2138 w 9823"/>
                    <a:gd name="connsiteY25" fmla="*/ 5364 h 10000"/>
                    <a:gd name="connsiteX26" fmla="*/ 2195 w 9823"/>
                    <a:gd name="connsiteY26" fmla="*/ 5372 h 10000"/>
                    <a:gd name="connsiteX27" fmla="*/ 2260 w 9823"/>
                    <a:gd name="connsiteY27" fmla="*/ 5388 h 10000"/>
                    <a:gd name="connsiteX28" fmla="*/ 2333 w 9823"/>
                    <a:gd name="connsiteY28" fmla="*/ 5419 h 10000"/>
                    <a:gd name="connsiteX29" fmla="*/ 2415 w 9823"/>
                    <a:gd name="connsiteY29" fmla="*/ 5443 h 10000"/>
                    <a:gd name="connsiteX30" fmla="*/ 2480 w 9823"/>
                    <a:gd name="connsiteY30" fmla="*/ 5467 h 10000"/>
                    <a:gd name="connsiteX31" fmla="*/ 2545 w 9823"/>
                    <a:gd name="connsiteY31" fmla="*/ 5498 h 10000"/>
                    <a:gd name="connsiteX32" fmla="*/ 2586 w 9823"/>
                    <a:gd name="connsiteY32" fmla="*/ 5514 h 10000"/>
                    <a:gd name="connsiteX33" fmla="*/ 2635 w 9823"/>
                    <a:gd name="connsiteY33" fmla="*/ 5538 h 10000"/>
                    <a:gd name="connsiteX34" fmla="*/ 2684 w 9823"/>
                    <a:gd name="connsiteY34" fmla="*/ 5562 h 10000"/>
                    <a:gd name="connsiteX35" fmla="*/ 2741 w 9823"/>
                    <a:gd name="connsiteY35" fmla="*/ 5585 h 10000"/>
                    <a:gd name="connsiteX36" fmla="*/ 2798 w 9823"/>
                    <a:gd name="connsiteY36" fmla="*/ 5625 h 10000"/>
                    <a:gd name="connsiteX37" fmla="*/ 2863 w 9823"/>
                    <a:gd name="connsiteY37" fmla="*/ 5657 h 10000"/>
                    <a:gd name="connsiteX38" fmla="*/ 2912 w 9823"/>
                    <a:gd name="connsiteY38" fmla="*/ 5672 h 10000"/>
                    <a:gd name="connsiteX39" fmla="*/ 2969 w 9823"/>
                    <a:gd name="connsiteY39" fmla="*/ 5680 h 10000"/>
                    <a:gd name="connsiteX40" fmla="*/ 3001 w 9823"/>
                    <a:gd name="connsiteY40" fmla="*/ 5680 h 10000"/>
                    <a:gd name="connsiteX41" fmla="*/ 3034 w 9823"/>
                    <a:gd name="connsiteY41" fmla="*/ 5657 h 10000"/>
                    <a:gd name="connsiteX42" fmla="*/ 3001 w 9823"/>
                    <a:gd name="connsiteY42" fmla="*/ 5617 h 10000"/>
                    <a:gd name="connsiteX43" fmla="*/ 2977 w 9823"/>
                    <a:gd name="connsiteY43" fmla="*/ 5578 h 10000"/>
                    <a:gd name="connsiteX44" fmla="*/ 2977 w 9823"/>
                    <a:gd name="connsiteY44" fmla="*/ 5546 h 10000"/>
                    <a:gd name="connsiteX45" fmla="*/ 3018 w 9823"/>
                    <a:gd name="connsiteY45" fmla="*/ 5538 h 10000"/>
                    <a:gd name="connsiteX46" fmla="*/ 3099 w 9823"/>
                    <a:gd name="connsiteY46" fmla="*/ 5554 h 10000"/>
                    <a:gd name="connsiteX47" fmla="*/ 3181 w 9823"/>
                    <a:gd name="connsiteY47" fmla="*/ 5570 h 10000"/>
                    <a:gd name="connsiteX48" fmla="*/ 3238 w 9823"/>
                    <a:gd name="connsiteY48" fmla="*/ 5570 h 10000"/>
                    <a:gd name="connsiteX49" fmla="*/ 3262 w 9823"/>
                    <a:gd name="connsiteY49" fmla="*/ 5570 h 10000"/>
                    <a:gd name="connsiteX50" fmla="*/ 3295 w 9823"/>
                    <a:gd name="connsiteY50" fmla="*/ 5570 h 10000"/>
                    <a:gd name="connsiteX51" fmla="*/ 3327 w 9823"/>
                    <a:gd name="connsiteY51" fmla="*/ 5585 h 10000"/>
                    <a:gd name="connsiteX52" fmla="*/ 3368 w 9823"/>
                    <a:gd name="connsiteY52" fmla="*/ 5609 h 10000"/>
                    <a:gd name="connsiteX53" fmla="*/ 3417 w 9823"/>
                    <a:gd name="connsiteY53" fmla="*/ 5633 h 10000"/>
                    <a:gd name="connsiteX54" fmla="*/ 3450 w 9823"/>
                    <a:gd name="connsiteY54" fmla="*/ 5657 h 10000"/>
                    <a:gd name="connsiteX55" fmla="*/ 3490 w 9823"/>
                    <a:gd name="connsiteY55" fmla="*/ 5680 h 10000"/>
                    <a:gd name="connsiteX56" fmla="*/ 3515 w 9823"/>
                    <a:gd name="connsiteY56" fmla="*/ 5696 h 10000"/>
                    <a:gd name="connsiteX57" fmla="*/ 3596 w 9823"/>
                    <a:gd name="connsiteY57" fmla="*/ 5720 h 10000"/>
                    <a:gd name="connsiteX58" fmla="*/ 3678 w 9823"/>
                    <a:gd name="connsiteY58" fmla="*/ 5720 h 10000"/>
                    <a:gd name="connsiteX59" fmla="*/ 3751 w 9823"/>
                    <a:gd name="connsiteY59" fmla="*/ 5704 h 10000"/>
                    <a:gd name="connsiteX60" fmla="*/ 3784 w 9823"/>
                    <a:gd name="connsiteY60" fmla="*/ 5696 h 10000"/>
                    <a:gd name="connsiteX61" fmla="*/ 3792 w 9823"/>
                    <a:gd name="connsiteY61" fmla="*/ 5625 h 10000"/>
                    <a:gd name="connsiteX62" fmla="*/ 3857 w 9823"/>
                    <a:gd name="connsiteY62" fmla="*/ 5657 h 10000"/>
                    <a:gd name="connsiteX63" fmla="*/ 3914 w 9823"/>
                    <a:gd name="connsiteY63" fmla="*/ 5625 h 10000"/>
                    <a:gd name="connsiteX64" fmla="*/ 3971 w 9823"/>
                    <a:gd name="connsiteY64" fmla="*/ 5657 h 10000"/>
                    <a:gd name="connsiteX65" fmla="*/ 3939 w 9823"/>
                    <a:gd name="connsiteY65" fmla="*/ 5704 h 10000"/>
                    <a:gd name="connsiteX66" fmla="*/ 3971 w 9823"/>
                    <a:gd name="connsiteY66" fmla="*/ 5728 h 10000"/>
                    <a:gd name="connsiteX67" fmla="*/ 4020 w 9823"/>
                    <a:gd name="connsiteY67" fmla="*/ 5775 h 10000"/>
                    <a:gd name="connsiteX68" fmla="*/ 4069 w 9823"/>
                    <a:gd name="connsiteY68" fmla="*/ 5839 h 10000"/>
                    <a:gd name="connsiteX69" fmla="*/ 4094 w 9823"/>
                    <a:gd name="connsiteY69" fmla="*/ 5910 h 10000"/>
                    <a:gd name="connsiteX70" fmla="*/ 4094 w 9823"/>
                    <a:gd name="connsiteY70" fmla="*/ 5973 h 10000"/>
                    <a:gd name="connsiteX71" fmla="*/ 4102 w 9823"/>
                    <a:gd name="connsiteY71" fmla="*/ 5997 h 10000"/>
                    <a:gd name="connsiteX72" fmla="*/ 4118 w 9823"/>
                    <a:gd name="connsiteY72" fmla="*/ 5997 h 10000"/>
                    <a:gd name="connsiteX73" fmla="*/ 4151 w 9823"/>
                    <a:gd name="connsiteY73" fmla="*/ 5957 h 10000"/>
                    <a:gd name="connsiteX74" fmla="*/ 4208 w 9823"/>
                    <a:gd name="connsiteY74" fmla="*/ 5910 h 10000"/>
                    <a:gd name="connsiteX75" fmla="*/ 4289 w 9823"/>
                    <a:gd name="connsiteY75" fmla="*/ 5902 h 10000"/>
                    <a:gd name="connsiteX76" fmla="*/ 4354 w 9823"/>
                    <a:gd name="connsiteY76" fmla="*/ 5910 h 10000"/>
                    <a:gd name="connsiteX77" fmla="*/ 4379 w 9823"/>
                    <a:gd name="connsiteY77" fmla="*/ 5910 h 10000"/>
                    <a:gd name="connsiteX78" fmla="*/ 4379 w 9823"/>
                    <a:gd name="connsiteY78" fmla="*/ 5926 h 10000"/>
                    <a:gd name="connsiteX79" fmla="*/ 4395 w 9823"/>
                    <a:gd name="connsiteY79" fmla="*/ 5965 h 10000"/>
                    <a:gd name="connsiteX80" fmla="*/ 4395 w 9823"/>
                    <a:gd name="connsiteY80" fmla="*/ 6005 h 10000"/>
                    <a:gd name="connsiteX81" fmla="*/ 4371 w 9823"/>
                    <a:gd name="connsiteY81" fmla="*/ 6052 h 10000"/>
                    <a:gd name="connsiteX82" fmla="*/ 4338 w 9823"/>
                    <a:gd name="connsiteY82" fmla="*/ 6076 h 10000"/>
                    <a:gd name="connsiteX83" fmla="*/ 4305 w 9823"/>
                    <a:gd name="connsiteY83" fmla="*/ 6060 h 10000"/>
                    <a:gd name="connsiteX84" fmla="*/ 4281 w 9823"/>
                    <a:gd name="connsiteY84" fmla="*/ 6052 h 10000"/>
                    <a:gd name="connsiteX85" fmla="*/ 4273 w 9823"/>
                    <a:gd name="connsiteY85" fmla="*/ 6044 h 10000"/>
                    <a:gd name="connsiteX86" fmla="*/ 4240 w 9823"/>
                    <a:gd name="connsiteY86" fmla="*/ 6108 h 10000"/>
                    <a:gd name="connsiteX87" fmla="*/ 4248 w 9823"/>
                    <a:gd name="connsiteY87" fmla="*/ 6123 h 10000"/>
                    <a:gd name="connsiteX88" fmla="*/ 4273 w 9823"/>
                    <a:gd name="connsiteY88" fmla="*/ 6163 h 10000"/>
                    <a:gd name="connsiteX89" fmla="*/ 4289 w 9823"/>
                    <a:gd name="connsiteY89" fmla="*/ 6203 h 10000"/>
                    <a:gd name="connsiteX90" fmla="*/ 4305 w 9823"/>
                    <a:gd name="connsiteY90" fmla="*/ 6226 h 10000"/>
                    <a:gd name="connsiteX91" fmla="*/ 4314 w 9823"/>
                    <a:gd name="connsiteY91" fmla="*/ 6258 h 10000"/>
                    <a:gd name="connsiteX92" fmla="*/ 4338 w 9823"/>
                    <a:gd name="connsiteY92" fmla="*/ 6297 h 10000"/>
                    <a:gd name="connsiteX93" fmla="*/ 4354 w 9823"/>
                    <a:gd name="connsiteY93" fmla="*/ 6345 h 10000"/>
                    <a:gd name="connsiteX94" fmla="*/ 4403 w 9823"/>
                    <a:gd name="connsiteY94" fmla="*/ 6377 h 10000"/>
                    <a:gd name="connsiteX95" fmla="*/ 4460 w 9823"/>
                    <a:gd name="connsiteY95" fmla="*/ 6384 h 10000"/>
                    <a:gd name="connsiteX96" fmla="*/ 4493 w 9823"/>
                    <a:gd name="connsiteY96" fmla="*/ 6392 h 10000"/>
                    <a:gd name="connsiteX97" fmla="*/ 4526 w 9823"/>
                    <a:gd name="connsiteY97" fmla="*/ 6384 h 10000"/>
                    <a:gd name="connsiteX98" fmla="*/ 4534 w 9823"/>
                    <a:gd name="connsiteY98" fmla="*/ 6384 h 10000"/>
                    <a:gd name="connsiteX99" fmla="*/ 4607 w 9823"/>
                    <a:gd name="connsiteY99" fmla="*/ 6384 h 10000"/>
                    <a:gd name="connsiteX100" fmla="*/ 4623 w 9823"/>
                    <a:gd name="connsiteY100" fmla="*/ 6377 h 10000"/>
                    <a:gd name="connsiteX101" fmla="*/ 4672 w 9823"/>
                    <a:gd name="connsiteY101" fmla="*/ 6361 h 10000"/>
                    <a:gd name="connsiteX102" fmla="*/ 4737 w 9823"/>
                    <a:gd name="connsiteY102" fmla="*/ 6384 h 10000"/>
                    <a:gd name="connsiteX103" fmla="*/ 4794 w 9823"/>
                    <a:gd name="connsiteY103" fmla="*/ 6472 h 10000"/>
                    <a:gd name="connsiteX104" fmla="*/ 4835 w 9823"/>
                    <a:gd name="connsiteY104" fmla="*/ 6566 h 10000"/>
                    <a:gd name="connsiteX105" fmla="*/ 4852 w 9823"/>
                    <a:gd name="connsiteY105" fmla="*/ 6622 h 10000"/>
                    <a:gd name="connsiteX106" fmla="*/ 4868 w 9823"/>
                    <a:gd name="connsiteY106" fmla="*/ 6661 h 10000"/>
                    <a:gd name="connsiteX107" fmla="*/ 4925 w 9823"/>
                    <a:gd name="connsiteY107" fmla="*/ 6709 h 10000"/>
                    <a:gd name="connsiteX108" fmla="*/ 4974 w 9823"/>
                    <a:gd name="connsiteY108" fmla="*/ 6748 h 10000"/>
                    <a:gd name="connsiteX109" fmla="*/ 5023 w 9823"/>
                    <a:gd name="connsiteY109" fmla="*/ 6772 h 10000"/>
                    <a:gd name="connsiteX110" fmla="*/ 5063 w 9823"/>
                    <a:gd name="connsiteY110" fmla="*/ 6812 h 10000"/>
                    <a:gd name="connsiteX111" fmla="*/ 5120 w 9823"/>
                    <a:gd name="connsiteY111" fmla="*/ 6835 h 10000"/>
                    <a:gd name="connsiteX112" fmla="*/ 5169 w 9823"/>
                    <a:gd name="connsiteY112" fmla="*/ 6867 h 10000"/>
                    <a:gd name="connsiteX113" fmla="*/ 5210 w 9823"/>
                    <a:gd name="connsiteY113" fmla="*/ 6891 h 10000"/>
                    <a:gd name="connsiteX114" fmla="*/ 5235 w 9823"/>
                    <a:gd name="connsiteY114" fmla="*/ 6915 h 10000"/>
                    <a:gd name="connsiteX115" fmla="*/ 5259 w 9823"/>
                    <a:gd name="connsiteY115" fmla="*/ 6930 h 10000"/>
                    <a:gd name="connsiteX116" fmla="*/ 5283 w 9823"/>
                    <a:gd name="connsiteY116" fmla="*/ 7009 h 10000"/>
                    <a:gd name="connsiteX117" fmla="*/ 5332 w 9823"/>
                    <a:gd name="connsiteY117" fmla="*/ 7160 h 10000"/>
                    <a:gd name="connsiteX118" fmla="*/ 5373 w 9823"/>
                    <a:gd name="connsiteY118" fmla="*/ 7294 h 10000"/>
                    <a:gd name="connsiteX119" fmla="*/ 5414 w 9823"/>
                    <a:gd name="connsiteY119" fmla="*/ 7389 h 10000"/>
                    <a:gd name="connsiteX120" fmla="*/ 5414 w 9823"/>
                    <a:gd name="connsiteY120" fmla="*/ 7405 h 10000"/>
                    <a:gd name="connsiteX121" fmla="*/ 5389 w 9823"/>
                    <a:gd name="connsiteY121" fmla="*/ 7413 h 10000"/>
                    <a:gd name="connsiteX122" fmla="*/ 5349 w 9823"/>
                    <a:gd name="connsiteY122" fmla="*/ 7421 h 10000"/>
                    <a:gd name="connsiteX123" fmla="*/ 5308 w 9823"/>
                    <a:gd name="connsiteY123" fmla="*/ 7429 h 10000"/>
                    <a:gd name="connsiteX124" fmla="*/ 5275 w 9823"/>
                    <a:gd name="connsiteY124" fmla="*/ 7437 h 10000"/>
                    <a:gd name="connsiteX125" fmla="*/ 5243 w 9823"/>
                    <a:gd name="connsiteY125" fmla="*/ 7453 h 10000"/>
                    <a:gd name="connsiteX126" fmla="*/ 5243 w 9823"/>
                    <a:gd name="connsiteY126" fmla="*/ 7460 h 10000"/>
                    <a:gd name="connsiteX127" fmla="*/ 5267 w 9823"/>
                    <a:gd name="connsiteY127" fmla="*/ 7468 h 10000"/>
                    <a:gd name="connsiteX128" fmla="*/ 5341 w 9823"/>
                    <a:gd name="connsiteY128" fmla="*/ 7500 h 10000"/>
                    <a:gd name="connsiteX129" fmla="*/ 5406 w 9823"/>
                    <a:gd name="connsiteY129" fmla="*/ 7540 h 10000"/>
                    <a:gd name="connsiteX130" fmla="*/ 5471 w 9823"/>
                    <a:gd name="connsiteY130" fmla="*/ 7579 h 10000"/>
                    <a:gd name="connsiteX131" fmla="*/ 5520 w 9823"/>
                    <a:gd name="connsiteY131" fmla="*/ 7611 h 10000"/>
                    <a:gd name="connsiteX132" fmla="*/ 5569 w 9823"/>
                    <a:gd name="connsiteY132" fmla="*/ 7658 h 10000"/>
                    <a:gd name="connsiteX133" fmla="*/ 5601 w 9823"/>
                    <a:gd name="connsiteY133" fmla="*/ 7698 h 10000"/>
                    <a:gd name="connsiteX134" fmla="*/ 5642 w 9823"/>
                    <a:gd name="connsiteY134" fmla="*/ 7714 h 10000"/>
                    <a:gd name="connsiteX135" fmla="*/ 5667 w 9823"/>
                    <a:gd name="connsiteY135" fmla="*/ 7690 h 10000"/>
                    <a:gd name="connsiteX136" fmla="*/ 5691 w 9823"/>
                    <a:gd name="connsiteY136" fmla="*/ 7650 h 10000"/>
                    <a:gd name="connsiteX137" fmla="*/ 5699 w 9823"/>
                    <a:gd name="connsiteY137" fmla="*/ 7658 h 10000"/>
                    <a:gd name="connsiteX138" fmla="*/ 5715 w 9823"/>
                    <a:gd name="connsiteY138" fmla="*/ 7690 h 10000"/>
                    <a:gd name="connsiteX139" fmla="*/ 5724 w 9823"/>
                    <a:gd name="connsiteY139" fmla="*/ 7714 h 10000"/>
                    <a:gd name="connsiteX140" fmla="*/ 5756 w 9823"/>
                    <a:gd name="connsiteY140" fmla="*/ 7737 h 10000"/>
                    <a:gd name="connsiteX141" fmla="*/ 5797 w 9823"/>
                    <a:gd name="connsiteY141" fmla="*/ 7761 h 10000"/>
                    <a:gd name="connsiteX142" fmla="*/ 5838 w 9823"/>
                    <a:gd name="connsiteY142" fmla="*/ 7777 h 10000"/>
                    <a:gd name="connsiteX143" fmla="*/ 5854 w 9823"/>
                    <a:gd name="connsiteY143" fmla="*/ 7785 h 10000"/>
                    <a:gd name="connsiteX144" fmla="*/ 5862 w 9823"/>
                    <a:gd name="connsiteY144" fmla="*/ 7777 h 10000"/>
                    <a:gd name="connsiteX145" fmla="*/ 5887 w 9823"/>
                    <a:gd name="connsiteY145" fmla="*/ 7761 h 10000"/>
                    <a:gd name="connsiteX146" fmla="*/ 5903 w 9823"/>
                    <a:gd name="connsiteY146" fmla="*/ 7722 h 10000"/>
                    <a:gd name="connsiteX147" fmla="*/ 5911 w 9823"/>
                    <a:gd name="connsiteY147" fmla="*/ 7690 h 10000"/>
                    <a:gd name="connsiteX148" fmla="*/ 5903 w 9823"/>
                    <a:gd name="connsiteY148" fmla="*/ 7642 h 10000"/>
                    <a:gd name="connsiteX149" fmla="*/ 5895 w 9823"/>
                    <a:gd name="connsiteY149" fmla="*/ 7587 h 10000"/>
                    <a:gd name="connsiteX150" fmla="*/ 5862 w 9823"/>
                    <a:gd name="connsiteY150" fmla="*/ 7555 h 10000"/>
                    <a:gd name="connsiteX151" fmla="*/ 5846 w 9823"/>
                    <a:gd name="connsiteY151" fmla="*/ 7587 h 10000"/>
                    <a:gd name="connsiteX152" fmla="*/ 5821 w 9823"/>
                    <a:gd name="connsiteY152" fmla="*/ 7595 h 10000"/>
                    <a:gd name="connsiteX153" fmla="*/ 5797 w 9823"/>
                    <a:gd name="connsiteY153" fmla="*/ 7547 h 10000"/>
                    <a:gd name="connsiteX154" fmla="*/ 5781 w 9823"/>
                    <a:gd name="connsiteY154" fmla="*/ 7484 h 10000"/>
                    <a:gd name="connsiteX155" fmla="*/ 5772 w 9823"/>
                    <a:gd name="connsiteY155" fmla="*/ 7460 h 10000"/>
                    <a:gd name="connsiteX156" fmla="*/ 5781 w 9823"/>
                    <a:gd name="connsiteY156" fmla="*/ 7437 h 10000"/>
                    <a:gd name="connsiteX157" fmla="*/ 5821 w 9823"/>
                    <a:gd name="connsiteY157" fmla="*/ 7413 h 10000"/>
                    <a:gd name="connsiteX158" fmla="*/ 5854 w 9823"/>
                    <a:gd name="connsiteY158" fmla="*/ 7397 h 10000"/>
                    <a:gd name="connsiteX159" fmla="*/ 5887 w 9823"/>
                    <a:gd name="connsiteY159" fmla="*/ 7413 h 10000"/>
                    <a:gd name="connsiteX160" fmla="*/ 5911 w 9823"/>
                    <a:gd name="connsiteY160" fmla="*/ 7460 h 10000"/>
                    <a:gd name="connsiteX161" fmla="*/ 5944 w 9823"/>
                    <a:gd name="connsiteY161" fmla="*/ 7484 h 10000"/>
                    <a:gd name="connsiteX162" fmla="*/ 5960 w 9823"/>
                    <a:gd name="connsiteY162" fmla="*/ 7484 h 10000"/>
                    <a:gd name="connsiteX163" fmla="*/ 5960 w 9823"/>
                    <a:gd name="connsiteY163" fmla="*/ 7429 h 10000"/>
                    <a:gd name="connsiteX164" fmla="*/ 5960 w 9823"/>
                    <a:gd name="connsiteY164" fmla="*/ 7342 h 10000"/>
                    <a:gd name="connsiteX165" fmla="*/ 5968 w 9823"/>
                    <a:gd name="connsiteY165" fmla="*/ 7239 h 10000"/>
                    <a:gd name="connsiteX166" fmla="*/ 6001 w 9823"/>
                    <a:gd name="connsiteY166" fmla="*/ 7152 h 10000"/>
                    <a:gd name="connsiteX167" fmla="*/ 6033 w 9823"/>
                    <a:gd name="connsiteY167" fmla="*/ 7073 h 10000"/>
                    <a:gd name="connsiteX168" fmla="*/ 6050 w 9823"/>
                    <a:gd name="connsiteY168" fmla="*/ 7033 h 10000"/>
                    <a:gd name="connsiteX169" fmla="*/ 6082 w 9823"/>
                    <a:gd name="connsiteY169" fmla="*/ 6978 h 10000"/>
                    <a:gd name="connsiteX170" fmla="*/ 6115 w 9823"/>
                    <a:gd name="connsiteY170" fmla="*/ 6915 h 10000"/>
                    <a:gd name="connsiteX171" fmla="*/ 6156 w 9823"/>
                    <a:gd name="connsiteY171" fmla="*/ 6851 h 10000"/>
                    <a:gd name="connsiteX172" fmla="*/ 6196 w 9823"/>
                    <a:gd name="connsiteY172" fmla="*/ 6796 h 10000"/>
                    <a:gd name="connsiteX173" fmla="*/ 6237 w 9823"/>
                    <a:gd name="connsiteY173" fmla="*/ 6741 h 10000"/>
                    <a:gd name="connsiteX174" fmla="*/ 6286 w 9823"/>
                    <a:gd name="connsiteY174" fmla="*/ 6701 h 10000"/>
                    <a:gd name="connsiteX175" fmla="*/ 6335 w 9823"/>
                    <a:gd name="connsiteY175" fmla="*/ 6677 h 10000"/>
                    <a:gd name="connsiteX176" fmla="*/ 6416 w 9823"/>
                    <a:gd name="connsiteY176" fmla="*/ 6638 h 10000"/>
                    <a:gd name="connsiteX177" fmla="*/ 6498 w 9823"/>
                    <a:gd name="connsiteY177" fmla="*/ 6614 h 10000"/>
                    <a:gd name="connsiteX178" fmla="*/ 6547 w 9823"/>
                    <a:gd name="connsiteY178" fmla="*/ 6590 h 10000"/>
                    <a:gd name="connsiteX179" fmla="*/ 6571 w 9823"/>
                    <a:gd name="connsiteY179" fmla="*/ 6582 h 10000"/>
                    <a:gd name="connsiteX180" fmla="*/ 6563 w 9823"/>
                    <a:gd name="connsiteY180" fmla="*/ 6559 h 10000"/>
                    <a:gd name="connsiteX181" fmla="*/ 6539 w 9823"/>
                    <a:gd name="connsiteY181" fmla="*/ 6479 h 10000"/>
                    <a:gd name="connsiteX182" fmla="*/ 6547 w 9823"/>
                    <a:gd name="connsiteY182" fmla="*/ 6392 h 10000"/>
                    <a:gd name="connsiteX183" fmla="*/ 6596 w 9823"/>
                    <a:gd name="connsiteY183" fmla="*/ 6282 h 10000"/>
                    <a:gd name="connsiteX184" fmla="*/ 6661 w 9823"/>
                    <a:gd name="connsiteY184" fmla="*/ 6195 h 10000"/>
                    <a:gd name="connsiteX185" fmla="*/ 6718 w 9823"/>
                    <a:gd name="connsiteY185" fmla="*/ 6108 h 10000"/>
                    <a:gd name="connsiteX186" fmla="*/ 6767 w 9823"/>
                    <a:gd name="connsiteY186" fmla="*/ 6044 h 10000"/>
                    <a:gd name="connsiteX187" fmla="*/ 6832 w 9823"/>
                    <a:gd name="connsiteY187" fmla="*/ 5997 h 10000"/>
                    <a:gd name="connsiteX188" fmla="*/ 6881 w 9823"/>
                    <a:gd name="connsiteY188" fmla="*/ 5957 h 10000"/>
                    <a:gd name="connsiteX189" fmla="*/ 6873 w 9823"/>
                    <a:gd name="connsiteY189" fmla="*/ 5878 h 10000"/>
                    <a:gd name="connsiteX190" fmla="*/ 6840 w 9823"/>
                    <a:gd name="connsiteY190" fmla="*/ 5799 h 10000"/>
                    <a:gd name="connsiteX191" fmla="*/ 6832 w 9823"/>
                    <a:gd name="connsiteY191" fmla="*/ 5704 h 10000"/>
                    <a:gd name="connsiteX192" fmla="*/ 6840 w 9823"/>
                    <a:gd name="connsiteY192" fmla="*/ 5641 h 10000"/>
                    <a:gd name="connsiteX193" fmla="*/ 6856 w 9823"/>
                    <a:gd name="connsiteY193" fmla="*/ 5609 h 10000"/>
                    <a:gd name="connsiteX194" fmla="*/ 6881 w 9823"/>
                    <a:gd name="connsiteY194" fmla="*/ 5633 h 10000"/>
                    <a:gd name="connsiteX195" fmla="*/ 6930 w 9823"/>
                    <a:gd name="connsiteY195" fmla="*/ 5728 h 10000"/>
                    <a:gd name="connsiteX196" fmla="*/ 6954 w 9823"/>
                    <a:gd name="connsiteY196" fmla="*/ 5823 h 10000"/>
                    <a:gd name="connsiteX197" fmla="*/ 6946 w 9823"/>
                    <a:gd name="connsiteY197" fmla="*/ 5894 h 10000"/>
                    <a:gd name="connsiteX198" fmla="*/ 6946 w 9823"/>
                    <a:gd name="connsiteY198" fmla="*/ 5926 h 10000"/>
                    <a:gd name="connsiteX199" fmla="*/ 6995 w 9823"/>
                    <a:gd name="connsiteY199" fmla="*/ 5941 h 10000"/>
                    <a:gd name="connsiteX200" fmla="*/ 7060 w 9823"/>
                    <a:gd name="connsiteY200" fmla="*/ 5957 h 10000"/>
                    <a:gd name="connsiteX201" fmla="*/ 7101 w 9823"/>
                    <a:gd name="connsiteY201" fmla="*/ 5981 h 10000"/>
                    <a:gd name="connsiteX202" fmla="*/ 7125 w 9823"/>
                    <a:gd name="connsiteY202" fmla="*/ 5997 h 10000"/>
                    <a:gd name="connsiteX203" fmla="*/ 7093 w 9823"/>
                    <a:gd name="connsiteY203" fmla="*/ 6028 h 10000"/>
                    <a:gd name="connsiteX204" fmla="*/ 7060 w 9823"/>
                    <a:gd name="connsiteY204" fmla="*/ 6052 h 10000"/>
                    <a:gd name="connsiteX205" fmla="*/ 7019 w 9823"/>
                    <a:gd name="connsiteY205" fmla="*/ 6092 h 10000"/>
                    <a:gd name="connsiteX206" fmla="*/ 7003 w 9823"/>
                    <a:gd name="connsiteY206" fmla="*/ 6116 h 10000"/>
                    <a:gd name="connsiteX207" fmla="*/ 6995 w 9823"/>
                    <a:gd name="connsiteY207" fmla="*/ 6123 h 10000"/>
                    <a:gd name="connsiteX208" fmla="*/ 6995 w 9823"/>
                    <a:gd name="connsiteY208" fmla="*/ 6274 h 10000"/>
                    <a:gd name="connsiteX209" fmla="*/ 7060 w 9823"/>
                    <a:gd name="connsiteY209" fmla="*/ 6384 h 10000"/>
                    <a:gd name="connsiteX210" fmla="*/ 6954 w 9823"/>
                    <a:gd name="connsiteY210" fmla="*/ 6400 h 10000"/>
                    <a:gd name="connsiteX211" fmla="*/ 6930 w 9823"/>
                    <a:gd name="connsiteY211" fmla="*/ 6527 h 10000"/>
                    <a:gd name="connsiteX212" fmla="*/ 6832 w 9823"/>
                    <a:gd name="connsiteY212" fmla="*/ 6598 h 10000"/>
                    <a:gd name="connsiteX213" fmla="*/ 6848 w 9823"/>
                    <a:gd name="connsiteY213" fmla="*/ 6685 h 10000"/>
                    <a:gd name="connsiteX214" fmla="*/ 6808 w 9823"/>
                    <a:gd name="connsiteY214" fmla="*/ 6741 h 10000"/>
                    <a:gd name="connsiteX215" fmla="*/ 6824 w 9823"/>
                    <a:gd name="connsiteY215" fmla="*/ 6875 h 10000"/>
                    <a:gd name="connsiteX216" fmla="*/ 6759 w 9823"/>
                    <a:gd name="connsiteY216" fmla="*/ 6954 h 10000"/>
                    <a:gd name="connsiteX217" fmla="*/ 6783 w 9823"/>
                    <a:gd name="connsiteY217" fmla="*/ 7184 h 10000"/>
                    <a:gd name="connsiteX218" fmla="*/ 6808 w 9823"/>
                    <a:gd name="connsiteY218" fmla="*/ 7199 h 10000"/>
                    <a:gd name="connsiteX219" fmla="*/ 6832 w 9823"/>
                    <a:gd name="connsiteY219" fmla="*/ 7239 h 10000"/>
                    <a:gd name="connsiteX220" fmla="*/ 6848 w 9823"/>
                    <a:gd name="connsiteY220" fmla="*/ 7294 h 10000"/>
                    <a:gd name="connsiteX221" fmla="*/ 6848 w 9823"/>
                    <a:gd name="connsiteY221" fmla="*/ 7358 h 10000"/>
                    <a:gd name="connsiteX222" fmla="*/ 6840 w 9823"/>
                    <a:gd name="connsiteY222" fmla="*/ 7421 h 10000"/>
                    <a:gd name="connsiteX223" fmla="*/ 6848 w 9823"/>
                    <a:gd name="connsiteY223" fmla="*/ 7492 h 10000"/>
                    <a:gd name="connsiteX224" fmla="*/ 6848 w 9823"/>
                    <a:gd name="connsiteY224" fmla="*/ 7547 h 10000"/>
                    <a:gd name="connsiteX225" fmla="*/ 6824 w 9823"/>
                    <a:gd name="connsiteY225" fmla="*/ 7571 h 10000"/>
                    <a:gd name="connsiteX226" fmla="*/ 6775 w 9823"/>
                    <a:gd name="connsiteY226" fmla="*/ 7555 h 10000"/>
                    <a:gd name="connsiteX227" fmla="*/ 6750 w 9823"/>
                    <a:gd name="connsiteY227" fmla="*/ 7540 h 10000"/>
                    <a:gd name="connsiteX228" fmla="*/ 6726 w 9823"/>
                    <a:gd name="connsiteY228" fmla="*/ 7524 h 10000"/>
                    <a:gd name="connsiteX229" fmla="*/ 6718 w 9823"/>
                    <a:gd name="connsiteY229" fmla="*/ 7484 h 10000"/>
                    <a:gd name="connsiteX230" fmla="*/ 6702 w 9823"/>
                    <a:gd name="connsiteY230" fmla="*/ 7484 h 10000"/>
                    <a:gd name="connsiteX231" fmla="*/ 6661 w 9823"/>
                    <a:gd name="connsiteY231" fmla="*/ 7532 h 10000"/>
                    <a:gd name="connsiteX232" fmla="*/ 6620 w 9823"/>
                    <a:gd name="connsiteY232" fmla="*/ 7579 h 10000"/>
                    <a:gd name="connsiteX233" fmla="*/ 6596 w 9823"/>
                    <a:gd name="connsiteY233" fmla="*/ 7603 h 10000"/>
                    <a:gd name="connsiteX234" fmla="*/ 6587 w 9823"/>
                    <a:gd name="connsiteY234" fmla="*/ 7619 h 10000"/>
                    <a:gd name="connsiteX235" fmla="*/ 6571 w 9823"/>
                    <a:gd name="connsiteY235" fmla="*/ 7658 h 10000"/>
                    <a:gd name="connsiteX236" fmla="*/ 6530 w 9823"/>
                    <a:gd name="connsiteY236" fmla="*/ 7706 h 10000"/>
                    <a:gd name="connsiteX237" fmla="*/ 6482 w 9823"/>
                    <a:gd name="connsiteY237" fmla="*/ 7729 h 10000"/>
                    <a:gd name="connsiteX238" fmla="*/ 6449 w 9823"/>
                    <a:gd name="connsiteY238" fmla="*/ 7737 h 10000"/>
                    <a:gd name="connsiteX239" fmla="*/ 6441 w 9823"/>
                    <a:gd name="connsiteY239" fmla="*/ 7769 h 10000"/>
                    <a:gd name="connsiteX240" fmla="*/ 6457 w 9823"/>
                    <a:gd name="connsiteY240" fmla="*/ 7809 h 10000"/>
                    <a:gd name="connsiteX241" fmla="*/ 6482 w 9823"/>
                    <a:gd name="connsiteY241" fmla="*/ 7856 h 10000"/>
                    <a:gd name="connsiteX242" fmla="*/ 6530 w 9823"/>
                    <a:gd name="connsiteY242" fmla="*/ 7896 h 10000"/>
                    <a:gd name="connsiteX243" fmla="*/ 6604 w 9823"/>
                    <a:gd name="connsiteY243" fmla="*/ 7903 h 10000"/>
                    <a:gd name="connsiteX244" fmla="*/ 6669 w 9823"/>
                    <a:gd name="connsiteY244" fmla="*/ 7896 h 10000"/>
                    <a:gd name="connsiteX245" fmla="*/ 6702 w 9823"/>
                    <a:gd name="connsiteY245" fmla="*/ 7888 h 10000"/>
                    <a:gd name="connsiteX246" fmla="*/ 6783 w 9823"/>
                    <a:gd name="connsiteY246" fmla="*/ 7816 h 10000"/>
                    <a:gd name="connsiteX247" fmla="*/ 6775 w 9823"/>
                    <a:gd name="connsiteY247" fmla="*/ 7737 h 10000"/>
                    <a:gd name="connsiteX248" fmla="*/ 6783 w 9823"/>
                    <a:gd name="connsiteY248" fmla="*/ 7753 h 10000"/>
                    <a:gd name="connsiteX249" fmla="*/ 6824 w 9823"/>
                    <a:gd name="connsiteY249" fmla="*/ 7761 h 10000"/>
                    <a:gd name="connsiteX250" fmla="*/ 6848 w 9823"/>
                    <a:gd name="connsiteY250" fmla="*/ 7777 h 10000"/>
                    <a:gd name="connsiteX251" fmla="*/ 6889 w 9823"/>
                    <a:gd name="connsiteY251" fmla="*/ 7793 h 10000"/>
                    <a:gd name="connsiteX252" fmla="*/ 6938 w 9823"/>
                    <a:gd name="connsiteY252" fmla="*/ 7809 h 10000"/>
                    <a:gd name="connsiteX253" fmla="*/ 6995 w 9823"/>
                    <a:gd name="connsiteY253" fmla="*/ 7785 h 10000"/>
                    <a:gd name="connsiteX254" fmla="*/ 7044 w 9823"/>
                    <a:gd name="connsiteY254" fmla="*/ 7753 h 10000"/>
                    <a:gd name="connsiteX255" fmla="*/ 7085 w 9823"/>
                    <a:gd name="connsiteY255" fmla="*/ 7714 h 10000"/>
                    <a:gd name="connsiteX256" fmla="*/ 7085 w 9823"/>
                    <a:gd name="connsiteY256" fmla="*/ 7690 h 10000"/>
                    <a:gd name="connsiteX257" fmla="*/ 7068 w 9823"/>
                    <a:gd name="connsiteY257" fmla="*/ 7674 h 10000"/>
                    <a:gd name="connsiteX258" fmla="*/ 7044 w 9823"/>
                    <a:gd name="connsiteY258" fmla="*/ 7650 h 10000"/>
                    <a:gd name="connsiteX259" fmla="*/ 7060 w 9823"/>
                    <a:gd name="connsiteY259" fmla="*/ 7611 h 10000"/>
                    <a:gd name="connsiteX260" fmla="*/ 7093 w 9823"/>
                    <a:gd name="connsiteY260" fmla="*/ 7571 h 10000"/>
                    <a:gd name="connsiteX261" fmla="*/ 7134 w 9823"/>
                    <a:gd name="connsiteY261" fmla="*/ 7524 h 10000"/>
                    <a:gd name="connsiteX262" fmla="*/ 7166 w 9823"/>
                    <a:gd name="connsiteY262" fmla="*/ 7492 h 10000"/>
                    <a:gd name="connsiteX263" fmla="*/ 7191 w 9823"/>
                    <a:gd name="connsiteY263" fmla="*/ 7460 h 10000"/>
                    <a:gd name="connsiteX264" fmla="*/ 7199 w 9823"/>
                    <a:gd name="connsiteY264" fmla="*/ 7405 h 10000"/>
                    <a:gd name="connsiteX265" fmla="*/ 7199 w 9823"/>
                    <a:gd name="connsiteY265" fmla="*/ 7334 h 10000"/>
                    <a:gd name="connsiteX266" fmla="*/ 7199 w 9823"/>
                    <a:gd name="connsiteY266" fmla="*/ 7255 h 10000"/>
                    <a:gd name="connsiteX267" fmla="*/ 7199 w 9823"/>
                    <a:gd name="connsiteY267" fmla="*/ 7231 h 10000"/>
                    <a:gd name="connsiteX268" fmla="*/ 7191 w 9823"/>
                    <a:gd name="connsiteY268" fmla="*/ 7215 h 10000"/>
                    <a:gd name="connsiteX269" fmla="*/ 7182 w 9823"/>
                    <a:gd name="connsiteY269" fmla="*/ 7160 h 10000"/>
                    <a:gd name="connsiteX270" fmla="*/ 7182 w 9823"/>
                    <a:gd name="connsiteY270" fmla="*/ 7081 h 10000"/>
                    <a:gd name="connsiteX271" fmla="*/ 7215 w 9823"/>
                    <a:gd name="connsiteY271" fmla="*/ 6986 h 10000"/>
                    <a:gd name="connsiteX272" fmla="*/ 7264 w 9823"/>
                    <a:gd name="connsiteY272" fmla="*/ 6930 h 10000"/>
                    <a:gd name="connsiteX273" fmla="*/ 7288 w 9823"/>
                    <a:gd name="connsiteY273" fmla="*/ 6962 h 10000"/>
                    <a:gd name="connsiteX274" fmla="*/ 7337 w 9823"/>
                    <a:gd name="connsiteY274" fmla="*/ 7049 h 10000"/>
                    <a:gd name="connsiteX275" fmla="*/ 7435 w 9823"/>
                    <a:gd name="connsiteY275" fmla="*/ 7128 h 10000"/>
                    <a:gd name="connsiteX276" fmla="*/ 7525 w 9823"/>
                    <a:gd name="connsiteY276" fmla="*/ 7223 h 10000"/>
                    <a:gd name="connsiteX277" fmla="*/ 7574 w 9823"/>
                    <a:gd name="connsiteY277" fmla="*/ 7350 h 10000"/>
                    <a:gd name="connsiteX278" fmla="*/ 7582 w 9823"/>
                    <a:gd name="connsiteY278" fmla="*/ 7468 h 10000"/>
                    <a:gd name="connsiteX279" fmla="*/ 7574 w 9823"/>
                    <a:gd name="connsiteY279" fmla="*/ 7532 h 10000"/>
                    <a:gd name="connsiteX280" fmla="*/ 7574 w 9823"/>
                    <a:gd name="connsiteY280" fmla="*/ 7595 h 10000"/>
                    <a:gd name="connsiteX281" fmla="*/ 7582 w 9823"/>
                    <a:gd name="connsiteY281" fmla="*/ 7706 h 10000"/>
                    <a:gd name="connsiteX282" fmla="*/ 7582 w 9823"/>
                    <a:gd name="connsiteY282" fmla="*/ 7824 h 10000"/>
                    <a:gd name="connsiteX283" fmla="*/ 7557 w 9823"/>
                    <a:gd name="connsiteY283" fmla="*/ 7911 h 10000"/>
                    <a:gd name="connsiteX284" fmla="*/ 7500 w 9823"/>
                    <a:gd name="connsiteY284" fmla="*/ 7967 h 10000"/>
                    <a:gd name="connsiteX285" fmla="*/ 7451 w 9823"/>
                    <a:gd name="connsiteY285" fmla="*/ 8022 h 10000"/>
                    <a:gd name="connsiteX286" fmla="*/ 7411 w 9823"/>
                    <a:gd name="connsiteY286" fmla="*/ 8078 h 10000"/>
                    <a:gd name="connsiteX287" fmla="*/ 7394 w 9823"/>
                    <a:gd name="connsiteY287" fmla="*/ 8133 h 10000"/>
                    <a:gd name="connsiteX288" fmla="*/ 7386 w 9823"/>
                    <a:gd name="connsiteY288" fmla="*/ 8172 h 10000"/>
                    <a:gd name="connsiteX289" fmla="*/ 7370 w 9823"/>
                    <a:gd name="connsiteY289" fmla="*/ 8188 h 10000"/>
                    <a:gd name="connsiteX290" fmla="*/ 7337 w 9823"/>
                    <a:gd name="connsiteY290" fmla="*/ 8204 h 10000"/>
                    <a:gd name="connsiteX291" fmla="*/ 7288 w 9823"/>
                    <a:gd name="connsiteY291" fmla="*/ 8212 h 10000"/>
                    <a:gd name="connsiteX292" fmla="*/ 7215 w 9823"/>
                    <a:gd name="connsiteY292" fmla="*/ 8228 h 10000"/>
                    <a:gd name="connsiteX293" fmla="*/ 7142 w 9823"/>
                    <a:gd name="connsiteY293" fmla="*/ 8236 h 10000"/>
                    <a:gd name="connsiteX294" fmla="*/ 7068 w 9823"/>
                    <a:gd name="connsiteY294" fmla="*/ 8236 h 10000"/>
                    <a:gd name="connsiteX295" fmla="*/ 7036 w 9823"/>
                    <a:gd name="connsiteY295" fmla="*/ 8236 h 10000"/>
                    <a:gd name="connsiteX296" fmla="*/ 7036 w 9823"/>
                    <a:gd name="connsiteY296" fmla="*/ 8236 h 10000"/>
                    <a:gd name="connsiteX297" fmla="*/ 7044 w 9823"/>
                    <a:gd name="connsiteY297" fmla="*/ 8212 h 10000"/>
                    <a:gd name="connsiteX298" fmla="*/ 7044 w 9823"/>
                    <a:gd name="connsiteY298" fmla="*/ 8196 h 10000"/>
                    <a:gd name="connsiteX299" fmla="*/ 7028 w 9823"/>
                    <a:gd name="connsiteY299" fmla="*/ 8157 h 10000"/>
                    <a:gd name="connsiteX300" fmla="*/ 6979 w 9823"/>
                    <a:gd name="connsiteY300" fmla="*/ 8133 h 10000"/>
                    <a:gd name="connsiteX301" fmla="*/ 6913 w 9823"/>
                    <a:gd name="connsiteY301" fmla="*/ 8133 h 10000"/>
                    <a:gd name="connsiteX302" fmla="*/ 6856 w 9823"/>
                    <a:gd name="connsiteY302" fmla="*/ 8149 h 10000"/>
                    <a:gd name="connsiteX303" fmla="*/ 6808 w 9823"/>
                    <a:gd name="connsiteY303" fmla="*/ 8172 h 10000"/>
                    <a:gd name="connsiteX304" fmla="*/ 6734 w 9823"/>
                    <a:gd name="connsiteY304" fmla="*/ 8196 h 10000"/>
                    <a:gd name="connsiteX305" fmla="*/ 6653 w 9823"/>
                    <a:gd name="connsiteY305" fmla="*/ 8228 h 10000"/>
                    <a:gd name="connsiteX306" fmla="*/ 6579 w 9823"/>
                    <a:gd name="connsiteY306" fmla="*/ 8252 h 10000"/>
                    <a:gd name="connsiteX307" fmla="*/ 6539 w 9823"/>
                    <a:gd name="connsiteY307" fmla="*/ 8259 h 10000"/>
                    <a:gd name="connsiteX308" fmla="*/ 6530 w 9823"/>
                    <a:gd name="connsiteY308" fmla="*/ 8259 h 10000"/>
                    <a:gd name="connsiteX309" fmla="*/ 6498 w 9823"/>
                    <a:gd name="connsiteY309" fmla="*/ 8267 h 10000"/>
                    <a:gd name="connsiteX310" fmla="*/ 6449 w 9823"/>
                    <a:gd name="connsiteY310" fmla="*/ 8275 h 10000"/>
                    <a:gd name="connsiteX311" fmla="*/ 6400 w 9823"/>
                    <a:gd name="connsiteY311" fmla="*/ 8291 h 10000"/>
                    <a:gd name="connsiteX312" fmla="*/ 6351 w 9823"/>
                    <a:gd name="connsiteY312" fmla="*/ 8307 h 10000"/>
                    <a:gd name="connsiteX313" fmla="*/ 6319 w 9823"/>
                    <a:gd name="connsiteY313" fmla="*/ 8331 h 10000"/>
                    <a:gd name="connsiteX314" fmla="*/ 6310 w 9823"/>
                    <a:gd name="connsiteY314" fmla="*/ 8370 h 10000"/>
                    <a:gd name="connsiteX315" fmla="*/ 6319 w 9823"/>
                    <a:gd name="connsiteY315" fmla="*/ 8418 h 10000"/>
                    <a:gd name="connsiteX316" fmla="*/ 6384 w 9823"/>
                    <a:gd name="connsiteY316" fmla="*/ 8489 h 10000"/>
                    <a:gd name="connsiteX317" fmla="*/ 6449 w 9823"/>
                    <a:gd name="connsiteY317" fmla="*/ 8513 h 10000"/>
                    <a:gd name="connsiteX318" fmla="*/ 6498 w 9823"/>
                    <a:gd name="connsiteY318" fmla="*/ 8536 h 10000"/>
                    <a:gd name="connsiteX319" fmla="*/ 6482 w 9823"/>
                    <a:gd name="connsiteY319" fmla="*/ 8560 h 10000"/>
                    <a:gd name="connsiteX320" fmla="*/ 6449 w 9823"/>
                    <a:gd name="connsiteY320" fmla="*/ 8592 h 10000"/>
                    <a:gd name="connsiteX321" fmla="*/ 6441 w 9823"/>
                    <a:gd name="connsiteY321" fmla="*/ 8608 h 10000"/>
                    <a:gd name="connsiteX322" fmla="*/ 6449 w 9823"/>
                    <a:gd name="connsiteY322" fmla="*/ 8616 h 10000"/>
                    <a:gd name="connsiteX323" fmla="*/ 6449 w 9823"/>
                    <a:gd name="connsiteY323" fmla="*/ 8623 h 10000"/>
                    <a:gd name="connsiteX324" fmla="*/ 6750 w 9823"/>
                    <a:gd name="connsiteY324" fmla="*/ 8528 h 10000"/>
                    <a:gd name="connsiteX325" fmla="*/ 6718 w 9823"/>
                    <a:gd name="connsiteY325" fmla="*/ 8473 h 10000"/>
                    <a:gd name="connsiteX326" fmla="*/ 6775 w 9823"/>
                    <a:gd name="connsiteY326" fmla="*/ 8473 h 10000"/>
                    <a:gd name="connsiteX327" fmla="*/ 6783 w 9823"/>
                    <a:gd name="connsiteY327" fmla="*/ 8528 h 10000"/>
                    <a:gd name="connsiteX328" fmla="*/ 7011 w 9823"/>
                    <a:gd name="connsiteY328" fmla="*/ 8544 h 10000"/>
                    <a:gd name="connsiteX329" fmla="*/ 7142 w 9823"/>
                    <a:gd name="connsiteY329" fmla="*/ 8473 h 10000"/>
                    <a:gd name="connsiteX330" fmla="*/ 7117 w 9823"/>
                    <a:gd name="connsiteY330" fmla="*/ 8465 h 10000"/>
                    <a:gd name="connsiteX331" fmla="*/ 7068 w 9823"/>
                    <a:gd name="connsiteY331" fmla="*/ 8441 h 10000"/>
                    <a:gd name="connsiteX332" fmla="*/ 7060 w 9823"/>
                    <a:gd name="connsiteY332" fmla="*/ 8418 h 10000"/>
                    <a:gd name="connsiteX333" fmla="*/ 7142 w 9823"/>
                    <a:gd name="connsiteY333" fmla="*/ 8370 h 10000"/>
                    <a:gd name="connsiteX334" fmla="*/ 7215 w 9823"/>
                    <a:gd name="connsiteY334" fmla="*/ 8354 h 10000"/>
                    <a:gd name="connsiteX335" fmla="*/ 7272 w 9823"/>
                    <a:gd name="connsiteY335" fmla="*/ 8331 h 10000"/>
                    <a:gd name="connsiteX336" fmla="*/ 7321 w 9823"/>
                    <a:gd name="connsiteY336" fmla="*/ 8323 h 10000"/>
                    <a:gd name="connsiteX337" fmla="*/ 7362 w 9823"/>
                    <a:gd name="connsiteY337" fmla="*/ 8315 h 10000"/>
                    <a:gd name="connsiteX338" fmla="*/ 7386 w 9823"/>
                    <a:gd name="connsiteY338" fmla="*/ 8307 h 10000"/>
                    <a:gd name="connsiteX339" fmla="*/ 7402 w 9823"/>
                    <a:gd name="connsiteY339" fmla="*/ 8299 h 10000"/>
                    <a:gd name="connsiteX340" fmla="*/ 7427 w 9823"/>
                    <a:gd name="connsiteY340" fmla="*/ 8299 h 10000"/>
                    <a:gd name="connsiteX341" fmla="*/ 7427 w 9823"/>
                    <a:gd name="connsiteY341" fmla="*/ 8299 h 10000"/>
                    <a:gd name="connsiteX342" fmla="*/ 7443 w 9823"/>
                    <a:gd name="connsiteY342" fmla="*/ 8291 h 10000"/>
                    <a:gd name="connsiteX343" fmla="*/ 7468 w 9823"/>
                    <a:gd name="connsiteY343" fmla="*/ 8259 h 10000"/>
                    <a:gd name="connsiteX344" fmla="*/ 7525 w 9823"/>
                    <a:gd name="connsiteY344" fmla="*/ 8228 h 10000"/>
                    <a:gd name="connsiteX345" fmla="*/ 7574 w 9823"/>
                    <a:gd name="connsiteY345" fmla="*/ 8196 h 10000"/>
                    <a:gd name="connsiteX346" fmla="*/ 7623 w 9823"/>
                    <a:gd name="connsiteY346" fmla="*/ 8172 h 10000"/>
                    <a:gd name="connsiteX347" fmla="*/ 7671 w 9823"/>
                    <a:gd name="connsiteY347" fmla="*/ 8125 h 10000"/>
                    <a:gd name="connsiteX348" fmla="*/ 7704 w 9823"/>
                    <a:gd name="connsiteY348" fmla="*/ 8085 h 10000"/>
                    <a:gd name="connsiteX349" fmla="*/ 7712 w 9823"/>
                    <a:gd name="connsiteY349" fmla="*/ 8070 h 10000"/>
                    <a:gd name="connsiteX350" fmla="*/ 7867 w 9823"/>
                    <a:gd name="connsiteY350" fmla="*/ 8085 h 10000"/>
                    <a:gd name="connsiteX351" fmla="*/ 7867 w 9823"/>
                    <a:gd name="connsiteY351" fmla="*/ 7967 h 10000"/>
                    <a:gd name="connsiteX352" fmla="*/ 7908 w 9823"/>
                    <a:gd name="connsiteY352" fmla="*/ 7872 h 10000"/>
                    <a:gd name="connsiteX353" fmla="*/ 7924 w 9823"/>
                    <a:gd name="connsiteY353" fmla="*/ 7880 h 10000"/>
                    <a:gd name="connsiteX354" fmla="*/ 7949 w 9823"/>
                    <a:gd name="connsiteY354" fmla="*/ 7903 h 10000"/>
                    <a:gd name="connsiteX355" fmla="*/ 7989 w 9823"/>
                    <a:gd name="connsiteY355" fmla="*/ 7927 h 10000"/>
                    <a:gd name="connsiteX356" fmla="*/ 8046 w 9823"/>
                    <a:gd name="connsiteY356" fmla="*/ 7935 h 10000"/>
                    <a:gd name="connsiteX357" fmla="*/ 8079 w 9823"/>
                    <a:gd name="connsiteY357" fmla="*/ 7935 h 10000"/>
                    <a:gd name="connsiteX358" fmla="*/ 8087 w 9823"/>
                    <a:gd name="connsiteY358" fmla="*/ 7959 h 10000"/>
                    <a:gd name="connsiteX359" fmla="*/ 8079 w 9823"/>
                    <a:gd name="connsiteY359" fmla="*/ 7991 h 10000"/>
                    <a:gd name="connsiteX360" fmla="*/ 8071 w 9823"/>
                    <a:gd name="connsiteY360" fmla="*/ 7998 h 10000"/>
                    <a:gd name="connsiteX361" fmla="*/ 8063 w 9823"/>
                    <a:gd name="connsiteY361" fmla="*/ 7991 h 10000"/>
                    <a:gd name="connsiteX362" fmla="*/ 8030 w 9823"/>
                    <a:gd name="connsiteY362" fmla="*/ 7991 h 10000"/>
                    <a:gd name="connsiteX363" fmla="*/ 7997 w 9823"/>
                    <a:gd name="connsiteY363" fmla="*/ 7991 h 10000"/>
                    <a:gd name="connsiteX364" fmla="*/ 7965 w 9823"/>
                    <a:gd name="connsiteY364" fmla="*/ 8014 h 10000"/>
                    <a:gd name="connsiteX365" fmla="*/ 7957 w 9823"/>
                    <a:gd name="connsiteY365" fmla="*/ 8054 h 10000"/>
                    <a:gd name="connsiteX366" fmla="*/ 7957 w 9823"/>
                    <a:gd name="connsiteY366" fmla="*/ 8085 h 10000"/>
                    <a:gd name="connsiteX367" fmla="*/ 7965 w 9823"/>
                    <a:gd name="connsiteY367" fmla="*/ 8125 h 10000"/>
                    <a:gd name="connsiteX368" fmla="*/ 7997 w 9823"/>
                    <a:gd name="connsiteY368" fmla="*/ 8157 h 10000"/>
                    <a:gd name="connsiteX369" fmla="*/ 8030 w 9823"/>
                    <a:gd name="connsiteY369" fmla="*/ 8188 h 10000"/>
                    <a:gd name="connsiteX370" fmla="*/ 8095 w 9823"/>
                    <a:gd name="connsiteY370" fmla="*/ 8228 h 10000"/>
                    <a:gd name="connsiteX371" fmla="*/ 8193 w 9823"/>
                    <a:gd name="connsiteY371" fmla="*/ 8291 h 10000"/>
                    <a:gd name="connsiteX372" fmla="*/ 8299 w 9823"/>
                    <a:gd name="connsiteY372" fmla="*/ 8362 h 10000"/>
                    <a:gd name="connsiteX373" fmla="*/ 8397 w 9823"/>
                    <a:gd name="connsiteY373" fmla="*/ 8441 h 10000"/>
                    <a:gd name="connsiteX374" fmla="*/ 8495 w 9823"/>
                    <a:gd name="connsiteY374" fmla="*/ 8536 h 10000"/>
                    <a:gd name="connsiteX375" fmla="*/ 8576 w 9823"/>
                    <a:gd name="connsiteY375" fmla="*/ 8647 h 10000"/>
                    <a:gd name="connsiteX376" fmla="*/ 8633 w 9823"/>
                    <a:gd name="connsiteY376" fmla="*/ 8742 h 10000"/>
                    <a:gd name="connsiteX377" fmla="*/ 8690 w 9823"/>
                    <a:gd name="connsiteY377" fmla="*/ 8916 h 10000"/>
                    <a:gd name="connsiteX378" fmla="*/ 8698 w 9823"/>
                    <a:gd name="connsiteY378" fmla="*/ 9019 h 10000"/>
                    <a:gd name="connsiteX379" fmla="*/ 8682 w 9823"/>
                    <a:gd name="connsiteY379" fmla="*/ 9074 h 10000"/>
                    <a:gd name="connsiteX380" fmla="*/ 8666 w 9823"/>
                    <a:gd name="connsiteY380" fmla="*/ 9098 h 10000"/>
                    <a:gd name="connsiteX381" fmla="*/ 8633 w 9823"/>
                    <a:gd name="connsiteY381" fmla="*/ 9146 h 10000"/>
                    <a:gd name="connsiteX382" fmla="*/ 8617 w 9823"/>
                    <a:gd name="connsiteY382" fmla="*/ 9209 h 10000"/>
                    <a:gd name="connsiteX383" fmla="*/ 8625 w 9823"/>
                    <a:gd name="connsiteY383" fmla="*/ 9280 h 10000"/>
                    <a:gd name="connsiteX384" fmla="*/ 8674 w 9823"/>
                    <a:gd name="connsiteY384" fmla="*/ 9328 h 10000"/>
                    <a:gd name="connsiteX385" fmla="*/ 8747 w 9823"/>
                    <a:gd name="connsiteY385" fmla="*/ 9375 h 10000"/>
                    <a:gd name="connsiteX386" fmla="*/ 8804 w 9823"/>
                    <a:gd name="connsiteY386" fmla="*/ 9438 h 10000"/>
                    <a:gd name="connsiteX387" fmla="*/ 8861 w 9823"/>
                    <a:gd name="connsiteY387" fmla="*/ 9494 h 10000"/>
                    <a:gd name="connsiteX388" fmla="*/ 8894 w 9823"/>
                    <a:gd name="connsiteY388" fmla="*/ 9549 h 10000"/>
                    <a:gd name="connsiteX389" fmla="*/ 8927 w 9823"/>
                    <a:gd name="connsiteY389" fmla="*/ 9573 h 10000"/>
                    <a:gd name="connsiteX390" fmla="*/ 8959 w 9823"/>
                    <a:gd name="connsiteY390" fmla="*/ 9628 h 10000"/>
                    <a:gd name="connsiteX391" fmla="*/ 9016 w 9823"/>
                    <a:gd name="connsiteY391" fmla="*/ 9691 h 10000"/>
                    <a:gd name="connsiteX392" fmla="*/ 9081 w 9823"/>
                    <a:gd name="connsiteY392" fmla="*/ 9755 h 10000"/>
                    <a:gd name="connsiteX393" fmla="*/ 9147 w 9823"/>
                    <a:gd name="connsiteY393" fmla="*/ 9818 h 10000"/>
                    <a:gd name="connsiteX394" fmla="*/ 9204 w 9823"/>
                    <a:gd name="connsiteY394" fmla="*/ 9873 h 10000"/>
                    <a:gd name="connsiteX395" fmla="*/ 9261 w 9823"/>
                    <a:gd name="connsiteY395" fmla="*/ 9913 h 10000"/>
                    <a:gd name="connsiteX396" fmla="*/ 9310 w 9823"/>
                    <a:gd name="connsiteY396" fmla="*/ 9929 h 10000"/>
                    <a:gd name="connsiteX397" fmla="*/ 9358 w 9823"/>
                    <a:gd name="connsiteY397" fmla="*/ 9937 h 10000"/>
                    <a:gd name="connsiteX398" fmla="*/ 9424 w 9823"/>
                    <a:gd name="connsiteY398" fmla="*/ 9937 h 10000"/>
                    <a:gd name="connsiteX399" fmla="*/ 9497 w 9823"/>
                    <a:gd name="connsiteY399" fmla="*/ 9945 h 10000"/>
                    <a:gd name="connsiteX400" fmla="*/ 9579 w 9823"/>
                    <a:gd name="connsiteY400" fmla="*/ 9960 h 10000"/>
                    <a:gd name="connsiteX401" fmla="*/ 9668 w 9823"/>
                    <a:gd name="connsiteY401" fmla="*/ 9968 h 10000"/>
                    <a:gd name="connsiteX402" fmla="*/ 9742 w 9823"/>
                    <a:gd name="connsiteY402" fmla="*/ 9976 h 10000"/>
                    <a:gd name="connsiteX403" fmla="*/ 9799 w 9823"/>
                    <a:gd name="connsiteY403" fmla="*/ 9984 h 10000"/>
                    <a:gd name="connsiteX404" fmla="*/ 9823 w 9823"/>
                    <a:gd name="connsiteY404" fmla="*/ 10000 h 10000"/>
                    <a:gd name="connsiteX405" fmla="*/ 9799 w 9823"/>
                    <a:gd name="connsiteY405" fmla="*/ 9581 h 10000"/>
                    <a:gd name="connsiteX406" fmla="*/ 9717 w 9823"/>
                    <a:gd name="connsiteY406" fmla="*/ 8465 h 10000"/>
                    <a:gd name="connsiteX407" fmla="*/ 9570 w 9823"/>
                    <a:gd name="connsiteY407" fmla="*/ 6859 h 10000"/>
                    <a:gd name="connsiteX408" fmla="*/ 9424 w 9823"/>
                    <a:gd name="connsiteY408" fmla="*/ 5016 h 10000"/>
                    <a:gd name="connsiteX409" fmla="*/ 9261 w 9823"/>
                    <a:gd name="connsiteY409" fmla="*/ 3172 h 10000"/>
                    <a:gd name="connsiteX410" fmla="*/ 9122 w 9823"/>
                    <a:gd name="connsiteY410" fmla="*/ 1566 h 10000"/>
                    <a:gd name="connsiteX411" fmla="*/ 9016 w 9823"/>
                    <a:gd name="connsiteY411" fmla="*/ 427 h 10000"/>
                    <a:gd name="connsiteX412" fmla="*/ 8984 w 9823"/>
                    <a:gd name="connsiteY412" fmla="*/ 0 h 10000"/>
                    <a:gd name="connsiteX413" fmla="*/ 0 w 9823"/>
                    <a:gd name="connsiteY413" fmla="*/ 931 h 10000"/>
                    <a:gd name="connsiteX414" fmla="*/ 679 w 9823"/>
                    <a:gd name="connsiteY414" fmla="*/ 5641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Lst>
                  <a:rect l="l" t="t" r="r" b="b"/>
                  <a:pathLst>
                    <a:path w="9823" h="10000">
                      <a:moveTo>
                        <a:pt x="679" y="5641"/>
                      </a:moveTo>
                      <a:lnTo>
                        <a:pt x="695" y="5641"/>
                      </a:lnTo>
                      <a:cubicBezTo>
                        <a:pt x="711" y="5638"/>
                        <a:pt x="728" y="5636"/>
                        <a:pt x="744" y="5633"/>
                      </a:cubicBezTo>
                      <a:cubicBezTo>
                        <a:pt x="768" y="5630"/>
                        <a:pt x="793" y="5628"/>
                        <a:pt x="817" y="5625"/>
                      </a:cubicBezTo>
                      <a:cubicBezTo>
                        <a:pt x="844" y="5622"/>
                        <a:pt x="872" y="5620"/>
                        <a:pt x="899" y="5617"/>
                      </a:cubicBezTo>
                      <a:cubicBezTo>
                        <a:pt x="929" y="5612"/>
                        <a:pt x="958" y="5606"/>
                        <a:pt x="988" y="5601"/>
                      </a:cubicBezTo>
                      <a:lnTo>
                        <a:pt x="1070" y="5585"/>
                      </a:lnTo>
                      <a:lnTo>
                        <a:pt x="1143" y="5570"/>
                      </a:lnTo>
                      <a:cubicBezTo>
                        <a:pt x="1159" y="5565"/>
                        <a:pt x="1176" y="5559"/>
                        <a:pt x="1192" y="5554"/>
                      </a:cubicBezTo>
                      <a:cubicBezTo>
                        <a:pt x="1211" y="5543"/>
                        <a:pt x="1230" y="5533"/>
                        <a:pt x="1249" y="5522"/>
                      </a:cubicBezTo>
                      <a:lnTo>
                        <a:pt x="1282" y="5498"/>
                      </a:lnTo>
                      <a:cubicBezTo>
                        <a:pt x="1293" y="5493"/>
                        <a:pt x="1303" y="5488"/>
                        <a:pt x="1314" y="5483"/>
                      </a:cubicBezTo>
                      <a:cubicBezTo>
                        <a:pt x="1317" y="5478"/>
                        <a:pt x="1320" y="5472"/>
                        <a:pt x="1323" y="5467"/>
                      </a:cubicBezTo>
                      <a:lnTo>
                        <a:pt x="1339" y="5467"/>
                      </a:lnTo>
                      <a:lnTo>
                        <a:pt x="1404" y="5467"/>
                      </a:lnTo>
                      <a:lnTo>
                        <a:pt x="1494" y="5467"/>
                      </a:lnTo>
                      <a:lnTo>
                        <a:pt x="1592" y="5467"/>
                      </a:lnTo>
                      <a:lnTo>
                        <a:pt x="1706" y="5467"/>
                      </a:lnTo>
                      <a:lnTo>
                        <a:pt x="1803" y="5467"/>
                      </a:lnTo>
                      <a:lnTo>
                        <a:pt x="1885" y="5467"/>
                      </a:lnTo>
                      <a:lnTo>
                        <a:pt x="1942" y="5467"/>
                      </a:lnTo>
                      <a:cubicBezTo>
                        <a:pt x="1958" y="5462"/>
                        <a:pt x="1975" y="5456"/>
                        <a:pt x="1991" y="5451"/>
                      </a:cubicBezTo>
                      <a:cubicBezTo>
                        <a:pt x="2002" y="5435"/>
                        <a:pt x="2012" y="5419"/>
                        <a:pt x="2023" y="5403"/>
                      </a:cubicBezTo>
                      <a:cubicBezTo>
                        <a:pt x="2034" y="5393"/>
                        <a:pt x="2045" y="5382"/>
                        <a:pt x="2056" y="5372"/>
                      </a:cubicBezTo>
                      <a:cubicBezTo>
                        <a:pt x="2072" y="5367"/>
                        <a:pt x="2089" y="5361"/>
                        <a:pt x="2105" y="5356"/>
                      </a:cubicBezTo>
                      <a:cubicBezTo>
                        <a:pt x="2116" y="5359"/>
                        <a:pt x="2127" y="5361"/>
                        <a:pt x="2138" y="5364"/>
                      </a:cubicBezTo>
                      <a:cubicBezTo>
                        <a:pt x="2157" y="5367"/>
                        <a:pt x="2176" y="5369"/>
                        <a:pt x="2195" y="5372"/>
                      </a:cubicBezTo>
                      <a:cubicBezTo>
                        <a:pt x="2217" y="5377"/>
                        <a:pt x="2238" y="5383"/>
                        <a:pt x="2260" y="5388"/>
                      </a:cubicBezTo>
                      <a:lnTo>
                        <a:pt x="2333" y="5419"/>
                      </a:lnTo>
                      <a:lnTo>
                        <a:pt x="2415" y="5443"/>
                      </a:lnTo>
                      <a:lnTo>
                        <a:pt x="2480" y="5467"/>
                      </a:lnTo>
                      <a:cubicBezTo>
                        <a:pt x="2502" y="5477"/>
                        <a:pt x="2523" y="5488"/>
                        <a:pt x="2545" y="5498"/>
                      </a:cubicBezTo>
                      <a:cubicBezTo>
                        <a:pt x="2559" y="5503"/>
                        <a:pt x="2572" y="5509"/>
                        <a:pt x="2586" y="5514"/>
                      </a:cubicBezTo>
                      <a:cubicBezTo>
                        <a:pt x="2602" y="5522"/>
                        <a:pt x="2619" y="5530"/>
                        <a:pt x="2635" y="5538"/>
                      </a:cubicBezTo>
                      <a:cubicBezTo>
                        <a:pt x="2651" y="5546"/>
                        <a:pt x="2668" y="5554"/>
                        <a:pt x="2684" y="5562"/>
                      </a:cubicBezTo>
                      <a:cubicBezTo>
                        <a:pt x="2703" y="5570"/>
                        <a:pt x="2722" y="5577"/>
                        <a:pt x="2741" y="5585"/>
                      </a:cubicBezTo>
                      <a:cubicBezTo>
                        <a:pt x="2760" y="5598"/>
                        <a:pt x="2779" y="5612"/>
                        <a:pt x="2798" y="5625"/>
                      </a:cubicBezTo>
                      <a:lnTo>
                        <a:pt x="2863" y="5657"/>
                      </a:lnTo>
                      <a:lnTo>
                        <a:pt x="2912" y="5672"/>
                      </a:lnTo>
                      <a:cubicBezTo>
                        <a:pt x="2931" y="5675"/>
                        <a:pt x="2950" y="5677"/>
                        <a:pt x="2969" y="5680"/>
                      </a:cubicBezTo>
                      <a:lnTo>
                        <a:pt x="3001" y="5680"/>
                      </a:lnTo>
                      <a:cubicBezTo>
                        <a:pt x="3012" y="5672"/>
                        <a:pt x="3023" y="5665"/>
                        <a:pt x="3034" y="5657"/>
                      </a:cubicBezTo>
                      <a:cubicBezTo>
                        <a:pt x="3023" y="5644"/>
                        <a:pt x="3012" y="5630"/>
                        <a:pt x="3001" y="5617"/>
                      </a:cubicBezTo>
                      <a:lnTo>
                        <a:pt x="2977" y="5578"/>
                      </a:lnTo>
                      <a:lnTo>
                        <a:pt x="2977" y="5546"/>
                      </a:lnTo>
                      <a:cubicBezTo>
                        <a:pt x="2991" y="5543"/>
                        <a:pt x="3004" y="5541"/>
                        <a:pt x="3018" y="5538"/>
                      </a:cubicBezTo>
                      <a:cubicBezTo>
                        <a:pt x="3045" y="5543"/>
                        <a:pt x="3072" y="5549"/>
                        <a:pt x="3099" y="5554"/>
                      </a:cubicBezTo>
                      <a:lnTo>
                        <a:pt x="3181" y="5570"/>
                      </a:lnTo>
                      <a:lnTo>
                        <a:pt x="3238" y="5570"/>
                      </a:lnTo>
                      <a:lnTo>
                        <a:pt x="3262" y="5570"/>
                      </a:lnTo>
                      <a:lnTo>
                        <a:pt x="3295" y="5570"/>
                      </a:lnTo>
                      <a:cubicBezTo>
                        <a:pt x="3306" y="5575"/>
                        <a:pt x="3316" y="5580"/>
                        <a:pt x="3327" y="5585"/>
                      </a:cubicBezTo>
                      <a:cubicBezTo>
                        <a:pt x="3341" y="5593"/>
                        <a:pt x="3354" y="5601"/>
                        <a:pt x="3368" y="5609"/>
                      </a:cubicBezTo>
                      <a:cubicBezTo>
                        <a:pt x="3384" y="5617"/>
                        <a:pt x="3401" y="5625"/>
                        <a:pt x="3417" y="5633"/>
                      </a:cubicBezTo>
                      <a:lnTo>
                        <a:pt x="3450" y="5657"/>
                      </a:lnTo>
                      <a:cubicBezTo>
                        <a:pt x="3463" y="5665"/>
                        <a:pt x="3477" y="5672"/>
                        <a:pt x="3490" y="5680"/>
                      </a:cubicBezTo>
                      <a:cubicBezTo>
                        <a:pt x="3498" y="5685"/>
                        <a:pt x="3507" y="5691"/>
                        <a:pt x="3515" y="5696"/>
                      </a:cubicBezTo>
                      <a:lnTo>
                        <a:pt x="3596" y="5720"/>
                      </a:lnTo>
                      <a:lnTo>
                        <a:pt x="3678" y="5720"/>
                      </a:lnTo>
                      <a:cubicBezTo>
                        <a:pt x="3702" y="5715"/>
                        <a:pt x="3727" y="5709"/>
                        <a:pt x="3751" y="5704"/>
                      </a:cubicBezTo>
                      <a:cubicBezTo>
                        <a:pt x="3762" y="5701"/>
                        <a:pt x="3773" y="5699"/>
                        <a:pt x="3784" y="5696"/>
                      </a:cubicBezTo>
                      <a:cubicBezTo>
                        <a:pt x="3787" y="5672"/>
                        <a:pt x="3789" y="5649"/>
                        <a:pt x="3792" y="5625"/>
                      </a:cubicBezTo>
                      <a:lnTo>
                        <a:pt x="3857" y="5657"/>
                      </a:lnTo>
                      <a:cubicBezTo>
                        <a:pt x="3876" y="5646"/>
                        <a:pt x="3895" y="5636"/>
                        <a:pt x="3914" y="5625"/>
                      </a:cubicBezTo>
                      <a:cubicBezTo>
                        <a:pt x="3933" y="5636"/>
                        <a:pt x="3952" y="5646"/>
                        <a:pt x="3971" y="5657"/>
                      </a:cubicBezTo>
                      <a:cubicBezTo>
                        <a:pt x="3960" y="5673"/>
                        <a:pt x="3950" y="5688"/>
                        <a:pt x="3939" y="5704"/>
                      </a:cubicBezTo>
                      <a:cubicBezTo>
                        <a:pt x="3950" y="5712"/>
                        <a:pt x="3960" y="5720"/>
                        <a:pt x="3971" y="5728"/>
                      </a:cubicBezTo>
                      <a:cubicBezTo>
                        <a:pt x="3987" y="5744"/>
                        <a:pt x="4004" y="5759"/>
                        <a:pt x="4020" y="5775"/>
                      </a:cubicBezTo>
                      <a:lnTo>
                        <a:pt x="4069" y="5839"/>
                      </a:lnTo>
                      <a:cubicBezTo>
                        <a:pt x="4077" y="5863"/>
                        <a:pt x="4086" y="5886"/>
                        <a:pt x="4094" y="5910"/>
                      </a:cubicBezTo>
                      <a:lnTo>
                        <a:pt x="4094" y="5973"/>
                      </a:lnTo>
                      <a:cubicBezTo>
                        <a:pt x="4097" y="5981"/>
                        <a:pt x="4099" y="5989"/>
                        <a:pt x="4102" y="5997"/>
                      </a:cubicBezTo>
                      <a:lnTo>
                        <a:pt x="4118" y="5997"/>
                      </a:lnTo>
                      <a:cubicBezTo>
                        <a:pt x="4129" y="5984"/>
                        <a:pt x="4140" y="5970"/>
                        <a:pt x="4151" y="5957"/>
                      </a:cubicBezTo>
                      <a:cubicBezTo>
                        <a:pt x="4170" y="5941"/>
                        <a:pt x="4189" y="5926"/>
                        <a:pt x="4208" y="5910"/>
                      </a:cubicBezTo>
                      <a:cubicBezTo>
                        <a:pt x="4235" y="5907"/>
                        <a:pt x="4262" y="5905"/>
                        <a:pt x="4289" y="5902"/>
                      </a:cubicBezTo>
                      <a:cubicBezTo>
                        <a:pt x="4311" y="5905"/>
                        <a:pt x="4332" y="5907"/>
                        <a:pt x="4354" y="5910"/>
                      </a:cubicBezTo>
                      <a:lnTo>
                        <a:pt x="4379" y="5910"/>
                      </a:lnTo>
                      <a:lnTo>
                        <a:pt x="4379" y="5926"/>
                      </a:lnTo>
                      <a:cubicBezTo>
                        <a:pt x="4384" y="5939"/>
                        <a:pt x="4390" y="5952"/>
                        <a:pt x="4395" y="5965"/>
                      </a:cubicBezTo>
                      <a:lnTo>
                        <a:pt x="4395" y="6005"/>
                      </a:lnTo>
                      <a:cubicBezTo>
                        <a:pt x="4387" y="6021"/>
                        <a:pt x="4379" y="6036"/>
                        <a:pt x="4371" y="6052"/>
                      </a:cubicBezTo>
                      <a:lnTo>
                        <a:pt x="4338" y="6076"/>
                      </a:lnTo>
                      <a:cubicBezTo>
                        <a:pt x="4327" y="6071"/>
                        <a:pt x="4316" y="6065"/>
                        <a:pt x="4305" y="6060"/>
                      </a:cubicBezTo>
                      <a:cubicBezTo>
                        <a:pt x="4297" y="6057"/>
                        <a:pt x="4289" y="6055"/>
                        <a:pt x="4281" y="6052"/>
                      </a:cubicBezTo>
                      <a:lnTo>
                        <a:pt x="4273" y="6044"/>
                      </a:lnTo>
                      <a:cubicBezTo>
                        <a:pt x="4262" y="6065"/>
                        <a:pt x="4251" y="6087"/>
                        <a:pt x="4240" y="6108"/>
                      </a:cubicBezTo>
                      <a:cubicBezTo>
                        <a:pt x="4243" y="6113"/>
                        <a:pt x="4245" y="6118"/>
                        <a:pt x="4248" y="6123"/>
                      </a:cubicBezTo>
                      <a:cubicBezTo>
                        <a:pt x="4256" y="6136"/>
                        <a:pt x="4265" y="6150"/>
                        <a:pt x="4273" y="6163"/>
                      </a:cubicBezTo>
                      <a:cubicBezTo>
                        <a:pt x="4278" y="6176"/>
                        <a:pt x="4284" y="6190"/>
                        <a:pt x="4289" y="6203"/>
                      </a:cubicBezTo>
                      <a:cubicBezTo>
                        <a:pt x="4294" y="6211"/>
                        <a:pt x="4300" y="6218"/>
                        <a:pt x="4305" y="6226"/>
                      </a:cubicBezTo>
                      <a:cubicBezTo>
                        <a:pt x="4308" y="6237"/>
                        <a:pt x="4311" y="6247"/>
                        <a:pt x="4314" y="6258"/>
                      </a:cubicBezTo>
                      <a:lnTo>
                        <a:pt x="4338" y="6297"/>
                      </a:lnTo>
                      <a:cubicBezTo>
                        <a:pt x="4343" y="6313"/>
                        <a:pt x="4349" y="6329"/>
                        <a:pt x="4354" y="6345"/>
                      </a:cubicBezTo>
                      <a:cubicBezTo>
                        <a:pt x="4370" y="6356"/>
                        <a:pt x="4387" y="6366"/>
                        <a:pt x="4403" y="6377"/>
                      </a:cubicBezTo>
                      <a:cubicBezTo>
                        <a:pt x="4422" y="6379"/>
                        <a:pt x="4441" y="6382"/>
                        <a:pt x="4460" y="6384"/>
                      </a:cubicBezTo>
                      <a:cubicBezTo>
                        <a:pt x="4471" y="6387"/>
                        <a:pt x="4482" y="6389"/>
                        <a:pt x="4493" y="6392"/>
                      </a:cubicBezTo>
                      <a:cubicBezTo>
                        <a:pt x="4504" y="6389"/>
                        <a:pt x="4515" y="6387"/>
                        <a:pt x="4526" y="6384"/>
                      </a:cubicBezTo>
                      <a:lnTo>
                        <a:pt x="4534" y="6384"/>
                      </a:lnTo>
                      <a:lnTo>
                        <a:pt x="4607" y="6384"/>
                      </a:lnTo>
                      <a:cubicBezTo>
                        <a:pt x="4612" y="6382"/>
                        <a:pt x="4618" y="6379"/>
                        <a:pt x="4623" y="6377"/>
                      </a:cubicBezTo>
                      <a:cubicBezTo>
                        <a:pt x="4639" y="6372"/>
                        <a:pt x="4656" y="6366"/>
                        <a:pt x="4672" y="6361"/>
                      </a:cubicBezTo>
                      <a:lnTo>
                        <a:pt x="4737" y="6384"/>
                      </a:lnTo>
                      <a:cubicBezTo>
                        <a:pt x="4756" y="6413"/>
                        <a:pt x="4775" y="6443"/>
                        <a:pt x="4794" y="6472"/>
                      </a:cubicBezTo>
                      <a:cubicBezTo>
                        <a:pt x="4808" y="6503"/>
                        <a:pt x="4821" y="6535"/>
                        <a:pt x="4835" y="6566"/>
                      </a:cubicBezTo>
                      <a:cubicBezTo>
                        <a:pt x="4841" y="6585"/>
                        <a:pt x="4846" y="6603"/>
                        <a:pt x="4852" y="6622"/>
                      </a:cubicBezTo>
                      <a:cubicBezTo>
                        <a:pt x="4857" y="6635"/>
                        <a:pt x="4863" y="6648"/>
                        <a:pt x="4868" y="6661"/>
                      </a:cubicBezTo>
                      <a:lnTo>
                        <a:pt x="4925" y="6709"/>
                      </a:lnTo>
                      <a:cubicBezTo>
                        <a:pt x="4941" y="6722"/>
                        <a:pt x="4958" y="6735"/>
                        <a:pt x="4974" y="6748"/>
                      </a:cubicBezTo>
                      <a:cubicBezTo>
                        <a:pt x="4990" y="6756"/>
                        <a:pt x="5007" y="6764"/>
                        <a:pt x="5023" y="6772"/>
                      </a:cubicBezTo>
                      <a:lnTo>
                        <a:pt x="5063" y="6812"/>
                      </a:lnTo>
                      <a:cubicBezTo>
                        <a:pt x="5082" y="6820"/>
                        <a:pt x="5101" y="6827"/>
                        <a:pt x="5120" y="6835"/>
                      </a:cubicBezTo>
                      <a:cubicBezTo>
                        <a:pt x="5136" y="6846"/>
                        <a:pt x="5153" y="6856"/>
                        <a:pt x="5169" y="6867"/>
                      </a:cubicBezTo>
                      <a:cubicBezTo>
                        <a:pt x="5183" y="6875"/>
                        <a:pt x="5196" y="6883"/>
                        <a:pt x="5210" y="6891"/>
                      </a:cubicBezTo>
                      <a:cubicBezTo>
                        <a:pt x="5218" y="6899"/>
                        <a:pt x="5227" y="6907"/>
                        <a:pt x="5235" y="6915"/>
                      </a:cubicBezTo>
                      <a:lnTo>
                        <a:pt x="5259" y="6930"/>
                      </a:lnTo>
                      <a:cubicBezTo>
                        <a:pt x="5267" y="6956"/>
                        <a:pt x="5275" y="6983"/>
                        <a:pt x="5283" y="7009"/>
                      </a:cubicBezTo>
                      <a:cubicBezTo>
                        <a:pt x="5299" y="7059"/>
                        <a:pt x="5316" y="7110"/>
                        <a:pt x="5332" y="7160"/>
                      </a:cubicBezTo>
                      <a:cubicBezTo>
                        <a:pt x="5346" y="7205"/>
                        <a:pt x="5359" y="7249"/>
                        <a:pt x="5373" y="7294"/>
                      </a:cubicBezTo>
                      <a:cubicBezTo>
                        <a:pt x="5387" y="7326"/>
                        <a:pt x="5400" y="7357"/>
                        <a:pt x="5414" y="7389"/>
                      </a:cubicBezTo>
                      <a:lnTo>
                        <a:pt x="5414" y="7405"/>
                      </a:lnTo>
                      <a:cubicBezTo>
                        <a:pt x="5406" y="7408"/>
                        <a:pt x="5397" y="7410"/>
                        <a:pt x="5389" y="7413"/>
                      </a:cubicBezTo>
                      <a:cubicBezTo>
                        <a:pt x="5376" y="7416"/>
                        <a:pt x="5362" y="7418"/>
                        <a:pt x="5349" y="7421"/>
                      </a:cubicBezTo>
                      <a:cubicBezTo>
                        <a:pt x="5335" y="7424"/>
                        <a:pt x="5322" y="7426"/>
                        <a:pt x="5308" y="7429"/>
                      </a:cubicBezTo>
                      <a:cubicBezTo>
                        <a:pt x="5297" y="7432"/>
                        <a:pt x="5286" y="7434"/>
                        <a:pt x="5275" y="7437"/>
                      </a:cubicBezTo>
                      <a:cubicBezTo>
                        <a:pt x="5264" y="7442"/>
                        <a:pt x="5254" y="7448"/>
                        <a:pt x="5243" y="7453"/>
                      </a:cubicBezTo>
                      <a:lnTo>
                        <a:pt x="5243" y="7460"/>
                      </a:lnTo>
                      <a:cubicBezTo>
                        <a:pt x="5251" y="7463"/>
                        <a:pt x="5259" y="7465"/>
                        <a:pt x="5267" y="7468"/>
                      </a:cubicBezTo>
                      <a:lnTo>
                        <a:pt x="5341" y="7500"/>
                      </a:lnTo>
                      <a:cubicBezTo>
                        <a:pt x="5363" y="7513"/>
                        <a:pt x="5384" y="7527"/>
                        <a:pt x="5406" y="7540"/>
                      </a:cubicBezTo>
                      <a:lnTo>
                        <a:pt x="5471" y="7579"/>
                      </a:lnTo>
                      <a:cubicBezTo>
                        <a:pt x="5487" y="7590"/>
                        <a:pt x="5504" y="7600"/>
                        <a:pt x="5520" y="7611"/>
                      </a:cubicBezTo>
                      <a:cubicBezTo>
                        <a:pt x="5536" y="7627"/>
                        <a:pt x="5553" y="7642"/>
                        <a:pt x="5569" y="7658"/>
                      </a:cubicBezTo>
                      <a:cubicBezTo>
                        <a:pt x="5580" y="7671"/>
                        <a:pt x="5590" y="7685"/>
                        <a:pt x="5601" y="7698"/>
                      </a:cubicBezTo>
                      <a:cubicBezTo>
                        <a:pt x="5615" y="7703"/>
                        <a:pt x="5628" y="7709"/>
                        <a:pt x="5642" y="7714"/>
                      </a:cubicBezTo>
                      <a:cubicBezTo>
                        <a:pt x="5650" y="7706"/>
                        <a:pt x="5659" y="7698"/>
                        <a:pt x="5667" y="7690"/>
                      </a:cubicBezTo>
                      <a:cubicBezTo>
                        <a:pt x="5675" y="7677"/>
                        <a:pt x="5683" y="7663"/>
                        <a:pt x="5691" y="7650"/>
                      </a:cubicBezTo>
                      <a:lnTo>
                        <a:pt x="5699" y="7658"/>
                      </a:lnTo>
                      <a:cubicBezTo>
                        <a:pt x="5704" y="7669"/>
                        <a:pt x="5710" y="7679"/>
                        <a:pt x="5715" y="7690"/>
                      </a:cubicBezTo>
                      <a:lnTo>
                        <a:pt x="5724" y="7714"/>
                      </a:lnTo>
                      <a:lnTo>
                        <a:pt x="5756" y="7737"/>
                      </a:lnTo>
                      <a:cubicBezTo>
                        <a:pt x="5770" y="7745"/>
                        <a:pt x="5783" y="7753"/>
                        <a:pt x="5797" y="7761"/>
                      </a:cubicBezTo>
                      <a:cubicBezTo>
                        <a:pt x="5811" y="7766"/>
                        <a:pt x="5824" y="7772"/>
                        <a:pt x="5838" y="7777"/>
                      </a:cubicBezTo>
                      <a:cubicBezTo>
                        <a:pt x="5843" y="7780"/>
                        <a:pt x="5849" y="7782"/>
                        <a:pt x="5854" y="7785"/>
                      </a:cubicBezTo>
                      <a:lnTo>
                        <a:pt x="5862" y="7777"/>
                      </a:lnTo>
                      <a:cubicBezTo>
                        <a:pt x="5870" y="7772"/>
                        <a:pt x="5879" y="7766"/>
                        <a:pt x="5887" y="7761"/>
                      </a:cubicBezTo>
                      <a:cubicBezTo>
                        <a:pt x="5892" y="7748"/>
                        <a:pt x="5898" y="7735"/>
                        <a:pt x="5903" y="7722"/>
                      </a:cubicBezTo>
                      <a:cubicBezTo>
                        <a:pt x="5906" y="7711"/>
                        <a:pt x="5908" y="7701"/>
                        <a:pt x="5911" y="7690"/>
                      </a:cubicBezTo>
                      <a:cubicBezTo>
                        <a:pt x="5908" y="7674"/>
                        <a:pt x="5906" y="7658"/>
                        <a:pt x="5903" y="7642"/>
                      </a:cubicBezTo>
                      <a:cubicBezTo>
                        <a:pt x="5900" y="7624"/>
                        <a:pt x="5898" y="7605"/>
                        <a:pt x="5895" y="7587"/>
                      </a:cubicBezTo>
                      <a:cubicBezTo>
                        <a:pt x="5884" y="7576"/>
                        <a:pt x="5873" y="7566"/>
                        <a:pt x="5862" y="7555"/>
                      </a:cubicBezTo>
                      <a:cubicBezTo>
                        <a:pt x="5857" y="7566"/>
                        <a:pt x="5851" y="7576"/>
                        <a:pt x="5846" y="7587"/>
                      </a:cubicBezTo>
                      <a:cubicBezTo>
                        <a:pt x="5838" y="7590"/>
                        <a:pt x="5829" y="7592"/>
                        <a:pt x="5821" y="7595"/>
                      </a:cubicBezTo>
                      <a:lnTo>
                        <a:pt x="5797" y="7547"/>
                      </a:lnTo>
                      <a:cubicBezTo>
                        <a:pt x="5792" y="7526"/>
                        <a:pt x="5786" y="7505"/>
                        <a:pt x="5781" y="7484"/>
                      </a:cubicBezTo>
                      <a:lnTo>
                        <a:pt x="5772" y="7460"/>
                      </a:lnTo>
                      <a:cubicBezTo>
                        <a:pt x="5775" y="7452"/>
                        <a:pt x="5778" y="7445"/>
                        <a:pt x="5781" y="7437"/>
                      </a:cubicBezTo>
                      <a:cubicBezTo>
                        <a:pt x="5794" y="7429"/>
                        <a:pt x="5808" y="7421"/>
                        <a:pt x="5821" y="7413"/>
                      </a:cubicBezTo>
                      <a:cubicBezTo>
                        <a:pt x="5832" y="7408"/>
                        <a:pt x="5843" y="7402"/>
                        <a:pt x="5854" y="7397"/>
                      </a:cubicBezTo>
                      <a:cubicBezTo>
                        <a:pt x="5865" y="7402"/>
                        <a:pt x="5876" y="7408"/>
                        <a:pt x="5887" y="7413"/>
                      </a:cubicBezTo>
                      <a:cubicBezTo>
                        <a:pt x="5895" y="7429"/>
                        <a:pt x="5903" y="7444"/>
                        <a:pt x="5911" y="7460"/>
                      </a:cubicBezTo>
                      <a:lnTo>
                        <a:pt x="5944" y="7484"/>
                      </a:lnTo>
                      <a:lnTo>
                        <a:pt x="5960" y="7484"/>
                      </a:lnTo>
                      <a:lnTo>
                        <a:pt x="5960" y="7429"/>
                      </a:lnTo>
                      <a:lnTo>
                        <a:pt x="5960" y="7342"/>
                      </a:lnTo>
                      <a:cubicBezTo>
                        <a:pt x="5963" y="7308"/>
                        <a:pt x="5965" y="7273"/>
                        <a:pt x="5968" y="7239"/>
                      </a:cubicBezTo>
                      <a:lnTo>
                        <a:pt x="6001" y="7152"/>
                      </a:lnTo>
                      <a:cubicBezTo>
                        <a:pt x="6012" y="7126"/>
                        <a:pt x="6022" y="7099"/>
                        <a:pt x="6033" y="7073"/>
                      </a:cubicBezTo>
                      <a:cubicBezTo>
                        <a:pt x="6039" y="7060"/>
                        <a:pt x="6044" y="7046"/>
                        <a:pt x="6050" y="7033"/>
                      </a:cubicBezTo>
                      <a:cubicBezTo>
                        <a:pt x="6061" y="7015"/>
                        <a:pt x="6071" y="6996"/>
                        <a:pt x="6082" y="6978"/>
                      </a:cubicBezTo>
                      <a:lnTo>
                        <a:pt x="6115" y="6915"/>
                      </a:lnTo>
                      <a:cubicBezTo>
                        <a:pt x="6129" y="6894"/>
                        <a:pt x="6142" y="6872"/>
                        <a:pt x="6156" y="6851"/>
                      </a:cubicBezTo>
                      <a:lnTo>
                        <a:pt x="6196" y="6796"/>
                      </a:lnTo>
                      <a:cubicBezTo>
                        <a:pt x="6210" y="6778"/>
                        <a:pt x="6223" y="6759"/>
                        <a:pt x="6237" y="6741"/>
                      </a:cubicBezTo>
                      <a:lnTo>
                        <a:pt x="6286" y="6701"/>
                      </a:lnTo>
                      <a:cubicBezTo>
                        <a:pt x="6302" y="6693"/>
                        <a:pt x="6319" y="6685"/>
                        <a:pt x="6335" y="6677"/>
                      </a:cubicBezTo>
                      <a:lnTo>
                        <a:pt x="6416" y="6638"/>
                      </a:lnTo>
                      <a:lnTo>
                        <a:pt x="6498" y="6614"/>
                      </a:lnTo>
                      <a:cubicBezTo>
                        <a:pt x="6514" y="6606"/>
                        <a:pt x="6531" y="6598"/>
                        <a:pt x="6547" y="6590"/>
                      </a:cubicBezTo>
                      <a:cubicBezTo>
                        <a:pt x="6555" y="6587"/>
                        <a:pt x="6563" y="6585"/>
                        <a:pt x="6571" y="6582"/>
                      </a:cubicBezTo>
                      <a:cubicBezTo>
                        <a:pt x="6568" y="6574"/>
                        <a:pt x="6566" y="6567"/>
                        <a:pt x="6563" y="6559"/>
                      </a:cubicBezTo>
                      <a:cubicBezTo>
                        <a:pt x="6555" y="6532"/>
                        <a:pt x="6547" y="6506"/>
                        <a:pt x="6539" y="6479"/>
                      </a:cubicBezTo>
                      <a:cubicBezTo>
                        <a:pt x="6542" y="6450"/>
                        <a:pt x="6544" y="6421"/>
                        <a:pt x="6547" y="6392"/>
                      </a:cubicBezTo>
                      <a:cubicBezTo>
                        <a:pt x="6563" y="6355"/>
                        <a:pt x="6580" y="6319"/>
                        <a:pt x="6596" y="6282"/>
                      </a:cubicBezTo>
                      <a:cubicBezTo>
                        <a:pt x="6618" y="6253"/>
                        <a:pt x="6639" y="6224"/>
                        <a:pt x="6661" y="6195"/>
                      </a:cubicBezTo>
                      <a:lnTo>
                        <a:pt x="6718" y="6108"/>
                      </a:lnTo>
                      <a:lnTo>
                        <a:pt x="6767" y="6044"/>
                      </a:lnTo>
                      <a:lnTo>
                        <a:pt x="6832" y="5997"/>
                      </a:lnTo>
                      <a:lnTo>
                        <a:pt x="6881" y="5957"/>
                      </a:lnTo>
                      <a:cubicBezTo>
                        <a:pt x="6878" y="5931"/>
                        <a:pt x="6876" y="5904"/>
                        <a:pt x="6873" y="5878"/>
                      </a:cubicBezTo>
                      <a:cubicBezTo>
                        <a:pt x="6862" y="5852"/>
                        <a:pt x="6851" y="5825"/>
                        <a:pt x="6840" y="5799"/>
                      </a:cubicBezTo>
                      <a:cubicBezTo>
                        <a:pt x="6837" y="5767"/>
                        <a:pt x="6835" y="5736"/>
                        <a:pt x="6832" y="5704"/>
                      </a:cubicBezTo>
                      <a:cubicBezTo>
                        <a:pt x="6835" y="5683"/>
                        <a:pt x="6837" y="5662"/>
                        <a:pt x="6840" y="5641"/>
                      </a:cubicBezTo>
                      <a:cubicBezTo>
                        <a:pt x="6845" y="5630"/>
                        <a:pt x="6851" y="5620"/>
                        <a:pt x="6856" y="5609"/>
                      </a:cubicBezTo>
                      <a:cubicBezTo>
                        <a:pt x="6864" y="5617"/>
                        <a:pt x="6873" y="5625"/>
                        <a:pt x="6881" y="5633"/>
                      </a:cubicBezTo>
                      <a:cubicBezTo>
                        <a:pt x="6897" y="5665"/>
                        <a:pt x="6914" y="5696"/>
                        <a:pt x="6930" y="5728"/>
                      </a:cubicBezTo>
                      <a:cubicBezTo>
                        <a:pt x="6938" y="5760"/>
                        <a:pt x="6946" y="5791"/>
                        <a:pt x="6954" y="5823"/>
                      </a:cubicBezTo>
                      <a:cubicBezTo>
                        <a:pt x="6951" y="5847"/>
                        <a:pt x="6949" y="5870"/>
                        <a:pt x="6946" y="5894"/>
                      </a:cubicBezTo>
                      <a:lnTo>
                        <a:pt x="6946" y="5926"/>
                      </a:lnTo>
                      <a:lnTo>
                        <a:pt x="6995" y="5941"/>
                      </a:lnTo>
                      <a:cubicBezTo>
                        <a:pt x="7017" y="5946"/>
                        <a:pt x="7038" y="5952"/>
                        <a:pt x="7060" y="5957"/>
                      </a:cubicBezTo>
                      <a:cubicBezTo>
                        <a:pt x="7074" y="5965"/>
                        <a:pt x="7087" y="5973"/>
                        <a:pt x="7101" y="5981"/>
                      </a:cubicBezTo>
                      <a:cubicBezTo>
                        <a:pt x="7109" y="5986"/>
                        <a:pt x="7117" y="5992"/>
                        <a:pt x="7125" y="5997"/>
                      </a:cubicBezTo>
                      <a:cubicBezTo>
                        <a:pt x="7114" y="6007"/>
                        <a:pt x="7104" y="6018"/>
                        <a:pt x="7093" y="6028"/>
                      </a:cubicBezTo>
                      <a:lnTo>
                        <a:pt x="7060" y="6052"/>
                      </a:lnTo>
                      <a:cubicBezTo>
                        <a:pt x="7046" y="6065"/>
                        <a:pt x="7033" y="6079"/>
                        <a:pt x="7019" y="6092"/>
                      </a:cubicBezTo>
                      <a:cubicBezTo>
                        <a:pt x="7014" y="6100"/>
                        <a:pt x="7008" y="6108"/>
                        <a:pt x="7003" y="6116"/>
                      </a:cubicBezTo>
                      <a:cubicBezTo>
                        <a:pt x="7000" y="6118"/>
                        <a:pt x="6998" y="6121"/>
                        <a:pt x="6995" y="6123"/>
                      </a:cubicBezTo>
                      <a:lnTo>
                        <a:pt x="6995" y="6274"/>
                      </a:lnTo>
                      <a:cubicBezTo>
                        <a:pt x="7017" y="6311"/>
                        <a:pt x="7038" y="6347"/>
                        <a:pt x="7060" y="6384"/>
                      </a:cubicBezTo>
                      <a:lnTo>
                        <a:pt x="6954" y="6400"/>
                      </a:lnTo>
                      <a:cubicBezTo>
                        <a:pt x="6946" y="6442"/>
                        <a:pt x="6938" y="6485"/>
                        <a:pt x="6930" y="6527"/>
                      </a:cubicBezTo>
                      <a:lnTo>
                        <a:pt x="6832" y="6598"/>
                      </a:lnTo>
                      <a:cubicBezTo>
                        <a:pt x="6837" y="6627"/>
                        <a:pt x="6843" y="6656"/>
                        <a:pt x="6848" y="6685"/>
                      </a:cubicBezTo>
                      <a:cubicBezTo>
                        <a:pt x="6835" y="6704"/>
                        <a:pt x="6821" y="6722"/>
                        <a:pt x="6808" y="6741"/>
                      </a:cubicBezTo>
                      <a:cubicBezTo>
                        <a:pt x="6813" y="6786"/>
                        <a:pt x="6819" y="6830"/>
                        <a:pt x="6824" y="6875"/>
                      </a:cubicBezTo>
                      <a:cubicBezTo>
                        <a:pt x="6802" y="6901"/>
                        <a:pt x="6781" y="6928"/>
                        <a:pt x="6759" y="6954"/>
                      </a:cubicBezTo>
                      <a:cubicBezTo>
                        <a:pt x="6767" y="7031"/>
                        <a:pt x="6775" y="7107"/>
                        <a:pt x="6783" y="7184"/>
                      </a:cubicBezTo>
                      <a:cubicBezTo>
                        <a:pt x="6791" y="7189"/>
                        <a:pt x="6800" y="7194"/>
                        <a:pt x="6808" y="7199"/>
                      </a:cubicBezTo>
                      <a:cubicBezTo>
                        <a:pt x="6816" y="7212"/>
                        <a:pt x="6824" y="7226"/>
                        <a:pt x="6832" y="7239"/>
                      </a:cubicBezTo>
                      <a:cubicBezTo>
                        <a:pt x="6837" y="7257"/>
                        <a:pt x="6843" y="7276"/>
                        <a:pt x="6848" y="7294"/>
                      </a:cubicBezTo>
                      <a:lnTo>
                        <a:pt x="6848" y="7358"/>
                      </a:lnTo>
                      <a:cubicBezTo>
                        <a:pt x="6845" y="7379"/>
                        <a:pt x="6843" y="7400"/>
                        <a:pt x="6840" y="7421"/>
                      </a:cubicBezTo>
                      <a:cubicBezTo>
                        <a:pt x="6843" y="7445"/>
                        <a:pt x="6845" y="7468"/>
                        <a:pt x="6848" y="7492"/>
                      </a:cubicBezTo>
                      <a:lnTo>
                        <a:pt x="6848" y="7547"/>
                      </a:lnTo>
                      <a:lnTo>
                        <a:pt x="6824" y="7571"/>
                      </a:lnTo>
                      <a:cubicBezTo>
                        <a:pt x="6808" y="7566"/>
                        <a:pt x="6791" y="7560"/>
                        <a:pt x="6775" y="7555"/>
                      </a:cubicBezTo>
                      <a:cubicBezTo>
                        <a:pt x="6767" y="7550"/>
                        <a:pt x="6758" y="7545"/>
                        <a:pt x="6750" y="7540"/>
                      </a:cubicBezTo>
                      <a:cubicBezTo>
                        <a:pt x="6742" y="7535"/>
                        <a:pt x="6734" y="7529"/>
                        <a:pt x="6726" y="7524"/>
                      </a:cubicBezTo>
                      <a:cubicBezTo>
                        <a:pt x="6723" y="7511"/>
                        <a:pt x="6721" y="7497"/>
                        <a:pt x="6718" y="7484"/>
                      </a:cubicBezTo>
                      <a:lnTo>
                        <a:pt x="6702" y="7484"/>
                      </a:lnTo>
                      <a:cubicBezTo>
                        <a:pt x="6688" y="7500"/>
                        <a:pt x="6675" y="7516"/>
                        <a:pt x="6661" y="7532"/>
                      </a:cubicBezTo>
                      <a:lnTo>
                        <a:pt x="6620" y="7579"/>
                      </a:lnTo>
                      <a:lnTo>
                        <a:pt x="6596" y="7603"/>
                      </a:lnTo>
                      <a:cubicBezTo>
                        <a:pt x="6593" y="7608"/>
                        <a:pt x="6590" y="7614"/>
                        <a:pt x="6587" y="7619"/>
                      </a:cubicBezTo>
                      <a:cubicBezTo>
                        <a:pt x="6582" y="7632"/>
                        <a:pt x="6576" y="7645"/>
                        <a:pt x="6571" y="7658"/>
                      </a:cubicBezTo>
                      <a:cubicBezTo>
                        <a:pt x="6557" y="7674"/>
                        <a:pt x="6544" y="7690"/>
                        <a:pt x="6530" y="7706"/>
                      </a:cubicBezTo>
                      <a:cubicBezTo>
                        <a:pt x="6514" y="7714"/>
                        <a:pt x="6498" y="7721"/>
                        <a:pt x="6482" y="7729"/>
                      </a:cubicBezTo>
                      <a:cubicBezTo>
                        <a:pt x="6471" y="7732"/>
                        <a:pt x="6460" y="7734"/>
                        <a:pt x="6449" y="7737"/>
                      </a:cubicBezTo>
                      <a:cubicBezTo>
                        <a:pt x="6446" y="7748"/>
                        <a:pt x="6444" y="7758"/>
                        <a:pt x="6441" y="7769"/>
                      </a:cubicBezTo>
                      <a:cubicBezTo>
                        <a:pt x="6446" y="7782"/>
                        <a:pt x="6452" y="7796"/>
                        <a:pt x="6457" y="7809"/>
                      </a:cubicBezTo>
                      <a:cubicBezTo>
                        <a:pt x="6465" y="7825"/>
                        <a:pt x="6474" y="7840"/>
                        <a:pt x="6482" y="7856"/>
                      </a:cubicBezTo>
                      <a:cubicBezTo>
                        <a:pt x="6498" y="7869"/>
                        <a:pt x="6514" y="7883"/>
                        <a:pt x="6530" y="7896"/>
                      </a:cubicBezTo>
                      <a:cubicBezTo>
                        <a:pt x="6555" y="7898"/>
                        <a:pt x="6579" y="7901"/>
                        <a:pt x="6604" y="7903"/>
                      </a:cubicBezTo>
                      <a:cubicBezTo>
                        <a:pt x="6626" y="7901"/>
                        <a:pt x="6647" y="7898"/>
                        <a:pt x="6669" y="7896"/>
                      </a:cubicBezTo>
                      <a:cubicBezTo>
                        <a:pt x="6680" y="7893"/>
                        <a:pt x="6691" y="7891"/>
                        <a:pt x="6702" y="7888"/>
                      </a:cubicBezTo>
                      <a:lnTo>
                        <a:pt x="6783" y="7816"/>
                      </a:lnTo>
                      <a:cubicBezTo>
                        <a:pt x="6780" y="7790"/>
                        <a:pt x="6778" y="7763"/>
                        <a:pt x="6775" y="7737"/>
                      </a:cubicBezTo>
                      <a:cubicBezTo>
                        <a:pt x="6778" y="7742"/>
                        <a:pt x="6780" y="7748"/>
                        <a:pt x="6783" y="7753"/>
                      </a:cubicBezTo>
                      <a:cubicBezTo>
                        <a:pt x="6797" y="7756"/>
                        <a:pt x="6810" y="7758"/>
                        <a:pt x="6824" y="7761"/>
                      </a:cubicBezTo>
                      <a:cubicBezTo>
                        <a:pt x="6832" y="7766"/>
                        <a:pt x="6840" y="7772"/>
                        <a:pt x="6848" y="7777"/>
                      </a:cubicBezTo>
                      <a:cubicBezTo>
                        <a:pt x="6862" y="7782"/>
                        <a:pt x="6875" y="7788"/>
                        <a:pt x="6889" y="7793"/>
                      </a:cubicBezTo>
                      <a:cubicBezTo>
                        <a:pt x="6905" y="7798"/>
                        <a:pt x="6922" y="7804"/>
                        <a:pt x="6938" y="7809"/>
                      </a:cubicBezTo>
                      <a:lnTo>
                        <a:pt x="6995" y="7785"/>
                      </a:lnTo>
                      <a:cubicBezTo>
                        <a:pt x="7011" y="7774"/>
                        <a:pt x="7028" y="7764"/>
                        <a:pt x="7044" y="7753"/>
                      </a:cubicBezTo>
                      <a:cubicBezTo>
                        <a:pt x="7058" y="7740"/>
                        <a:pt x="7071" y="7727"/>
                        <a:pt x="7085" y="7714"/>
                      </a:cubicBezTo>
                      <a:lnTo>
                        <a:pt x="7085" y="7690"/>
                      </a:lnTo>
                      <a:cubicBezTo>
                        <a:pt x="7079" y="7685"/>
                        <a:pt x="7074" y="7679"/>
                        <a:pt x="7068" y="7674"/>
                      </a:cubicBezTo>
                      <a:lnTo>
                        <a:pt x="7044" y="7650"/>
                      </a:lnTo>
                      <a:cubicBezTo>
                        <a:pt x="7049" y="7637"/>
                        <a:pt x="7055" y="7624"/>
                        <a:pt x="7060" y="7611"/>
                      </a:cubicBezTo>
                      <a:cubicBezTo>
                        <a:pt x="7071" y="7598"/>
                        <a:pt x="7082" y="7584"/>
                        <a:pt x="7093" y="7571"/>
                      </a:cubicBezTo>
                      <a:lnTo>
                        <a:pt x="7134" y="7524"/>
                      </a:lnTo>
                      <a:lnTo>
                        <a:pt x="7166" y="7492"/>
                      </a:lnTo>
                      <a:cubicBezTo>
                        <a:pt x="7174" y="7481"/>
                        <a:pt x="7183" y="7471"/>
                        <a:pt x="7191" y="7460"/>
                      </a:cubicBezTo>
                      <a:cubicBezTo>
                        <a:pt x="7194" y="7442"/>
                        <a:pt x="7196" y="7423"/>
                        <a:pt x="7199" y="7405"/>
                      </a:cubicBezTo>
                      <a:lnTo>
                        <a:pt x="7199" y="7334"/>
                      </a:lnTo>
                      <a:lnTo>
                        <a:pt x="7199" y="7255"/>
                      </a:lnTo>
                      <a:lnTo>
                        <a:pt x="7199" y="7231"/>
                      </a:lnTo>
                      <a:cubicBezTo>
                        <a:pt x="7196" y="7226"/>
                        <a:pt x="7194" y="7220"/>
                        <a:pt x="7191" y="7215"/>
                      </a:cubicBezTo>
                      <a:cubicBezTo>
                        <a:pt x="7188" y="7197"/>
                        <a:pt x="7185" y="7178"/>
                        <a:pt x="7182" y="7160"/>
                      </a:cubicBezTo>
                      <a:lnTo>
                        <a:pt x="7182" y="7081"/>
                      </a:lnTo>
                      <a:cubicBezTo>
                        <a:pt x="7193" y="7049"/>
                        <a:pt x="7204" y="7018"/>
                        <a:pt x="7215" y="6986"/>
                      </a:cubicBezTo>
                      <a:cubicBezTo>
                        <a:pt x="7231" y="6967"/>
                        <a:pt x="7248" y="6949"/>
                        <a:pt x="7264" y="6930"/>
                      </a:cubicBezTo>
                      <a:cubicBezTo>
                        <a:pt x="7272" y="6941"/>
                        <a:pt x="7280" y="6951"/>
                        <a:pt x="7288" y="6962"/>
                      </a:cubicBezTo>
                      <a:cubicBezTo>
                        <a:pt x="7304" y="6991"/>
                        <a:pt x="7321" y="7020"/>
                        <a:pt x="7337" y="7049"/>
                      </a:cubicBezTo>
                      <a:cubicBezTo>
                        <a:pt x="7370" y="7075"/>
                        <a:pt x="7402" y="7102"/>
                        <a:pt x="7435" y="7128"/>
                      </a:cubicBezTo>
                      <a:cubicBezTo>
                        <a:pt x="7465" y="7160"/>
                        <a:pt x="7495" y="7191"/>
                        <a:pt x="7525" y="7223"/>
                      </a:cubicBezTo>
                      <a:cubicBezTo>
                        <a:pt x="7541" y="7265"/>
                        <a:pt x="7558" y="7308"/>
                        <a:pt x="7574" y="7350"/>
                      </a:cubicBezTo>
                      <a:cubicBezTo>
                        <a:pt x="7577" y="7389"/>
                        <a:pt x="7579" y="7429"/>
                        <a:pt x="7582" y="7468"/>
                      </a:cubicBezTo>
                      <a:cubicBezTo>
                        <a:pt x="7579" y="7489"/>
                        <a:pt x="7577" y="7511"/>
                        <a:pt x="7574" y="7532"/>
                      </a:cubicBezTo>
                      <a:lnTo>
                        <a:pt x="7574" y="7595"/>
                      </a:lnTo>
                      <a:cubicBezTo>
                        <a:pt x="7577" y="7632"/>
                        <a:pt x="7579" y="7669"/>
                        <a:pt x="7582" y="7706"/>
                      </a:cubicBezTo>
                      <a:lnTo>
                        <a:pt x="7582" y="7824"/>
                      </a:lnTo>
                      <a:cubicBezTo>
                        <a:pt x="7574" y="7853"/>
                        <a:pt x="7565" y="7882"/>
                        <a:pt x="7557" y="7911"/>
                      </a:cubicBezTo>
                      <a:cubicBezTo>
                        <a:pt x="7538" y="7930"/>
                        <a:pt x="7519" y="7948"/>
                        <a:pt x="7500" y="7967"/>
                      </a:cubicBezTo>
                      <a:lnTo>
                        <a:pt x="7451" y="8022"/>
                      </a:lnTo>
                      <a:cubicBezTo>
                        <a:pt x="7438" y="8041"/>
                        <a:pt x="7424" y="8059"/>
                        <a:pt x="7411" y="8078"/>
                      </a:cubicBezTo>
                      <a:cubicBezTo>
                        <a:pt x="7405" y="8096"/>
                        <a:pt x="7400" y="8115"/>
                        <a:pt x="7394" y="8133"/>
                      </a:cubicBezTo>
                      <a:cubicBezTo>
                        <a:pt x="7391" y="8146"/>
                        <a:pt x="7389" y="8159"/>
                        <a:pt x="7386" y="8172"/>
                      </a:cubicBezTo>
                      <a:lnTo>
                        <a:pt x="7370" y="8188"/>
                      </a:lnTo>
                      <a:cubicBezTo>
                        <a:pt x="7359" y="8193"/>
                        <a:pt x="7348" y="8199"/>
                        <a:pt x="7337" y="8204"/>
                      </a:cubicBezTo>
                      <a:cubicBezTo>
                        <a:pt x="7321" y="8207"/>
                        <a:pt x="7304" y="8209"/>
                        <a:pt x="7288" y="8212"/>
                      </a:cubicBezTo>
                      <a:cubicBezTo>
                        <a:pt x="7264" y="8217"/>
                        <a:pt x="7239" y="8223"/>
                        <a:pt x="7215" y="8228"/>
                      </a:cubicBezTo>
                      <a:cubicBezTo>
                        <a:pt x="7191" y="8231"/>
                        <a:pt x="7166" y="8233"/>
                        <a:pt x="7142" y="8236"/>
                      </a:cubicBezTo>
                      <a:lnTo>
                        <a:pt x="7068" y="8236"/>
                      </a:lnTo>
                      <a:lnTo>
                        <a:pt x="7036" y="8236"/>
                      </a:lnTo>
                      <a:lnTo>
                        <a:pt x="7036" y="8236"/>
                      </a:lnTo>
                      <a:cubicBezTo>
                        <a:pt x="7039" y="8228"/>
                        <a:pt x="7041" y="8220"/>
                        <a:pt x="7044" y="8212"/>
                      </a:cubicBezTo>
                      <a:lnTo>
                        <a:pt x="7044" y="8196"/>
                      </a:lnTo>
                      <a:cubicBezTo>
                        <a:pt x="7039" y="8183"/>
                        <a:pt x="7033" y="8170"/>
                        <a:pt x="7028" y="8157"/>
                      </a:cubicBezTo>
                      <a:cubicBezTo>
                        <a:pt x="7012" y="8149"/>
                        <a:pt x="6995" y="8141"/>
                        <a:pt x="6979" y="8133"/>
                      </a:cubicBezTo>
                      <a:lnTo>
                        <a:pt x="6913" y="8133"/>
                      </a:lnTo>
                      <a:cubicBezTo>
                        <a:pt x="6894" y="8138"/>
                        <a:pt x="6875" y="8144"/>
                        <a:pt x="6856" y="8149"/>
                      </a:cubicBezTo>
                      <a:cubicBezTo>
                        <a:pt x="6840" y="8157"/>
                        <a:pt x="6824" y="8164"/>
                        <a:pt x="6808" y="8172"/>
                      </a:cubicBezTo>
                      <a:lnTo>
                        <a:pt x="6734" y="8196"/>
                      </a:lnTo>
                      <a:cubicBezTo>
                        <a:pt x="6707" y="8207"/>
                        <a:pt x="6680" y="8217"/>
                        <a:pt x="6653" y="8228"/>
                      </a:cubicBezTo>
                      <a:lnTo>
                        <a:pt x="6579" y="8252"/>
                      </a:lnTo>
                      <a:cubicBezTo>
                        <a:pt x="6566" y="8254"/>
                        <a:pt x="6552" y="8257"/>
                        <a:pt x="6539" y="8259"/>
                      </a:cubicBezTo>
                      <a:lnTo>
                        <a:pt x="6530" y="8259"/>
                      </a:lnTo>
                      <a:cubicBezTo>
                        <a:pt x="6519" y="8262"/>
                        <a:pt x="6509" y="8264"/>
                        <a:pt x="6498" y="8267"/>
                      </a:cubicBezTo>
                      <a:cubicBezTo>
                        <a:pt x="6482" y="8270"/>
                        <a:pt x="6465" y="8272"/>
                        <a:pt x="6449" y="8275"/>
                      </a:cubicBezTo>
                      <a:cubicBezTo>
                        <a:pt x="6433" y="8280"/>
                        <a:pt x="6416" y="8286"/>
                        <a:pt x="6400" y="8291"/>
                      </a:cubicBezTo>
                      <a:cubicBezTo>
                        <a:pt x="6384" y="8296"/>
                        <a:pt x="6367" y="8302"/>
                        <a:pt x="6351" y="8307"/>
                      </a:cubicBezTo>
                      <a:cubicBezTo>
                        <a:pt x="6340" y="8315"/>
                        <a:pt x="6330" y="8323"/>
                        <a:pt x="6319" y="8331"/>
                      </a:cubicBezTo>
                      <a:lnTo>
                        <a:pt x="6310" y="8370"/>
                      </a:lnTo>
                      <a:lnTo>
                        <a:pt x="6319" y="8418"/>
                      </a:lnTo>
                      <a:lnTo>
                        <a:pt x="6384" y="8489"/>
                      </a:lnTo>
                      <a:lnTo>
                        <a:pt x="6449" y="8513"/>
                      </a:lnTo>
                      <a:cubicBezTo>
                        <a:pt x="6465" y="8521"/>
                        <a:pt x="6482" y="8528"/>
                        <a:pt x="6498" y="8536"/>
                      </a:cubicBezTo>
                      <a:cubicBezTo>
                        <a:pt x="6493" y="8544"/>
                        <a:pt x="6487" y="8552"/>
                        <a:pt x="6482" y="8560"/>
                      </a:cubicBezTo>
                      <a:cubicBezTo>
                        <a:pt x="6471" y="8571"/>
                        <a:pt x="6460" y="8581"/>
                        <a:pt x="6449" y="8592"/>
                      </a:cubicBezTo>
                      <a:cubicBezTo>
                        <a:pt x="6446" y="8597"/>
                        <a:pt x="6444" y="8603"/>
                        <a:pt x="6441" y="8608"/>
                      </a:cubicBezTo>
                      <a:lnTo>
                        <a:pt x="6449" y="8616"/>
                      </a:lnTo>
                      <a:lnTo>
                        <a:pt x="6449" y="8623"/>
                      </a:lnTo>
                      <a:lnTo>
                        <a:pt x="6750" y="8528"/>
                      </a:lnTo>
                      <a:cubicBezTo>
                        <a:pt x="6739" y="8510"/>
                        <a:pt x="6729" y="8491"/>
                        <a:pt x="6718" y="8473"/>
                      </a:cubicBezTo>
                      <a:lnTo>
                        <a:pt x="6775" y="8473"/>
                      </a:lnTo>
                      <a:cubicBezTo>
                        <a:pt x="6778" y="8491"/>
                        <a:pt x="6780" y="8510"/>
                        <a:pt x="6783" y="8528"/>
                      </a:cubicBezTo>
                      <a:lnTo>
                        <a:pt x="7011" y="8544"/>
                      </a:lnTo>
                      <a:lnTo>
                        <a:pt x="7142" y="8473"/>
                      </a:lnTo>
                      <a:cubicBezTo>
                        <a:pt x="7134" y="8470"/>
                        <a:pt x="7125" y="8468"/>
                        <a:pt x="7117" y="8465"/>
                      </a:cubicBezTo>
                      <a:cubicBezTo>
                        <a:pt x="7101" y="8457"/>
                        <a:pt x="7084" y="8449"/>
                        <a:pt x="7068" y="8441"/>
                      </a:cubicBezTo>
                      <a:cubicBezTo>
                        <a:pt x="7065" y="8433"/>
                        <a:pt x="7063" y="8426"/>
                        <a:pt x="7060" y="8418"/>
                      </a:cubicBezTo>
                      <a:lnTo>
                        <a:pt x="7142" y="8370"/>
                      </a:lnTo>
                      <a:cubicBezTo>
                        <a:pt x="7166" y="8365"/>
                        <a:pt x="7191" y="8359"/>
                        <a:pt x="7215" y="8354"/>
                      </a:cubicBezTo>
                      <a:cubicBezTo>
                        <a:pt x="7234" y="8346"/>
                        <a:pt x="7253" y="8339"/>
                        <a:pt x="7272" y="8331"/>
                      </a:cubicBezTo>
                      <a:cubicBezTo>
                        <a:pt x="7288" y="8328"/>
                        <a:pt x="7305" y="8326"/>
                        <a:pt x="7321" y="8323"/>
                      </a:cubicBezTo>
                      <a:cubicBezTo>
                        <a:pt x="7335" y="8320"/>
                        <a:pt x="7348" y="8318"/>
                        <a:pt x="7362" y="8315"/>
                      </a:cubicBezTo>
                      <a:cubicBezTo>
                        <a:pt x="7370" y="8312"/>
                        <a:pt x="7378" y="8310"/>
                        <a:pt x="7386" y="8307"/>
                      </a:cubicBezTo>
                      <a:cubicBezTo>
                        <a:pt x="7391" y="8304"/>
                        <a:pt x="7397" y="8302"/>
                        <a:pt x="7402" y="8299"/>
                      </a:cubicBezTo>
                      <a:lnTo>
                        <a:pt x="7427" y="8299"/>
                      </a:lnTo>
                      <a:lnTo>
                        <a:pt x="7427" y="8299"/>
                      </a:lnTo>
                      <a:cubicBezTo>
                        <a:pt x="7432" y="8296"/>
                        <a:pt x="7438" y="8294"/>
                        <a:pt x="7443" y="8291"/>
                      </a:cubicBezTo>
                      <a:cubicBezTo>
                        <a:pt x="7451" y="8280"/>
                        <a:pt x="7460" y="8270"/>
                        <a:pt x="7468" y="8259"/>
                      </a:cubicBezTo>
                      <a:cubicBezTo>
                        <a:pt x="7487" y="8249"/>
                        <a:pt x="7506" y="8238"/>
                        <a:pt x="7525" y="8228"/>
                      </a:cubicBezTo>
                      <a:cubicBezTo>
                        <a:pt x="7541" y="8217"/>
                        <a:pt x="7558" y="8207"/>
                        <a:pt x="7574" y="8196"/>
                      </a:cubicBezTo>
                      <a:cubicBezTo>
                        <a:pt x="7590" y="8188"/>
                        <a:pt x="7607" y="8180"/>
                        <a:pt x="7623" y="8172"/>
                      </a:cubicBezTo>
                      <a:cubicBezTo>
                        <a:pt x="7639" y="8156"/>
                        <a:pt x="7655" y="8141"/>
                        <a:pt x="7671" y="8125"/>
                      </a:cubicBezTo>
                      <a:cubicBezTo>
                        <a:pt x="7682" y="8112"/>
                        <a:pt x="7693" y="8098"/>
                        <a:pt x="7704" y="8085"/>
                      </a:cubicBezTo>
                      <a:cubicBezTo>
                        <a:pt x="7707" y="8080"/>
                        <a:pt x="7709" y="8075"/>
                        <a:pt x="7712" y="8070"/>
                      </a:cubicBezTo>
                      <a:lnTo>
                        <a:pt x="7867" y="8085"/>
                      </a:lnTo>
                      <a:lnTo>
                        <a:pt x="7867" y="7967"/>
                      </a:lnTo>
                      <a:cubicBezTo>
                        <a:pt x="7881" y="7935"/>
                        <a:pt x="7894" y="7904"/>
                        <a:pt x="7908" y="7872"/>
                      </a:cubicBezTo>
                      <a:cubicBezTo>
                        <a:pt x="7913" y="7875"/>
                        <a:pt x="7919" y="7877"/>
                        <a:pt x="7924" y="7880"/>
                      </a:cubicBezTo>
                      <a:cubicBezTo>
                        <a:pt x="7932" y="7888"/>
                        <a:pt x="7941" y="7895"/>
                        <a:pt x="7949" y="7903"/>
                      </a:cubicBezTo>
                      <a:cubicBezTo>
                        <a:pt x="7962" y="7911"/>
                        <a:pt x="7976" y="7919"/>
                        <a:pt x="7989" y="7927"/>
                      </a:cubicBezTo>
                      <a:cubicBezTo>
                        <a:pt x="8008" y="7930"/>
                        <a:pt x="8027" y="7932"/>
                        <a:pt x="8046" y="7935"/>
                      </a:cubicBezTo>
                      <a:lnTo>
                        <a:pt x="8079" y="7935"/>
                      </a:lnTo>
                      <a:cubicBezTo>
                        <a:pt x="8082" y="7943"/>
                        <a:pt x="8084" y="7951"/>
                        <a:pt x="8087" y="7959"/>
                      </a:cubicBezTo>
                      <a:cubicBezTo>
                        <a:pt x="8084" y="7970"/>
                        <a:pt x="8082" y="7980"/>
                        <a:pt x="8079" y="7991"/>
                      </a:cubicBezTo>
                      <a:cubicBezTo>
                        <a:pt x="8076" y="7993"/>
                        <a:pt x="8074" y="7996"/>
                        <a:pt x="8071" y="7998"/>
                      </a:cubicBezTo>
                      <a:cubicBezTo>
                        <a:pt x="8068" y="7996"/>
                        <a:pt x="8066" y="7993"/>
                        <a:pt x="8063" y="7991"/>
                      </a:cubicBezTo>
                      <a:lnTo>
                        <a:pt x="8030" y="7991"/>
                      </a:lnTo>
                      <a:lnTo>
                        <a:pt x="7997" y="7991"/>
                      </a:lnTo>
                      <a:lnTo>
                        <a:pt x="7965" y="8014"/>
                      </a:lnTo>
                      <a:cubicBezTo>
                        <a:pt x="7962" y="8027"/>
                        <a:pt x="7960" y="8041"/>
                        <a:pt x="7957" y="8054"/>
                      </a:cubicBezTo>
                      <a:lnTo>
                        <a:pt x="7957" y="8085"/>
                      </a:lnTo>
                      <a:cubicBezTo>
                        <a:pt x="7960" y="8098"/>
                        <a:pt x="7962" y="8112"/>
                        <a:pt x="7965" y="8125"/>
                      </a:cubicBezTo>
                      <a:lnTo>
                        <a:pt x="7997" y="8157"/>
                      </a:lnTo>
                      <a:cubicBezTo>
                        <a:pt x="8008" y="8167"/>
                        <a:pt x="8019" y="8178"/>
                        <a:pt x="8030" y="8188"/>
                      </a:cubicBezTo>
                      <a:cubicBezTo>
                        <a:pt x="8052" y="8201"/>
                        <a:pt x="8073" y="8215"/>
                        <a:pt x="8095" y="8228"/>
                      </a:cubicBezTo>
                      <a:lnTo>
                        <a:pt x="8193" y="8291"/>
                      </a:lnTo>
                      <a:cubicBezTo>
                        <a:pt x="8228" y="8315"/>
                        <a:pt x="8264" y="8338"/>
                        <a:pt x="8299" y="8362"/>
                      </a:cubicBezTo>
                      <a:cubicBezTo>
                        <a:pt x="8332" y="8388"/>
                        <a:pt x="8364" y="8415"/>
                        <a:pt x="8397" y="8441"/>
                      </a:cubicBezTo>
                      <a:lnTo>
                        <a:pt x="8495" y="8536"/>
                      </a:lnTo>
                      <a:lnTo>
                        <a:pt x="8576" y="8647"/>
                      </a:lnTo>
                      <a:cubicBezTo>
                        <a:pt x="8595" y="8679"/>
                        <a:pt x="8614" y="8710"/>
                        <a:pt x="8633" y="8742"/>
                      </a:cubicBezTo>
                      <a:lnTo>
                        <a:pt x="8690" y="8916"/>
                      </a:lnTo>
                      <a:cubicBezTo>
                        <a:pt x="8693" y="8950"/>
                        <a:pt x="8695" y="8985"/>
                        <a:pt x="8698" y="9019"/>
                      </a:cubicBezTo>
                      <a:cubicBezTo>
                        <a:pt x="8693" y="9037"/>
                        <a:pt x="8687" y="9056"/>
                        <a:pt x="8682" y="9074"/>
                      </a:cubicBezTo>
                      <a:cubicBezTo>
                        <a:pt x="8677" y="9082"/>
                        <a:pt x="8671" y="9090"/>
                        <a:pt x="8666" y="9098"/>
                      </a:cubicBezTo>
                      <a:lnTo>
                        <a:pt x="8633" y="9146"/>
                      </a:lnTo>
                      <a:cubicBezTo>
                        <a:pt x="8628" y="9167"/>
                        <a:pt x="8622" y="9188"/>
                        <a:pt x="8617" y="9209"/>
                      </a:cubicBezTo>
                      <a:cubicBezTo>
                        <a:pt x="8620" y="9233"/>
                        <a:pt x="8622" y="9256"/>
                        <a:pt x="8625" y="9280"/>
                      </a:cubicBezTo>
                      <a:cubicBezTo>
                        <a:pt x="8641" y="9296"/>
                        <a:pt x="8658" y="9312"/>
                        <a:pt x="8674" y="9328"/>
                      </a:cubicBezTo>
                      <a:cubicBezTo>
                        <a:pt x="8698" y="9344"/>
                        <a:pt x="8723" y="9359"/>
                        <a:pt x="8747" y="9375"/>
                      </a:cubicBezTo>
                      <a:lnTo>
                        <a:pt x="8804" y="9438"/>
                      </a:lnTo>
                      <a:cubicBezTo>
                        <a:pt x="8823" y="9457"/>
                        <a:pt x="8842" y="9475"/>
                        <a:pt x="8861" y="9494"/>
                      </a:cubicBezTo>
                      <a:cubicBezTo>
                        <a:pt x="8872" y="9512"/>
                        <a:pt x="8883" y="9531"/>
                        <a:pt x="8894" y="9549"/>
                      </a:cubicBezTo>
                      <a:lnTo>
                        <a:pt x="8927" y="9573"/>
                      </a:lnTo>
                      <a:cubicBezTo>
                        <a:pt x="8938" y="9591"/>
                        <a:pt x="8948" y="9610"/>
                        <a:pt x="8959" y="9628"/>
                      </a:cubicBezTo>
                      <a:lnTo>
                        <a:pt x="9016" y="9691"/>
                      </a:lnTo>
                      <a:cubicBezTo>
                        <a:pt x="9038" y="9712"/>
                        <a:pt x="9059" y="9734"/>
                        <a:pt x="9081" y="9755"/>
                      </a:cubicBezTo>
                      <a:lnTo>
                        <a:pt x="9147" y="9818"/>
                      </a:lnTo>
                      <a:cubicBezTo>
                        <a:pt x="9166" y="9836"/>
                        <a:pt x="9185" y="9855"/>
                        <a:pt x="9204" y="9873"/>
                      </a:cubicBezTo>
                      <a:cubicBezTo>
                        <a:pt x="9223" y="9886"/>
                        <a:pt x="9242" y="9900"/>
                        <a:pt x="9261" y="9913"/>
                      </a:cubicBezTo>
                      <a:cubicBezTo>
                        <a:pt x="9277" y="9918"/>
                        <a:pt x="9294" y="9924"/>
                        <a:pt x="9310" y="9929"/>
                      </a:cubicBezTo>
                      <a:cubicBezTo>
                        <a:pt x="9326" y="9932"/>
                        <a:pt x="9342" y="9934"/>
                        <a:pt x="9358" y="9937"/>
                      </a:cubicBezTo>
                      <a:lnTo>
                        <a:pt x="9424" y="9937"/>
                      </a:lnTo>
                      <a:cubicBezTo>
                        <a:pt x="9448" y="9940"/>
                        <a:pt x="9473" y="9942"/>
                        <a:pt x="9497" y="9945"/>
                      </a:cubicBezTo>
                      <a:lnTo>
                        <a:pt x="9579" y="9960"/>
                      </a:lnTo>
                      <a:cubicBezTo>
                        <a:pt x="9609" y="9963"/>
                        <a:pt x="9638" y="9965"/>
                        <a:pt x="9668" y="9968"/>
                      </a:cubicBezTo>
                      <a:cubicBezTo>
                        <a:pt x="9693" y="9971"/>
                        <a:pt x="9717" y="9973"/>
                        <a:pt x="9742" y="9976"/>
                      </a:cubicBezTo>
                      <a:cubicBezTo>
                        <a:pt x="9761" y="9979"/>
                        <a:pt x="9780" y="9981"/>
                        <a:pt x="9799" y="9984"/>
                      </a:cubicBezTo>
                      <a:cubicBezTo>
                        <a:pt x="9807" y="9989"/>
                        <a:pt x="9815" y="9995"/>
                        <a:pt x="9823" y="10000"/>
                      </a:cubicBezTo>
                      <a:cubicBezTo>
                        <a:pt x="9815" y="9860"/>
                        <a:pt x="9807" y="9721"/>
                        <a:pt x="9799" y="9581"/>
                      </a:cubicBezTo>
                      <a:cubicBezTo>
                        <a:pt x="9772" y="9209"/>
                        <a:pt x="9744" y="8837"/>
                        <a:pt x="9717" y="8465"/>
                      </a:cubicBezTo>
                      <a:lnTo>
                        <a:pt x="9570" y="6859"/>
                      </a:lnTo>
                      <a:cubicBezTo>
                        <a:pt x="9521" y="6245"/>
                        <a:pt x="9473" y="5630"/>
                        <a:pt x="9424" y="5016"/>
                      </a:cubicBezTo>
                      <a:cubicBezTo>
                        <a:pt x="9370" y="4401"/>
                        <a:pt x="9315" y="3787"/>
                        <a:pt x="9261" y="3172"/>
                      </a:cubicBezTo>
                      <a:cubicBezTo>
                        <a:pt x="9215" y="2637"/>
                        <a:pt x="9168" y="2101"/>
                        <a:pt x="9122" y="1566"/>
                      </a:cubicBezTo>
                      <a:cubicBezTo>
                        <a:pt x="9087" y="1186"/>
                        <a:pt x="9051" y="807"/>
                        <a:pt x="9016" y="427"/>
                      </a:cubicBezTo>
                      <a:cubicBezTo>
                        <a:pt x="9005" y="285"/>
                        <a:pt x="8995" y="142"/>
                        <a:pt x="8984" y="0"/>
                      </a:cubicBezTo>
                      <a:lnTo>
                        <a:pt x="0" y="931"/>
                      </a:lnTo>
                      <a:cubicBezTo>
                        <a:pt x="226" y="2501"/>
                        <a:pt x="453" y="4071"/>
                        <a:pt x="679" y="5641"/>
                      </a:cubicBezTo>
                      <a:close/>
                    </a:path>
                  </a:pathLst>
                </a:custGeom>
                <a:grpFill/>
                <a:ln>
                  <a:noFill/>
                </a:ln>
              </p:spPr>
              <p:txBody>
                <a:bodyPr vert="horz" wrap="square" lIns="91440" tIns="45720" rIns="91440" bIns="45720" numCol="1" anchor="t" anchorCtr="0" compatLnSpc="1">
                  <a:prstTxWarp prst="textNoShape">
                    <a:avLst/>
                  </a:prstTxWarp>
                </a:bodyPr>
                <a:lstStyle/>
                <a:p>
                  <a:pPr defTabSz="914400">
                    <a:lnSpc>
                      <a:spcPct val="80000"/>
                    </a:lnSpc>
                    <a:spcBef>
                      <a:spcPct val="20000"/>
                    </a:spcBef>
                    <a:spcAft>
                      <a:spcPct val="20000"/>
                    </a:spcAft>
                    <a:buClr>
                      <a:srgbClr val="1C1C1C"/>
                    </a:buClr>
                    <a:buSzPct val="75000"/>
                    <a:buFont typeface="Wingdings" pitchFamily="2" charset="2"/>
                    <a:buChar char="l"/>
                  </a:pPr>
                  <a:endParaRPr lang="en-AU" sz="1200" dirty="0">
                    <a:solidFill>
                      <a:srgbClr val="990033"/>
                    </a:solidFill>
                    <a:latin typeface="Calibri" panose="020F0502020204030204" pitchFamily="34" charset="0"/>
                    <a:ea typeface="ＭＳ Ｐゴシック" pitchFamily="34" charset="-128"/>
                    <a:cs typeface="Calibri" panose="020F0502020204030204" pitchFamily="34" charset="0"/>
                  </a:endParaRPr>
                </a:p>
              </p:txBody>
            </p:sp>
          </p:grpSp>
          <p:sp>
            <p:nvSpPr>
              <p:cNvPr id="64" name="Oval 63">
                <a:extLst>
                  <a:ext uri="{FF2B5EF4-FFF2-40B4-BE49-F238E27FC236}">
                    <a16:creationId xmlns:a16="http://schemas.microsoft.com/office/drawing/2014/main" id="{FB3F9286-EB7B-49F5-B410-91084F4FACFD}"/>
                  </a:ext>
                </a:extLst>
              </p:cNvPr>
              <p:cNvSpPr/>
              <p:nvPr/>
            </p:nvSpPr>
            <p:spPr>
              <a:xfrm>
                <a:off x="3104379" y="5620064"/>
                <a:ext cx="334145" cy="334145"/>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35%</a:t>
                </a:r>
              </a:p>
            </p:txBody>
          </p:sp>
          <p:sp>
            <p:nvSpPr>
              <p:cNvPr id="65" name="Oval 64">
                <a:extLst>
                  <a:ext uri="{FF2B5EF4-FFF2-40B4-BE49-F238E27FC236}">
                    <a16:creationId xmlns:a16="http://schemas.microsoft.com/office/drawing/2014/main" id="{DB00AEAA-8296-4618-A545-F2ED4FEB9A36}"/>
                  </a:ext>
                </a:extLst>
              </p:cNvPr>
              <p:cNvSpPr/>
              <p:nvPr/>
            </p:nvSpPr>
            <p:spPr>
              <a:xfrm>
                <a:off x="2904354" y="4943789"/>
                <a:ext cx="334145" cy="334145"/>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19%</a:t>
                </a:r>
              </a:p>
            </p:txBody>
          </p:sp>
          <p:sp>
            <p:nvSpPr>
              <p:cNvPr id="66" name="Oval 65">
                <a:extLst>
                  <a:ext uri="{FF2B5EF4-FFF2-40B4-BE49-F238E27FC236}">
                    <a16:creationId xmlns:a16="http://schemas.microsoft.com/office/drawing/2014/main" id="{DF9FADB5-1C58-4DE1-831C-A0A5AA5408C1}"/>
                  </a:ext>
                </a:extLst>
              </p:cNvPr>
              <p:cNvSpPr/>
              <p:nvPr/>
            </p:nvSpPr>
            <p:spPr>
              <a:xfrm>
                <a:off x="2256654" y="5470153"/>
                <a:ext cx="334145" cy="334145"/>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8%</a:t>
                </a:r>
              </a:p>
            </p:txBody>
          </p:sp>
          <p:sp>
            <p:nvSpPr>
              <p:cNvPr id="68" name="Oval 67">
                <a:extLst>
                  <a:ext uri="{FF2B5EF4-FFF2-40B4-BE49-F238E27FC236}">
                    <a16:creationId xmlns:a16="http://schemas.microsoft.com/office/drawing/2014/main" id="{61D5CD50-F409-493B-852E-C1F16B059D04}"/>
                  </a:ext>
                </a:extLst>
              </p:cNvPr>
              <p:cNvSpPr/>
              <p:nvPr/>
            </p:nvSpPr>
            <p:spPr>
              <a:xfrm>
                <a:off x="1266054" y="5381939"/>
                <a:ext cx="334145" cy="334145"/>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10%</a:t>
                </a:r>
              </a:p>
            </p:txBody>
          </p:sp>
          <p:sp>
            <p:nvSpPr>
              <p:cNvPr id="75" name="Oval 74">
                <a:extLst>
                  <a:ext uri="{FF2B5EF4-FFF2-40B4-BE49-F238E27FC236}">
                    <a16:creationId xmlns:a16="http://schemas.microsoft.com/office/drawing/2014/main" id="{F5A8CE39-E4FA-427A-A7FB-4681CE2CEB28}"/>
                  </a:ext>
                </a:extLst>
              </p:cNvPr>
              <p:cNvSpPr/>
              <p:nvPr/>
            </p:nvSpPr>
            <p:spPr>
              <a:xfrm>
                <a:off x="2787777" y="5858477"/>
                <a:ext cx="334145" cy="334145"/>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25%</a:t>
                </a:r>
              </a:p>
            </p:txBody>
          </p:sp>
        </p:grpSp>
        <p:sp>
          <p:nvSpPr>
            <p:cNvPr id="54" name="Oval 53">
              <a:extLst>
                <a:ext uri="{FF2B5EF4-FFF2-40B4-BE49-F238E27FC236}">
                  <a16:creationId xmlns:a16="http://schemas.microsoft.com/office/drawing/2014/main" id="{CB55DBB7-E135-4E3E-B861-FEB917139A4A}"/>
                </a:ext>
              </a:extLst>
            </p:cNvPr>
            <p:cNvSpPr/>
            <p:nvPr/>
          </p:nvSpPr>
          <p:spPr>
            <a:xfrm>
              <a:off x="2712043" y="1381660"/>
              <a:ext cx="607383" cy="540013"/>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1%</a:t>
              </a:r>
            </a:p>
          </p:txBody>
        </p:sp>
        <p:sp>
          <p:nvSpPr>
            <p:cNvPr id="59" name="Oval 58">
              <a:extLst>
                <a:ext uri="{FF2B5EF4-FFF2-40B4-BE49-F238E27FC236}">
                  <a16:creationId xmlns:a16="http://schemas.microsoft.com/office/drawing/2014/main" id="{CBC6BFCD-0029-43DA-BCEC-77044B42EFCA}"/>
                </a:ext>
              </a:extLst>
            </p:cNvPr>
            <p:cNvSpPr/>
            <p:nvPr/>
          </p:nvSpPr>
          <p:spPr>
            <a:xfrm>
              <a:off x="3405146" y="3325405"/>
              <a:ext cx="607383" cy="540013"/>
            </a:xfrm>
            <a:prstGeom prst="ellipse">
              <a:avLst/>
            </a:prstGeom>
            <a:solidFill>
              <a:schemeClr val="bg1">
                <a:lumMod val="65000"/>
              </a:schemeClr>
            </a:solidFill>
            <a:ln>
              <a:noFill/>
            </a:ln>
          </p:spPr>
          <p:style>
            <a:lnRef idx="2">
              <a:schemeClr val="accent6"/>
            </a:lnRef>
            <a:fillRef idx="1">
              <a:schemeClr val="lt1"/>
            </a:fillRef>
            <a:effectRef idx="0">
              <a:schemeClr val="accent6"/>
            </a:effectRef>
            <a:fontRef idx="minor">
              <a:schemeClr val="dk1"/>
            </a:fontRef>
          </p:style>
          <p:txBody>
            <a:bodyPr wrap="none" rtlCol="0" anchor="ctr"/>
            <a:lstStyle/>
            <a:p>
              <a:pPr algn="ctr" defTabSz="914400">
                <a:lnSpc>
                  <a:spcPct val="80000"/>
                </a:lnSpc>
                <a:spcBef>
                  <a:spcPct val="20000"/>
                </a:spcBef>
                <a:spcAft>
                  <a:spcPct val="20000"/>
                </a:spcAft>
                <a:buClr>
                  <a:srgbClr val="1C1C1C"/>
                </a:buClr>
                <a:buSzPct val="75000"/>
                <a:buFont typeface="Wingdings" pitchFamily="2" charset="2"/>
                <a:buNone/>
              </a:pPr>
              <a:r>
                <a:rPr lang="en-AU" sz="1000" dirty="0">
                  <a:solidFill>
                    <a:srgbClr val="FFFFFF"/>
                  </a:solidFill>
                  <a:latin typeface="Calibri" panose="020F0502020204030204" pitchFamily="34" charset="0"/>
                  <a:cs typeface="Calibri" panose="020F0502020204030204" pitchFamily="34" charset="0"/>
                </a:rPr>
                <a:t>2%</a:t>
              </a:r>
            </a:p>
          </p:txBody>
        </p:sp>
      </p:grpSp>
    </p:spTree>
    <p:extLst>
      <p:ext uri="{BB962C8B-B14F-4D97-AF65-F5344CB8AC3E}">
        <p14:creationId xmlns:p14="http://schemas.microsoft.com/office/powerpoint/2010/main" val="1271365542"/>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Insights</a:t>
            </a:r>
          </a:p>
        </p:txBody>
      </p:sp>
    </p:spTree>
    <p:extLst>
      <p:ext uri="{BB962C8B-B14F-4D97-AF65-F5344CB8AC3E}">
        <p14:creationId xmlns:p14="http://schemas.microsoft.com/office/powerpoint/2010/main" val="2382984425"/>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C01A5C-F9A4-406C-BE48-C8D482493259}"/>
              </a:ext>
            </a:extLst>
          </p:cNvPr>
          <p:cNvSpPr/>
          <p:nvPr/>
        </p:nvSpPr>
        <p:spPr bwMode="auto">
          <a:xfrm>
            <a:off x="0" y="0"/>
            <a:ext cx="9906000" cy="6138988"/>
          </a:xfrm>
          <a:prstGeom prst="rect">
            <a:avLst/>
          </a:prstGeom>
          <a:solidFill>
            <a:schemeClr val="bg1">
              <a:lumMod val="95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sp>
        <p:nvSpPr>
          <p:cNvPr id="4" name="Slide Number Placeholder 60">
            <a:extLst>
              <a:ext uri="{FF2B5EF4-FFF2-40B4-BE49-F238E27FC236}">
                <a16:creationId xmlns:a16="http://schemas.microsoft.com/office/drawing/2014/main" id="{7AE7A720-3917-4E16-92FE-58F7DEFA16D4}"/>
              </a:ext>
            </a:extLst>
          </p:cNvPr>
          <p:cNvSpPr>
            <a:spLocks noGrp="1"/>
          </p:cNvSpPr>
          <p:nvPr>
            <p:ph type="sldNum" sz="quarter" idx="11"/>
          </p:nvPr>
        </p:nvSpPr>
        <p:spPr>
          <a:xfrm>
            <a:off x="9015148" y="6469066"/>
            <a:ext cx="503900" cy="211137"/>
          </a:xfrm>
        </p:spPr>
        <p:txBody>
          <a:bodyPr/>
          <a:lstStyle/>
          <a:p>
            <a:pPr>
              <a:buClr>
                <a:srgbClr val="1C1C1C"/>
              </a:buClr>
            </a:pPr>
            <a:fld id="{394D3F4F-B950-4EC2-99AD-9725B7F9ABD5}" type="slidenum">
              <a:rPr lang="en-AU" smtClean="0">
                <a:solidFill>
                  <a:srgbClr val="1C1C1C">
                    <a:lumMod val="75000"/>
                    <a:lumOff val="25000"/>
                  </a:srgbClr>
                </a:solidFill>
              </a:rPr>
              <a:pPr>
                <a:buClr>
                  <a:srgbClr val="1C1C1C"/>
                </a:buClr>
              </a:pPr>
              <a:t>10</a:t>
            </a:fld>
            <a:endParaRPr lang="en-AU" dirty="0">
              <a:solidFill>
                <a:srgbClr val="1C1C1C">
                  <a:lumMod val="75000"/>
                  <a:lumOff val="25000"/>
                </a:srgbClr>
              </a:solidFill>
            </a:endParaRPr>
          </a:p>
        </p:txBody>
      </p:sp>
      <p:sp>
        <p:nvSpPr>
          <p:cNvPr id="8" name="TextBox 11">
            <a:extLst>
              <a:ext uri="{FF2B5EF4-FFF2-40B4-BE49-F238E27FC236}">
                <a16:creationId xmlns:a16="http://schemas.microsoft.com/office/drawing/2014/main" id="{FE03F72E-F61D-3E4F-8AF9-8C688A306710}"/>
              </a:ext>
            </a:extLst>
          </p:cNvPr>
          <p:cNvSpPr txBox="1">
            <a:spLocks noChangeArrowheads="1"/>
          </p:cNvSpPr>
          <p:nvPr/>
        </p:nvSpPr>
        <p:spPr bwMode="auto">
          <a:xfrm>
            <a:off x="635717" y="4151151"/>
            <a:ext cx="763588"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5850" dirty="0">
                <a:solidFill>
                  <a:schemeClr val="accent1"/>
                </a:solidFill>
                <a:latin typeface="Calibri" panose="020F0502020204030204" pitchFamily="34" charset="0"/>
                <a:cs typeface="Calibri" panose="020F0502020204030204" pitchFamily="34" charset="0"/>
              </a:rPr>
              <a:t>1</a:t>
            </a:r>
          </a:p>
        </p:txBody>
      </p:sp>
      <p:sp>
        <p:nvSpPr>
          <p:cNvPr id="9" name="TextBox 12">
            <a:extLst>
              <a:ext uri="{FF2B5EF4-FFF2-40B4-BE49-F238E27FC236}">
                <a16:creationId xmlns:a16="http://schemas.microsoft.com/office/drawing/2014/main" id="{7B0722D8-B797-954D-A20D-8E5FAFBFED84}"/>
              </a:ext>
            </a:extLst>
          </p:cNvPr>
          <p:cNvSpPr txBox="1">
            <a:spLocks noChangeArrowheads="1"/>
          </p:cNvSpPr>
          <p:nvPr/>
        </p:nvSpPr>
        <p:spPr bwMode="auto">
          <a:xfrm>
            <a:off x="2462612" y="4151151"/>
            <a:ext cx="761867"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5850" dirty="0">
                <a:solidFill>
                  <a:schemeClr val="accent1"/>
                </a:solidFill>
                <a:latin typeface="Calibri" panose="020F0502020204030204" pitchFamily="34" charset="0"/>
                <a:cs typeface="Calibri" panose="020F0502020204030204" pitchFamily="34" charset="0"/>
              </a:rPr>
              <a:t>2</a:t>
            </a:r>
          </a:p>
        </p:txBody>
      </p:sp>
      <p:sp>
        <p:nvSpPr>
          <p:cNvPr id="10" name="TextBox 13">
            <a:extLst>
              <a:ext uri="{FF2B5EF4-FFF2-40B4-BE49-F238E27FC236}">
                <a16:creationId xmlns:a16="http://schemas.microsoft.com/office/drawing/2014/main" id="{ADF2D755-452E-0348-BBD6-3E133DA88728}"/>
              </a:ext>
            </a:extLst>
          </p:cNvPr>
          <p:cNvSpPr txBox="1">
            <a:spLocks noChangeArrowheads="1"/>
          </p:cNvSpPr>
          <p:nvPr/>
        </p:nvSpPr>
        <p:spPr bwMode="auto">
          <a:xfrm>
            <a:off x="4196162" y="4151151"/>
            <a:ext cx="761867"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5850" dirty="0">
                <a:solidFill>
                  <a:schemeClr val="accent1"/>
                </a:solidFill>
                <a:latin typeface="Calibri" panose="020F0502020204030204" pitchFamily="34" charset="0"/>
                <a:cs typeface="Calibri" panose="020F0502020204030204" pitchFamily="34" charset="0"/>
              </a:rPr>
              <a:t>3</a:t>
            </a:r>
          </a:p>
        </p:txBody>
      </p:sp>
      <p:cxnSp>
        <p:nvCxnSpPr>
          <p:cNvPr id="11" name="Straight Connector 10">
            <a:extLst>
              <a:ext uri="{FF2B5EF4-FFF2-40B4-BE49-F238E27FC236}">
                <a16:creationId xmlns:a16="http://schemas.microsoft.com/office/drawing/2014/main" id="{6E3F896E-6AA7-2549-8EA1-9D6C8C88AFF4}"/>
              </a:ext>
            </a:extLst>
          </p:cNvPr>
          <p:cNvCxnSpPr/>
          <p:nvPr/>
        </p:nvCxnSpPr>
        <p:spPr>
          <a:xfrm>
            <a:off x="694666" y="4151151"/>
            <a:ext cx="0" cy="1724952"/>
          </a:xfrm>
          <a:prstGeom prst="line">
            <a:avLst/>
          </a:prstGeom>
          <a:ln w="3175" cmpd="sng">
            <a:solidFill>
              <a:srgbClr val="E85325"/>
            </a:solidFill>
            <a:prstDash val="dot"/>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030ED2B5-A599-8647-A63A-080FE7021A90}"/>
              </a:ext>
            </a:extLst>
          </p:cNvPr>
          <p:cNvCxnSpPr/>
          <p:nvPr/>
        </p:nvCxnSpPr>
        <p:spPr>
          <a:xfrm>
            <a:off x="2440254" y="4151151"/>
            <a:ext cx="0" cy="1724952"/>
          </a:xfrm>
          <a:prstGeom prst="line">
            <a:avLst/>
          </a:prstGeom>
          <a:ln w="3175" cmpd="sng">
            <a:solidFill>
              <a:srgbClr val="E85325"/>
            </a:solidFill>
            <a:prstDash val="dot"/>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11E0174A-C84D-1744-95BA-7F75B2E47F5B}"/>
              </a:ext>
            </a:extLst>
          </p:cNvPr>
          <p:cNvCxnSpPr/>
          <p:nvPr/>
        </p:nvCxnSpPr>
        <p:spPr>
          <a:xfrm>
            <a:off x="4184123" y="4151151"/>
            <a:ext cx="0" cy="1724952"/>
          </a:xfrm>
          <a:prstGeom prst="line">
            <a:avLst/>
          </a:prstGeom>
          <a:ln w="3175" cmpd="sng">
            <a:solidFill>
              <a:srgbClr val="E85325"/>
            </a:solidFill>
            <a:prstDash val="dot"/>
          </a:ln>
          <a:effectLst/>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1B708773-76D7-8848-9066-44D051A88034}"/>
              </a:ext>
            </a:extLst>
          </p:cNvPr>
          <p:cNvSpPr txBox="1"/>
          <p:nvPr/>
        </p:nvSpPr>
        <p:spPr>
          <a:xfrm>
            <a:off x="4187563" y="4976651"/>
            <a:ext cx="1594447" cy="954107"/>
          </a:xfrm>
          <a:prstGeom prst="rect">
            <a:avLst/>
          </a:prstGeom>
          <a:noFill/>
        </p:spPr>
        <p:txBody>
          <a:bodyPr wrap="square">
            <a:spAutoFit/>
          </a:bodyPr>
          <a:lstStyle/>
          <a:p>
            <a:r>
              <a:rPr lang="en-US" sz="1400" dirty="0">
                <a:latin typeface="Calibri" panose="020F0502020204030204" pitchFamily="34" charset="0"/>
                <a:cs typeface="Calibri" panose="020F0502020204030204" pitchFamily="34" charset="0"/>
              </a:rPr>
              <a:t>It’s time to shift the conversation from ‘the punitive’ to ‘the positive’.</a:t>
            </a:r>
          </a:p>
        </p:txBody>
      </p:sp>
      <p:sp>
        <p:nvSpPr>
          <p:cNvPr id="15" name="TextBox 14">
            <a:extLst>
              <a:ext uri="{FF2B5EF4-FFF2-40B4-BE49-F238E27FC236}">
                <a16:creationId xmlns:a16="http://schemas.microsoft.com/office/drawing/2014/main" id="{78FF209C-8231-7F4D-B0A9-7E68CD54FD4E}"/>
              </a:ext>
            </a:extLst>
          </p:cNvPr>
          <p:cNvSpPr txBox="1"/>
          <p:nvPr/>
        </p:nvSpPr>
        <p:spPr>
          <a:xfrm>
            <a:off x="2454013" y="4976651"/>
            <a:ext cx="1788583" cy="954107"/>
          </a:xfrm>
          <a:prstGeom prst="rect">
            <a:avLst/>
          </a:prstGeom>
          <a:noFill/>
        </p:spPr>
        <p:txBody>
          <a:bodyPr>
            <a:spAutoFit/>
          </a:bodyPr>
          <a:lstStyle/>
          <a:p>
            <a:r>
              <a:rPr lang="en-US" sz="1400" dirty="0">
                <a:latin typeface="Calibri" panose="020F0502020204030204" pitchFamily="34" charset="0"/>
                <a:cs typeface="Calibri" panose="020F0502020204030204" pitchFamily="34" charset="0"/>
              </a:rPr>
              <a:t>There is a need for a shared vision and more unified public ‘face’. </a:t>
            </a:r>
          </a:p>
        </p:txBody>
      </p:sp>
      <p:sp>
        <p:nvSpPr>
          <p:cNvPr id="16" name="TextBox 15">
            <a:extLst>
              <a:ext uri="{FF2B5EF4-FFF2-40B4-BE49-F238E27FC236}">
                <a16:creationId xmlns:a16="http://schemas.microsoft.com/office/drawing/2014/main" id="{371D5EBB-BC92-134C-A068-04C74CF9953F}"/>
              </a:ext>
            </a:extLst>
          </p:cNvPr>
          <p:cNvSpPr txBox="1"/>
          <p:nvPr/>
        </p:nvSpPr>
        <p:spPr>
          <a:xfrm>
            <a:off x="723903" y="4976651"/>
            <a:ext cx="1564914" cy="954107"/>
          </a:xfrm>
          <a:prstGeom prst="rect">
            <a:avLst/>
          </a:prstGeom>
          <a:noFill/>
        </p:spPr>
        <p:txBody>
          <a:bodyPr wrap="square">
            <a:spAutoFit/>
          </a:bodyPr>
          <a:lstStyle/>
          <a:p>
            <a:pPr fontAlgn="auto">
              <a:spcBef>
                <a:spcPts val="0"/>
              </a:spcBef>
              <a:spcAft>
                <a:spcPts val="0"/>
              </a:spcAft>
              <a:defRPr/>
            </a:pPr>
            <a:r>
              <a:rPr lang="en-US" sz="1400" dirty="0">
                <a:latin typeface="Calibri" panose="020F0502020204030204" pitchFamily="34" charset="0"/>
                <a:cs typeface="Calibri" panose="020F0502020204030204" pitchFamily="34" charset="0"/>
              </a:rPr>
              <a:t>AHPRA and the National Boards are widely respected.</a:t>
            </a:r>
          </a:p>
        </p:txBody>
      </p:sp>
      <p:sp>
        <p:nvSpPr>
          <p:cNvPr id="18" name="TextBox 23">
            <a:extLst>
              <a:ext uri="{FF2B5EF4-FFF2-40B4-BE49-F238E27FC236}">
                <a16:creationId xmlns:a16="http://schemas.microsoft.com/office/drawing/2014/main" id="{5319ABA8-E8AB-E240-96AC-7C21FB5D21B3}"/>
              </a:ext>
            </a:extLst>
          </p:cNvPr>
          <p:cNvSpPr txBox="1">
            <a:spLocks noChangeArrowheads="1"/>
          </p:cNvSpPr>
          <p:nvPr/>
        </p:nvSpPr>
        <p:spPr bwMode="auto">
          <a:xfrm>
            <a:off x="1864361" y="784096"/>
            <a:ext cx="6177279"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AU" sz="2300" i="1" dirty="0">
                <a:latin typeface="Calibri" panose="020F0502020204030204" pitchFamily="34" charset="0"/>
                <a:cs typeface="Calibri" panose="020F0502020204030204" pitchFamily="34" charset="0"/>
              </a:rPr>
              <a:t>We were in the air, flying the plane and building it all at the same time. We have come a long way since then, we have made a lot of decisions and built a lot of the plane. Now we can spread our wings a bit more, on all sorts of things.</a:t>
            </a:r>
          </a:p>
        </p:txBody>
      </p:sp>
      <p:sp>
        <p:nvSpPr>
          <p:cNvPr id="21" name="TextBox 20">
            <a:extLst>
              <a:ext uri="{FF2B5EF4-FFF2-40B4-BE49-F238E27FC236}">
                <a16:creationId xmlns:a16="http://schemas.microsoft.com/office/drawing/2014/main" id="{091684D8-DA23-6546-86C7-CCFA82333881}"/>
              </a:ext>
            </a:extLst>
          </p:cNvPr>
          <p:cNvSpPr txBox="1"/>
          <p:nvPr/>
        </p:nvSpPr>
        <p:spPr>
          <a:xfrm>
            <a:off x="427615" y="3630269"/>
            <a:ext cx="8279254" cy="338554"/>
          </a:xfrm>
          <a:prstGeom prst="rect">
            <a:avLst/>
          </a:prstGeom>
          <a:noFill/>
        </p:spPr>
        <p:txBody>
          <a:bodyPr wrap="none" rtlCol="0">
            <a:spAutoFit/>
          </a:bodyPr>
          <a:lstStyle/>
          <a:p>
            <a:r>
              <a:rPr lang="en-US" sz="1600" dirty="0">
                <a:latin typeface="Calibri" panose="020F0502020204030204" pitchFamily="34" charset="0"/>
                <a:cs typeface="Calibri" panose="020F0502020204030204" pitchFamily="34" charset="0"/>
              </a:rPr>
              <a:t>The building blocks are well established. There is now an opportunity to change the conversation.</a:t>
            </a:r>
          </a:p>
        </p:txBody>
      </p:sp>
      <p:sp>
        <p:nvSpPr>
          <p:cNvPr id="26" name="TextBox 25">
            <a:extLst>
              <a:ext uri="{FF2B5EF4-FFF2-40B4-BE49-F238E27FC236}">
                <a16:creationId xmlns:a16="http://schemas.microsoft.com/office/drawing/2014/main" id="{622523D2-B7CD-477C-9AA8-DEAE8CFD03E3}"/>
              </a:ext>
            </a:extLst>
          </p:cNvPr>
          <p:cNvSpPr txBox="1">
            <a:spLocks noChangeArrowheads="1"/>
          </p:cNvSpPr>
          <p:nvPr/>
        </p:nvSpPr>
        <p:spPr bwMode="auto">
          <a:xfrm>
            <a:off x="1361126" y="632378"/>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27" name="TextBox 26">
            <a:extLst>
              <a:ext uri="{FF2B5EF4-FFF2-40B4-BE49-F238E27FC236}">
                <a16:creationId xmlns:a16="http://schemas.microsoft.com/office/drawing/2014/main" id="{5DE59AF6-4425-44F1-9192-02B82F2C3668}"/>
              </a:ext>
            </a:extLst>
          </p:cNvPr>
          <p:cNvSpPr txBox="1">
            <a:spLocks noChangeArrowheads="1"/>
          </p:cNvSpPr>
          <p:nvPr/>
        </p:nvSpPr>
        <p:spPr bwMode="auto">
          <a:xfrm rot="10800000">
            <a:off x="6675510" y="2355744"/>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Tree>
    <p:extLst>
      <p:ext uri="{BB962C8B-B14F-4D97-AF65-F5344CB8AC3E}">
        <p14:creationId xmlns:p14="http://schemas.microsoft.com/office/powerpoint/2010/main" val="94346932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CD2DD76-09A8-E04C-81FF-49F01C71F2F2}"/>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1" y="0"/>
            <a:ext cx="9906001" cy="6471920"/>
          </a:xfrm>
          <a:prstGeom prst="rect">
            <a:avLst/>
          </a:prstGeom>
        </p:spPr>
      </p:pic>
      <p:sp>
        <p:nvSpPr>
          <p:cNvPr id="8" name="Rectangle 7">
            <a:extLst>
              <a:ext uri="{FF2B5EF4-FFF2-40B4-BE49-F238E27FC236}">
                <a16:creationId xmlns:a16="http://schemas.microsoft.com/office/drawing/2014/main" id="{37942EAE-FA2A-2747-A363-A635330F94EA}"/>
              </a:ext>
            </a:extLst>
          </p:cNvPr>
          <p:cNvSpPr/>
          <p:nvPr/>
        </p:nvSpPr>
        <p:spPr>
          <a:xfrm>
            <a:off x="0" y="0"/>
            <a:ext cx="9906000" cy="6471920"/>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3" name="Round Same Side Corner Rectangle 2">
            <a:extLst>
              <a:ext uri="{FF2B5EF4-FFF2-40B4-BE49-F238E27FC236}">
                <a16:creationId xmlns:a16="http://schemas.microsoft.com/office/drawing/2014/main" id="{26522922-3F78-4743-90D8-6A7331942166}"/>
              </a:ext>
            </a:extLst>
          </p:cNvPr>
          <p:cNvSpPr/>
          <p:nvPr/>
        </p:nvSpPr>
        <p:spPr>
          <a:xfrm rot="5400000">
            <a:off x="2279826" y="-1010795"/>
            <a:ext cx="3731086" cy="8290739"/>
          </a:xfrm>
          <a:prstGeom prst="round2SameRect">
            <a:avLst>
              <a:gd name="adj1" fmla="val 19087"/>
              <a:gd name="adj2" fmla="val 0"/>
            </a:avLst>
          </a:prstGeom>
          <a:solidFill>
            <a:schemeClr val="accent1">
              <a:alpha val="88000"/>
            </a:schemeClr>
          </a:solidFill>
          <a:ln cap="sq">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1"/>
              </a:solidFill>
            </a:endParaRPr>
          </a:p>
        </p:txBody>
      </p:sp>
      <p:sp>
        <p:nvSpPr>
          <p:cNvPr id="5" name="TextBox 4">
            <a:extLst>
              <a:ext uri="{FF2B5EF4-FFF2-40B4-BE49-F238E27FC236}">
                <a16:creationId xmlns:a16="http://schemas.microsoft.com/office/drawing/2014/main" id="{CAE6B05D-AC7D-E644-9559-69AF9A3B12DD}"/>
              </a:ext>
            </a:extLst>
          </p:cNvPr>
          <p:cNvSpPr txBox="1"/>
          <p:nvPr/>
        </p:nvSpPr>
        <p:spPr>
          <a:xfrm>
            <a:off x="380999" y="2289590"/>
            <a:ext cx="6900661" cy="2323713"/>
          </a:xfrm>
          <a:prstGeom prst="rect">
            <a:avLst/>
          </a:prstGeom>
          <a:noFill/>
        </p:spPr>
        <p:txBody>
          <a:bodyPr wrap="square" rtlCol="0" anchor="ctr">
            <a:spAutoFit/>
          </a:bodyPr>
          <a:lstStyle>
            <a:defPPr>
              <a:defRPr lang="en-GB"/>
            </a:defPPr>
            <a:lvl1pPr>
              <a:spcBef>
                <a:spcPts val="400"/>
              </a:spcBef>
              <a:defRPr sz="1500">
                <a:solidFill>
                  <a:schemeClr val="bg1"/>
                </a:solidFill>
                <a:latin typeface="Calibri" panose="020F0502020204030204" pitchFamily="34" charset="0"/>
                <a:cs typeface="Calibri" panose="020F0502020204030204" pitchFamily="34" charset="0"/>
              </a:defRPr>
            </a:lvl1pPr>
          </a:lstStyle>
          <a:p>
            <a:r>
              <a:rPr lang="en-GB" dirty="0"/>
              <a:t>Stakeholder perceptions of AHPRA and the National Boards are generally positive and consistent.</a:t>
            </a:r>
          </a:p>
          <a:p>
            <a:r>
              <a:rPr lang="en-GB" dirty="0"/>
              <a:t>The broad sentiment is that it was a ‘rough and shaky start’, but a very solid foundation has been built.</a:t>
            </a:r>
          </a:p>
          <a:p>
            <a:r>
              <a:rPr lang="en-GB" dirty="0"/>
              <a:t>The relationships between and among the National Scheme, AHPRA and the National Boards are recognised as highly complex, but it is also widely acknowledged that those relationships have matured, evolved and significantly improved overtime. </a:t>
            </a:r>
          </a:p>
          <a:p>
            <a:r>
              <a:rPr lang="en-GB" dirty="0"/>
              <a:t>The hard work, experience and expertise of the leadership team and senior staff at AHPRA are widely considered to be key reasons for the success and improvements.</a:t>
            </a:r>
          </a:p>
        </p:txBody>
      </p:sp>
      <p:sp>
        <p:nvSpPr>
          <p:cNvPr id="9" name="TextBox 11">
            <a:extLst>
              <a:ext uri="{FF2B5EF4-FFF2-40B4-BE49-F238E27FC236}">
                <a16:creationId xmlns:a16="http://schemas.microsoft.com/office/drawing/2014/main" id="{23431672-3994-4454-A6A7-0134460D759C}"/>
              </a:ext>
            </a:extLst>
          </p:cNvPr>
          <p:cNvSpPr txBox="1">
            <a:spLocks noChangeArrowheads="1"/>
          </p:cNvSpPr>
          <p:nvPr/>
        </p:nvSpPr>
        <p:spPr bwMode="auto">
          <a:xfrm>
            <a:off x="382220" y="1190667"/>
            <a:ext cx="763588"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5850" dirty="0">
                <a:solidFill>
                  <a:schemeClr val="accent1">
                    <a:lumMod val="60000"/>
                    <a:lumOff val="40000"/>
                  </a:schemeClr>
                </a:solidFill>
                <a:latin typeface="Calibri" panose="020F0502020204030204" pitchFamily="34" charset="0"/>
                <a:cs typeface="Calibri" panose="020F0502020204030204" pitchFamily="34" charset="0"/>
              </a:rPr>
              <a:t>1</a:t>
            </a:r>
          </a:p>
        </p:txBody>
      </p:sp>
      <p:sp>
        <p:nvSpPr>
          <p:cNvPr id="10" name="TextBox 11">
            <a:extLst>
              <a:ext uri="{FF2B5EF4-FFF2-40B4-BE49-F238E27FC236}">
                <a16:creationId xmlns:a16="http://schemas.microsoft.com/office/drawing/2014/main" id="{29B4F029-D268-4233-9FF8-5A2F85698A66}"/>
              </a:ext>
            </a:extLst>
          </p:cNvPr>
          <p:cNvSpPr txBox="1">
            <a:spLocks noChangeArrowheads="1"/>
          </p:cNvSpPr>
          <p:nvPr/>
        </p:nvSpPr>
        <p:spPr bwMode="auto">
          <a:xfrm>
            <a:off x="1079337" y="1462271"/>
            <a:ext cx="6012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AU" sz="2000" dirty="0">
                <a:solidFill>
                  <a:schemeClr val="accent1">
                    <a:lumMod val="60000"/>
                    <a:lumOff val="40000"/>
                  </a:schemeClr>
                </a:solidFill>
                <a:latin typeface="Calibri" panose="020F0502020204030204" pitchFamily="34" charset="0"/>
                <a:cs typeface="Calibri" panose="020F0502020204030204" pitchFamily="34" charset="0"/>
              </a:rPr>
              <a:t>AHPRA and the National Boards are widely respected.</a:t>
            </a:r>
            <a:endParaRPr lang="en-US" sz="2000" dirty="0">
              <a:solidFill>
                <a:schemeClr val="accent1">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58744393"/>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7BACFF8-2407-1B45-BCD3-30D8E9CF7330}"/>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0" y="0"/>
            <a:ext cx="9906000" cy="6471920"/>
          </a:xfrm>
          <a:prstGeom prst="rect">
            <a:avLst/>
          </a:prstGeom>
        </p:spPr>
      </p:pic>
      <p:sp>
        <p:nvSpPr>
          <p:cNvPr id="7" name="Rectangle 6">
            <a:extLst>
              <a:ext uri="{FF2B5EF4-FFF2-40B4-BE49-F238E27FC236}">
                <a16:creationId xmlns:a16="http://schemas.microsoft.com/office/drawing/2014/main" id="{91109B05-CA75-1843-8F90-B6948E481CEB}"/>
              </a:ext>
            </a:extLst>
          </p:cNvPr>
          <p:cNvSpPr/>
          <p:nvPr/>
        </p:nvSpPr>
        <p:spPr>
          <a:xfrm>
            <a:off x="-2" y="0"/>
            <a:ext cx="9906002" cy="6471920"/>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8" name="Round Same Side Corner Rectangle 2">
            <a:extLst>
              <a:ext uri="{FF2B5EF4-FFF2-40B4-BE49-F238E27FC236}">
                <a16:creationId xmlns:a16="http://schemas.microsoft.com/office/drawing/2014/main" id="{3726311C-D40F-4454-9F8A-F4F4EF8F330F}"/>
              </a:ext>
            </a:extLst>
          </p:cNvPr>
          <p:cNvSpPr/>
          <p:nvPr/>
        </p:nvSpPr>
        <p:spPr>
          <a:xfrm rot="5400000">
            <a:off x="1710758" y="-622798"/>
            <a:ext cx="4869221" cy="8290739"/>
          </a:xfrm>
          <a:prstGeom prst="round2SameRect">
            <a:avLst>
              <a:gd name="adj1" fmla="val 12692"/>
              <a:gd name="adj2" fmla="val 0"/>
            </a:avLst>
          </a:prstGeom>
          <a:solidFill>
            <a:schemeClr val="accent1">
              <a:alpha val="88000"/>
            </a:schemeClr>
          </a:solidFill>
          <a:ln cap="sq">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1"/>
              </a:solidFill>
            </a:endParaRPr>
          </a:p>
        </p:txBody>
      </p:sp>
      <p:sp>
        <p:nvSpPr>
          <p:cNvPr id="5" name="TextBox 4">
            <a:extLst>
              <a:ext uri="{FF2B5EF4-FFF2-40B4-BE49-F238E27FC236}">
                <a16:creationId xmlns:a16="http://schemas.microsoft.com/office/drawing/2014/main" id="{CAE6B05D-AC7D-E644-9559-69AF9A3B12DD}"/>
              </a:ext>
            </a:extLst>
          </p:cNvPr>
          <p:cNvSpPr txBox="1"/>
          <p:nvPr/>
        </p:nvSpPr>
        <p:spPr>
          <a:xfrm>
            <a:off x="381000" y="1930768"/>
            <a:ext cx="7214857" cy="3708708"/>
          </a:xfrm>
          <a:prstGeom prst="rect">
            <a:avLst/>
          </a:prstGeom>
          <a:noFill/>
        </p:spPr>
        <p:txBody>
          <a:bodyPr wrap="square" rtlCol="0" anchor="ctr">
            <a:spAutoFit/>
          </a:bodyPr>
          <a:lstStyle/>
          <a:p>
            <a:pPr>
              <a:spcBef>
                <a:spcPts val="400"/>
              </a:spcBef>
            </a:pPr>
            <a:r>
              <a:rPr lang="en-US" sz="1500" dirty="0">
                <a:solidFill>
                  <a:schemeClr val="bg1"/>
                </a:solidFill>
                <a:latin typeface="Calibri" panose="020F0502020204030204" pitchFamily="34" charset="0"/>
                <a:cs typeface="Calibri" panose="020F0502020204030204" pitchFamily="34" charset="0"/>
              </a:rPr>
              <a:t>While there is confusion regarding the specific roles and functions of AHPRA and the National Boards, that confusion appears to be a concern predominantly to internal stakeholders.   </a:t>
            </a:r>
          </a:p>
          <a:p>
            <a:pPr>
              <a:spcBef>
                <a:spcPts val="400"/>
              </a:spcBef>
            </a:pPr>
            <a:r>
              <a:rPr lang="en-US" sz="1500" dirty="0">
                <a:solidFill>
                  <a:schemeClr val="bg1"/>
                </a:solidFill>
                <a:latin typeface="Calibri" panose="020F0502020204030204" pitchFamily="34" charset="0"/>
                <a:cs typeface="Calibri" panose="020F0502020204030204" pitchFamily="34" charset="0"/>
              </a:rPr>
              <a:t>External stakeholders don’t typically understand the complexity of the internal structure, nor do they have an appetite for understanding the complexity. It is clear that misconceptions exist at the most fundamental level about the primary purpose and focus of the National Scheme that should be addressed.</a:t>
            </a:r>
          </a:p>
          <a:p>
            <a:pPr>
              <a:spcBef>
                <a:spcPts val="400"/>
              </a:spcBef>
            </a:pPr>
            <a:r>
              <a:rPr lang="en-US" sz="1500" dirty="0">
                <a:solidFill>
                  <a:schemeClr val="bg1"/>
                </a:solidFill>
                <a:latin typeface="Calibri" panose="020F0502020204030204" pitchFamily="34" charset="0"/>
                <a:cs typeface="Calibri" panose="020F0502020204030204" pitchFamily="34" charset="0"/>
              </a:rPr>
              <a:t>Most external stakeholders perceive AHPRA to be the public face of the National Scheme and the ‘funnel’ for all communication about the National Scheme. Beyond that, there is considerable confusion about what the primary area of interest is for AHPRA and the National Boards. Practitioners are inclined to believe that ‘the public’ are the primary focus for AHPRA while the broader community are more likely to think that practitioners are the primary focus.</a:t>
            </a:r>
          </a:p>
          <a:p>
            <a:pPr lvl="0">
              <a:spcBef>
                <a:spcPts val="400"/>
              </a:spcBef>
            </a:pPr>
            <a:r>
              <a:rPr lang="en-US" sz="1500" dirty="0">
                <a:solidFill>
                  <a:prstClr val="white"/>
                </a:solidFill>
                <a:latin typeface="Calibri" panose="020F0502020204030204" pitchFamily="34" charset="0"/>
                <a:cs typeface="Calibri" panose="020F0502020204030204" pitchFamily="34" charset="0"/>
              </a:rPr>
              <a:t>Ongoing confidence and trust amongst external stakeholders will rely on communicating a simple, unified story about the key entities, their relationship and key areas of focus. </a:t>
            </a:r>
            <a:endParaRPr lang="en-US" sz="1500" dirty="0">
              <a:solidFill>
                <a:schemeClr val="bg1"/>
              </a:solidFill>
              <a:latin typeface="Calibri" panose="020F0502020204030204" pitchFamily="34" charset="0"/>
              <a:cs typeface="Calibri" panose="020F0502020204030204" pitchFamily="34" charset="0"/>
            </a:endParaRPr>
          </a:p>
        </p:txBody>
      </p:sp>
      <p:sp>
        <p:nvSpPr>
          <p:cNvPr id="9" name="TextBox 11">
            <a:extLst>
              <a:ext uri="{FF2B5EF4-FFF2-40B4-BE49-F238E27FC236}">
                <a16:creationId xmlns:a16="http://schemas.microsoft.com/office/drawing/2014/main" id="{B9EC7AC0-A60B-47BA-BD34-A062849D0362}"/>
              </a:ext>
            </a:extLst>
          </p:cNvPr>
          <p:cNvSpPr txBox="1">
            <a:spLocks noChangeArrowheads="1"/>
          </p:cNvSpPr>
          <p:nvPr/>
        </p:nvSpPr>
        <p:spPr bwMode="auto">
          <a:xfrm>
            <a:off x="382220" y="1009597"/>
            <a:ext cx="763588"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5850" dirty="0">
                <a:solidFill>
                  <a:schemeClr val="accent1">
                    <a:lumMod val="60000"/>
                    <a:lumOff val="40000"/>
                  </a:schemeClr>
                </a:solidFill>
                <a:latin typeface="Calibri" panose="020F0502020204030204" pitchFamily="34" charset="0"/>
                <a:cs typeface="Calibri" panose="020F0502020204030204" pitchFamily="34" charset="0"/>
              </a:rPr>
              <a:t>2</a:t>
            </a:r>
          </a:p>
        </p:txBody>
      </p:sp>
      <p:sp>
        <p:nvSpPr>
          <p:cNvPr id="10" name="TextBox 11">
            <a:extLst>
              <a:ext uri="{FF2B5EF4-FFF2-40B4-BE49-F238E27FC236}">
                <a16:creationId xmlns:a16="http://schemas.microsoft.com/office/drawing/2014/main" id="{DCF733E1-A3E0-4FF1-8822-160A21F0D2BB}"/>
              </a:ext>
            </a:extLst>
          </p:cNvPr>
          <p:cNvSpPr txBox="1">
            <a:spLocks noChangeArrowheads="1"/>
          </p:cNvSpPr>
          <p:nvPr/>
        </p:nvSpPr>
        <p:spPr bwMode="auto">
          <a:xfrm>
            <a:off x="1079337" y="1145399"/>
            <a:ext cx="60122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AU" sz="2000" dirty="0">
                <a:solidFill>
                  <a:schemeClr val="accent1">
                    <a:lumMod val="60000"/>
                    <a:lumOff val="40000"/>
                  </a:schemeClr>
                </a:solidFill>
                <a:latin typeface="Calibri" panose="020F0502020204030204" pitchFamily="34" charset="0"/>
                <a:cs typeface="Calibri" panose="020F0502020204030204" pitchFamily="34" charset="0"/>
              </a:rPr>
              <a:t>There is a need for a shared vision and more unified public ‘face’. </a:t>
            </a:r>
          </a:p>
        </p:txBody>
      </p:sp>
    </p:spTree>
    <p:extLst>
      <p:ext uri="{BB962C8B-B14F-4D97-AF65-F5344CB8AC3E}">
        <p14:creationId xmlns:p14="http://schemas.microsoft.com/office/powerpoint/2010/main" val="768291251"/>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E4A8FF5-0DB5-E04D-9D6A-58DCB2AA9D8F}"/>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1" y="0"/>
            <a:ext cx="9906000" cy="6451600"/>
          </a:xfrm>
          <a:prstGeom prst="rect">
            <a:avLst/>
          </a:prstGeom>
        </p:spPr>
      </p:pic>
      <p:sp>
        <p:nvSpPr>
          <p:cNvPr id="9" name="Rectangle 8">
            <a:extLst>
              <a:ext uri="{FF2B5EF4-FFF2-40B4-BE49-F238E27FC236}">
                <a16:creationId xmlns:a16="http://schemas.microsoft.com/office/drawing/2014/main" id="{00D60716-52D9-C74A-822C-C041B8FFE559}"/>
              </a:ext>
            </a:extLst>
          </p:cNvPr>
          <p:cNvSpPr/>
          <p:nvPr/>
        </p:nvSpPr>
        <p:spPr>
          <a:xfrm>
            <a:off x="-3" y="0"/>
            <a:ext cx="9905999" cy="6471920"/>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7" name="Round Same Side Corner Rectangle 2">
            <a:extLst>
              <a:ext uri="{FF2B5EF4-FFF2-40B4-BE49-F238E27FC236}">
                <a16:creationId xmlns:a16="http://schemas.microsoft.com/office/drawing/2014/main" id="{664168B7-D913-4F97-BA05-C07C29B2486C}"/>
              </a:ext>
            </a:extLst>
          </p:cNvPr>
          <p:cNvSpPr/>
          <p:nvPr/>
        </p:nvSpPr>
        <p:spPr>
          <a:xfrm rot="5400000">
            <a:off x="2279826" y="-1010795"/>
            <a:ext cx="3731086" cy="8290739"/>
          </a:xfrm>
          <a:prstGeom prst="round2SameRect">
            <a:avLst>
              <a:gd name="adj1" fmla="val 19087"/>
              <a:gd name="adj2" fmla="val 0"/>
            </a:avLst>
          </a:prstGeom>
          <a:solidFill>
            <a:schemeClr val="accent1">
              <a:alpha val="88000"/>
            </a:schemeClr>
          </a:solidFill>
          <a:ln cap="sq">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1"/>
              </a:solidFill>
            </a:endParaRPr>
          </a:p>
        </p:txBody>
      </p:sp>
      <p:sp>
        <p:nvSpPr>
          <p:cNvPr id="10" name="TextBox 9">
            <a:extLst>
              <a:ext uri="{FF2B5EF4-FFF2-40B4-BE49-F238E27FC236}">
                <a16:creationId xmlns:a16="http://schemas.microsoft.com/office/drawing/2014/main" id="{478DF54A-AC55-4EA8-B191-B3567A77CDA8}"/>
              </a:ext>
            </a:extLst>
          </p:cNvPr>
          <p:cNvSpPr txBox="1"/>
          <p:nvPr/>
        </p:nvSpPr>
        <p:spPr>
          <a:xfrm>
            <a:off x="380999" y="2520422"/>
            <a:ext cx="6900661" cy="1862048"/>
          </a:xfrm>
          <a:prstGeom prst="rect">
            <a:avLst/>
          </a:prstGeom>
          <a:noFill/>
        </p:spPr>
        <p:txBody>
          <a:bodyPr wrap="square" rtlCol="0" anchor="ctr">
            <a:spAutoFit/>
          </a:bodyPr>
          <a:lstStyle>
            <a:defPPr>
              <a:defRPr lang="en-GB"/>
            </a:defPPr>
            <a:lvl1pPr>
              <a:spcBef>
                <a:spcPts val="400"/>
              </a:spcBef>
              <a:defRPr sz="1500">
                <a:solidFill>
                  <a:schemeClr val="bg1"/>
                </a:solidFill>
                <a:latin typeface="Calibri" panose="020F0502020204030204" pitchFamily="34" charset="0"/>
                <a:cs typeface="Calibri" panose="020F0502020204030204" pitchFamily="34" charset="0"/>
              </a:defRPr>
            </a:lvl1pPr>
          </a:lstStyle>
          <a:p>
            <a:r>
              <a:rPr lang="en-AU" dirty="0"/>
              <a:t>Much of the hard work in establishing trust and confidence in the National Scheme has been completed and there is an opportunity now to move into a different phase and alter the tone of the conversation.</a:t>
            </a:r>
          </a:p>
          <a:p>
            <a:r>
              <a:rPr lang="en-AU" dirty="0"/>
              <a:t>A conversation that focuses on being proactive, rather than reactive. </a:t>
            </a:r>
          </a:p>
          <a:p>
            <a:r>
              <a:rPr lang="en-AU" dirty="0"/>
              <a:t>A conversation that focuses on support and confidence rather than fear and adversary.</a:t>
            </a:r>
          </a:p>
          <a:p>
            <a:r>
              <a:rPr lang="en-AU" dirty="0"/>
              <a:t>A conversation that continues to include practitioners, but also extends to wider community health stakeholders and the broader public.</a:t>
            </a:r>
          </a:p>
        </p:txBody>
      </p:sp>
      <p:sp>
        <p:nvSpPr>
          <p:cNvPr id="11" name="TextBox 11">
            <a:extLst>
              <a:ext uri="{FF2B5EF4-FFF2-40B4-BE49-F238E27FC236}">
                <a16:creationId xmlns:a16="http://schemas.microsoft.com/office/drawing/2014/main" id="{8B53036C-FE1E-45B8-AE1B-044202333847}"/>
              </a:ext>
            </a:extLst>
          </p:cNvPr>
          <p:cNvSpPr txBox="1">
            <a:spLocks noChangeArrowheads="1"/>
          </p:cNvSpPr>
          <p:nvPr/>
        </p:nvSpPr>
        <p:spPr bwMode="auto">
          <a:xfrm>
            <a:off x="382220" y="1190667"/>
            <a:ext cx="763588"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5850" dirty="0">
                <a:solidFill>
                  <a:schemeClr val="accent1">
                    <a:lumMod val="60000"/>
                    <a:lumOff val="40000"/>
                  </a:schemeClr>
                </a:solidFill>
                <a:latin typeface="Calibri" panose="020F0502020204030204" pitchFamily="34" charset="0"/>
                <a:cs typeface="Calibri" panose="020F0502020204030204" pitchFamily="34" charset="0"/>
              </a:rPr>
              <a:t>3</a:t>
            </a:r>
          </a:p>
        </p:txBody>
      </p:sp>
      <p:sp>
        <p:nvSpPr>
          <p:cNvPr id="12" name="TextBox 11">
            <a:extLst>
              <a:ext uri="{FF2B5EF4-FFF2-40B4-BE49-F238E27FC236}">
                <a16:creationId xmlns:a16="http://schemas.microsoft.com/office/drawing/2014/main" id="{5A2512BE-F22F-4691-B62C-0205173ACDD4}"/>
              </a:ext>
            </a:extLst>
          </p:cNvPr>
          <p:cNvSpPr txBox="1">
            <a:spLocks noChangeArrowheads="1"/>
          </p:cNvSpPr>
          <p:nvPr/>
        </p:nvSpPr>
        <p:spPr bwMode="auto">
          <a:xfrm>
            <a:off x="1079337" y="1353629"/>
            <a:ext cx="60122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AU" sz="2000" dirty="0">
                <a:solidFill>
                  <a:schemeClr val="accent1">
                    <a:lumMod val="60000"/>
                    <a:lumOff val="40000"/>
                  </a:schemeClr>
                </a:solidFill>
                <a:latin typeface="Calibri" panose="020F0502020204030204" pitchFamily="34" charset="0"/>
                <a:cs typeface="Calibri" panose="020F0502020204030204" pitchFamily="34" charset="0"/>
              </a:rPr>
              <a:t>It’s time to shift the conversation from ‘the punitive’ to ‘the positive’.</a:t>
            </a:r>
          </a:p>
        </p:txBody>
      </p:sp>
    </p:spTree>
    <p:extLst>
      <p:ext uri="{BB962C8B-B14F-4D97-AF65-F5344CB8AC3E}">
        <p14:creationId xmlns:p14="http://schemas.microsoft.com/office/powerpoint/2010/main" val="241614774"/>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08C92BE-EFCE-7A46-9DFA-8E86B97B657E}"/>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0" y="0"/>
            <a:ext cx="9906000" cy="6453799"/>
          </a:xfrm>
          <a:prstGeom prst="rect">
            <a:avLst/>
          </a:prstGeom>
        </p:spPr>
      </p:pic>
      <p:sp>
        <p:nvSpPr>
          <p:cNvPr id="37" name="Rectangle 36">
            <a:extLst>
              <a:ext uri="{FF2B5EF4-FFF2-40B4-BE49-F238E27FC236}">
                <a16:creationId xmlns:a16="http://schemas.microsoft.com/office/drawing/2014/main" id="{B6B80199-CFD4-B44C-86F8-16689FA53C6F}"/>
              </a:ext>
            </a:extLst>
          </p:cNvPr>
          <p:cNvSpPr/>
          <p:nvPr/>
        </p:nvSpPr>
        <p:spPr>
          <a:xfrm>
            <a:off x="-1" y="13856"/>
            <a:ext cx="9906001" cy="6453798"/>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4" name="Slide Number Placeholder 60">
            <a:extLst>
              <a:ext uri="{FF2B5EF4-FFF2-40B4-BE49-F238E27FC236}">
                <a16:creationId xmlns:a16="http://schemas.microsoft.com/office/drawing/2014/main" id="{7AE7A720-3917-4E16-92FE-58F7DEFA16D4}"/>
              </a:ext>
            </a:extLst>
          </p:cNvPr>
          <p:cNvSpPr>
            <a:spLocks noGrp="1"/>
          </p:cNvSpPr>
          <p:nvPr>
            <p:ph type="sldNum" sz="quarter" idx="11"/>
          </p:nvPr>
        </p:nvSpPr>
        <p:spPr>
          <a:xfrm>
            <a:off x="9015148" y="6469066"/>
            <a:ext cx="503900" cy="211137"/>
          </a:xfrm>
        </p:spPr>
        <p:txBody>
          <a:bodyPr/>
          <a:lstStyle/>
          <a:p>
            <a:pPr>
              <a:buClr>
                <a:srgbClr val="1C1C1C"/>
              </a:buClr>
            </a:pPr>
            <a:fld id="{394D3F4F-B950-4EC2-99AD-9725B7F9ABD5}" type="slidenum">
              <a:rPr lang="en-AU" smtClean="0">
                <a:solidFill>
                  <a:srgbClr val="1C1C1C">
                    <a:lumMod val="75000"/>
                    <a:lumOff val="25000"/>
                  </a:srgbClr>
                </a:solidFill>
              </a:rPr>
              <a:pPr>
                <a:buClr>
                  <a:srgbClr val="1C1C1C"/>
                </a:buClr>
              </a:pPr>
              <a:t>14</a:t>
            </a:fld>
            <a:endParaRPr lang="en-AU" dirty="0">
              <a:solidFill>
                <a:srgbClr val="1C1C1C">
                  <a:lumMod val="75000"/>
                  <a:lumOff val="25000"/>
                </a:srgbClr>
              </a:solidFill>
            </a:endParaRPr>
          </a:p>
        </p:txBody>
      </p:sp>
      <p:cxnSp>
        <p:nvCxnSpPr>
          <p:cNvPr id="14" name="Straight Connector 13">
            <a:extLst>
              <a:ext uri="{FF2B5EF4-FFF2-40B4-BE49-F238E27FC236}">
                <a16:creationId xmlns:a16="http://schemas.microsoft.com/office/drawing/2014/main" id="{36D2165F-37EE-E943-B9F1-FEFEE1517499}"/>
              </a:ext>
            </a:extLst>
          </p:cNvPr>
          <p:cNvCxnSpPr>
            <a:cxnSpLocks/>
          </p:cNvCxnSpPr>
          <p:nvPr/>
        </p:nvCxnSpPr>
        <p:spPr>
          <a:xfrm>
            <a:off x="506414" y="2220746"/>
            <a:ext cx="8910637"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DD4DC1F-902E-9D47-AD29-49EA04CC6290}"/>
              </a:ext>
            </a:extLst>
          </p:cNvPr>
          <p:cNvCxnSpPr>
            <a:cxnSpLocks/>
          </p:cNvCxnSpPr>
          <p:nvPr/>
        </p:nvCxnSpPr>
        <p:spPr>
          <a:xfrm>
            <a:off x="506414" y="981780"/>
            <a:ext cx="8910637" cy="1588"/>
          </a:xfrm>
          <a:prstGeom prst="line">
            <a:avLst/>
          </a:prstGeom>
        </p:spPr>
        <p:style>
          <a:lnRef idx="1">
            <a:schemeClr val="accent1"/>
          </a:lnRef>
          <a:fillRef idx="0">
            <a:schemeClr val="accent1"/>
          </a:fillRef>
          <a:effectRef idx="0">
            <a:schemeClr val="accent1"/>
          </a:effectRef>
          <a:fontRef idx="minor">
            <a:schemeClr val="tx1"/>
          </a:fontRef>
        </p:style>
      </p:cxnSp>
      <p:sp>
        <p:nvSpPr>
          <p:cNvPr id="16" name="Round Same Side Corner Rectangle 15">
            <a:extLst>
              <a:ext uri="{FF2B5EF4-FFF2-40B4-BE49-F238E27FC236}">
                <a16:creationId xmlns:a16="http://schemas.microsoft.com/office/drawing/2014/main" id="{DA5ABC62-F3DE-D140-B109-78D3A2D9776D}"/>
              </a:ext>
            </a:extLst>
          </p:cNvPr>
          <p:cNvSpPr/>
          <p:nvPr/>
        </p:nvSpPr>
        <p:spPr>
          <a:xfrm rot="5400000">
            <a:off x="1367867" y="206856"/>
            <a:ext cx="1067496" cy="2790402"/>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fontAlgn="base">
              <a:spcBef>
                <a:spcPct val="20000"/>
              </a:spcBef>
              <a:spcAft>
                <a:spcPct val="20000"/>
              </a:spcAft>
              <a:buClr>
                <a:srgbClr val="1C1C1C"/>
              </a:buClr>
              <a:buSzPct val="75000"/>
              <a:buFont typeface="Wingdings" pitchFamily="2" charset="2"/>
              <a:buNone/>
            </a:pPr>
            <a:r>
              <a:rPr lang="en-AU" sz="1600" b="1" dirty="0">
                <a:solidFill>
                  <a:srgbClr val="FFFFFF"/>
                </a:solidFill>
                <a:latin typeface="Calibri" panose="020F0502020204030204" pitchFamily="34" charset="0"/>
                <a:cs typeface="Calibri" panose="020F0502020204030204" pitchFamily="34" charset="0"/>
              </a:rPr>
              <a:t>Simplify the key messaging and the hierarchy of those key messages</a:t>
            </a:r>
          </a:p>
        </p:txBody>
      </p:sp>
      <p:sp>
        <p:nvSpPr>
          <p:cNvPr id="17" name="Round Same Side Corner Rectangle 16">
            <a:extLst>
              <a:ext uri="{FF2B5EF4-FFF2-40B4-BE49-F238E27FC236}">
                <a16:creationId xmlns:a16="http://schemas.microsoft.com/office/drawing/2014/main" id="{AEBD60F2-7218-9A49-9463-0CB892FE280A}"/>
              </a:ext>
            </a:extLst>
          </p:cNvPr>
          <p:cNvSpPr/>
          <p:nvPr/>
        </p:nvSpPr>
        <p:spPr>
          <a:xfrm rot="5400000">
            <a:off x="1367870" y="1445824"/>
            <a:ext cx="1067492" cy="2790402"/>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fontAlgn="base">
              <a:spcBef>
                <a:spcPct val="20000"/>
              </a:spcBef>
              <a:spcAft>
                <a:spcPct val="20000"/>
              </a:spcAft>
              <a:buClr>
                <a:srgbClr val="1C1C1C"/>
              </a:buClr>
              <a:buSzPct val="75000"/>
              <a:buFont typeface="Wingdings" pitchFamily="2" charset="2"/>
              <a:buNone/>
            </a:pPr>
            <a:r>
              <a:rPr lang="en-AU" sz="1600" b="1" dirty="0">
                <a:solidFill>
                  <a:srgbClr val="FFFFFF"/>
                </a:solidFill>
                <a:latin typeface="Calibri" panose="020F0502020204030204" pitchFamily="34" charset="0"/>
                <a:cs typeface="Calibri" panose="020F0502020204030204" pitchFamily="34" charset="0"/>
              </a:rPr>
              <a:t>Engage where sentiment, confidence and trust is high, to leverage successful strategies more broadly</a:t>
            </a:r>
          </a:p>
        </p:txBody>
      </p:sp>
      <p:sp>
        <p:nvSpPr>
          <p:cNvPr id="18" name="TextBox 17">
            <a:extLst>
              <a:ext uri="{FF2B5EF4-FFF2-40B4-BE49-F238E27FC236}">
                <a16:creationId xmlns:a16="http://schemas.microsoft.com/office/drawing/2014/main" id="{3779B899-35EC-D142-AE07-0DF84B51ADE0}"/>
              </a:ext>
            </a:extLst>
          </p:cNvPr>
          <p:cNvSpPr txBox="1"/>
          <p:nvPr/>
        </p:nvSpPr>
        <p:spPr>
          <a:xfrm>
            <a:off x="3377873" y="2158000"/>
            <a:ext cx="6147127" cy="1328569"/>
          </a:xfrm>
          <a:prstGeom prst="rect">
            <a:avLst/>
          </a:prstGeom>
          <a:noFill/>
        </p:spPr>
        <p:txBody>
          <a:bodyPr wrap="square" anchor="ctr">
            <a:spAutoFit/>
          </a:bodyPr>
          <a:lstStyle/>
          <a:p>
            <a:pPr fontAlgn="base">
              <a:spcBef>
                <a:spcPts val="200"/>
              </a:spcBef>
              <a:spcAft>
                <a:spcPts val="200"/>
              </a:spcAft>
              <a:buClr>
                <a:srgbClr val="1C1C1C"/>
              </a:buClr>
              <a:buSzPct val="75000"/>
              <a:buFont typeface="Wingdings" pitchFamily="2" charset="2"/>
              <a:buNone/>
              <a:defRPr/>
            </a:pPr>
            <a:r>
              <a:rPr lang="en-AU" sz="1100" dirty="0">
                <a:solidFill>
                  <a:schemeClr val="bg1"/>
                </a:solidFill>
                <a:latin typeface="Calibri" panose="020F0502020204030204" pitchFamily="34" charset="0"/>
                <a:ea typeface="ＭＳ Ｐゴシック" pitchFamily="34" charset="-128"/>
                <a:cs typeface="Calibri" panose="020F0502020204030204" pitchFamily="34" charset="0"/>
              </a:rPr>
              <a:t>Seek to better understand the processes and strategies that have been implemented by Boards whose practitioners have a relatively high level of positive sentiment, trust and confidence in both AHPRA and  their National Board/s. </a:t>
            </a:r>
          </a:p>
          <a:p>
            <a:pPr>
              <a:spcBef>
                <a:spcPts val="200"/>
              </a:spcBef>
              <a:spcAft>
                <a:spcPts val="200"/>
              </a:spcAft>
              <a:buClr>
                <a:srgbClr val="1C1C1C"/>
              </a:buClr>
              <a:buSzPct val="75000"/>
              <a:defRPr/>
            </a:pPr>
            <a:r>
              <a:rPr lang="en-AU" sz="1100" dirty="0">
                <a:solidFill>
                  <a:schemeClr val="bg1"/>
                </a:solidFill>
                <a:latin typeface="Calibri" panose="020F0502020204030204" pitchFamily="34" charset="0"/>
                <a:ea typeface="ＭＳ Ｐゴシック" pitchFamily="34" charset="-128"/>
                <a:cs typeface="Calibri" panose="020F0502020204030204" pitchFamily="34" charset="0"/>
              </a:rPr>
              <a:t>Consideration should be given to leveraging insights from Boards whose practitioners express more favourable and positive views about their own Board and express similarly positive views about towards AHPRA, compared with other professions  Those Boards are the Nursing and Midwifery Board, the Physiotherapy Board and the Occupational Therapy Board.</a:t>
            </a:r>
          </a:p>
        </p:txBody>
      </p:sp>
      <p:sp>
        <p:nvSpPr>
          <p:cNvPr id="19" name="Rectangle 18">
            <a:extLst>
              <a:ext uri="{FF2B5EF4-FFF2-40B4-BE49-F238E27FC236}">
                <a16:creationId xmlns:a16="http://schemas.microsoft.com/office/drawing/2014/main" id="{5FA14CD1-CACA-1240-9C24-7EC1E13E690D}"/>
              </a:ext>
            </a:extLst>
          </p:cNvPr>
          <p:cNvSpPr/>
          <p:nvPr/>
        </p:nvSpPr>
        <p:spPr>
          <a:xfrm>
            <a:off x="3377873" y="1147934"/>
            <a:ext cx="6147127" cy="872034"/>
          </a:xfrm>
          <a:prstGeom prst="rect">
            <a:avLst/>
          </a:prstGeom>
        </p:spPr>
        <p:txBody>
          <a:bodyPr wrap="square" anchor="ctr">
            <a:spAutoFit/>
          </a:bodyPr>
          <a:lstStyle/>
          <a:p>
            <a:pPr fontAlgn="base">
              <a:spcBef>
                <a:spcPts val="200"/>
              </a:spcBef>
              <a:spcAft>
                <a:spcPts val="200"/>
              </a:spcAft>
              <a:buClr>
                <a:srgbClr val="1C1C1C"/>
              </a:buClr>
              <a:buSzPct val="75000"/>
              <a:buFont typeface="Wingdings" pitchFamily="2" charset="2"/>
              <a:buNone/>
            </a:pPr>
            <a:r>
              <a:rPr lang="en-AU" sz="1100" dirty="0">
                <a:solidFill>
                  <a:schemeClr val="bg1"/>
                </a:solidFill>
                <a:latin typeface="Calibri" panose="020F0502020204030204" pitchFamily="34" charset="0"/>
                <a:ea typeface="ＭＳ Ｐゴシック" pitchFamily="34" charset="-128"/>
                <a:cs typeface="Calibri" panose="020F0502020204030204" pitchFamily="34" charset="0"/>
              </a:rPr>
              <a:t>Develop a more consistent and unified voice between AHPRA and the National Boards that focuses on building and supporting public confidence.</a:t>
            </a:r>
          </a:p>
          <a:p>
            <a:pPr fontAlgn="base">
              <a:spcBef>
                <a:spcPts val="200"/>
              </a:spcBef>
              <a:spcAft>
                <a:spcPts val="200"/>
              </a:spcAft>
              <a:buClr>
                <a:srgbClr val="1C1C1C"/>
              </a:buClr>
              <a:buSzPct val="75000"/>
              <a:buFont typeface="Wingdings" pitchFamily="2" charset="2"/>
              <a:buNone/>
            </a:pPr>
            <a:r>
              <a:rPr lang="en-AU" sz="1100" dirty="0">
                <a:solidFill>
                  <a:schemeClr val="bg1"/>
                </a:solidFill>
                <a:latin typeface="Calibri" panose="020F0502020204030204" pitchFamily="34" charset="0"/>
                <a:ea typeface="ＭＳ Ｐゴシック" pitchFamily="34" charset="-128"/>
                <a:cs typeface="Calibri" panose="020F0502020204030204" pitchFamily="34" charset="0"/>
              </a:rPr>
              <a:t>Simplify and unify messaging from AHPRA and the Boards to avoid confusion and mistrust.  </a:t>
            </a:r>
          </a:p>
          <a:p>
            <a:pPr fontAlgn="base">
              <a:spcBef>
                <a:spcPts val="200"/>
              </a:spcBef>
              <a:spcAft>
                <a:spcPts val="200"/>
              </a:spcAft>
              <a:buClr>
                <a:srgbClr val="1C1C1C"/>
              </a:buClr>
              <a:buSzPct val="75000"/>
              <a:buFont typeface="Wingdings" pitchFamily="2" charset="2"/>
              <a:buNone/>
            </a:pPr>
            <a:r>
              <a:rPr lang="en-AU" sz="1100" dirty="0">
                <a:solidFill>
                  <a:schemeClr val="bg1"/>
                </a:solidFill>
                <a:latin typeface="Calibri" panose="020F0502020204030204" pitchFamily="34" charset="0"/>
                <a:ea typeface="ＭＳ Ｐゴシック" pitchFamily="34" charset="-128"/>
                <a:cs typeface="Calibri" panose="020F0502020204030204" pitchFamily="34" charset="0"/>
              </a:rPr>
              <a:t>Alter the tone of the conversation and messaging to be more proactive and positive.</a:t>
            </a:r>
          </a:p>
        </p:txBody>
      </p:sp>
      <p:sp>
        <p:nvSpPr>
          <p:cNvPr id="20" name="Round Same Side Corner Rectangle 19">
            <a:extLst>
              <a:ext uri="{FF2B5EF4-FFF2-40B4-BE49-F238E27FC236}">
                <a16:creationId xmlns:a16="http://schemas.microsoft.com/office/drawing/2014/main" id="{2625C45E-3262-A441-A28C-B3DEBBB2F725}"/>
              </a:ext>
            </a:extLst>
          </p:cNvPr>
          <p:cNvSpPr/>
          <p:nvPr/>
        </p:nvSpPr>
        <p:spPr>
          <a:xfrm rot="5400000">
            <a:off x="1367866" y="2684790"/>
            <a:ext cx="1067496" cy="2790401"/>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fontAlgn="base">
              <a:spcBef>
                <a:spcPct val="20000"/>
              </a:spcBef>
              <a:spcAft>
                <a:spcPct val="20000"/>
              </a:spcAft>
              <a:buClr>
                <a:srgbClr val="1C1C1C"/>
              </a:buClr>
              <a:buSzPct val="75000"/>
              <a:buFont typeface="Wingdings" pitchFamily="2" charset="2"/>
              <a:buNone/>
            </a:pPr>
            <a:r>
              <a:rPr lang="en-AU" sz="1600" b="1" dirty="0">
                <a:solidFill>
                  <a:srgbClr val="FFFFFF"/>
                </a:solidFill>
                <a:latin typeface="Calibri" panose="020F0502020204030204" pitchFamily="34" charset="0"/>
                <a:cs typeface="Calibri" panose="020F0502020204030204" pitchFamily="34" charset="0"/>
              </a:rPr>
              <a:t>Engage where sentiment, confidence and trust is lower, to develop greater cohesion </a:t>
            </a:r>
          </a:p>
        </p:txBody>
      </p:sp>
      <p:sp>
        <p:nvSpPr>
          <p:cNvPr id="26" name="TextBox 25">
            <a:extLst>
              <a:ext uri="{FF2B5EF4-FFF2-40B4-BE49-F238E27FC236}">
                <a16:creationId xmlns:a16="http://schemas.microsoft.com/office/drawing/2014/main" id="{0365F825-D1FC-3F47-9567-73969C1E8A17}"/>
              </a:ext>
            </a:extLst>
          </p:cNvPr>
          <p:cNvSpPr txBox="1"/>
          <p:nvPr/>
        </p:nvSpPr>
        <p:spPr>
          <a:xfrm>
            <a:off x="3377873" y="3397599"/>
            <a:ext cx="6147127" cy="1328569"/>
          </a:xfrm>
          <a:prstGeom prst="rect">
            <a:avLst/>
          </a:prstGeom>
          <a:noFill/>
        </p:spPr>
        <p:txBody>
          <a:bodyPr wrap="square" anchor="ctr">
            <a:spAutoFit/>
          </a:bodyPr>
          <a:lstStyle/>
          <a:p>
            <a:pPr>
              <a:spcBef>
                <a:spcPts val="200"/>
              </a:spcBef>
              <a:spcAft>
                <a:spcPts val="200"/>
              </a:spcAft>
              <a:buClr>
                <a:srgbClr val="1C1C1C"/>
              </a:buClr>
              <a:buSzPct val="75000"/>
              <a:defRPr/>
            </a:pPr>
            <a:r>
              <a:rPr lang="en-AU" sz="1100" dirty="0">
                <a:solidFill>
                  <a:schemeClr val="bg1"/>
                </a:solidFill>
                <a:latin typeface="Calibri" panose="020F0502020204030204" pitchFamily="34" charset="0"/>
                <a:ea typeface="ＭＳ Ｐゴシック" pitchFamily="34" charset="-128"/>
                <a:cs typeface="Calibri" panose="020F0502020204030204" pitchFamily="34" charset="0"/>
              </a:rPr>
              <a:t>Seek to better engage and support Boards and Practitioners who are experiencing relatively low levels of sentiment, confidence and trust.</a:t>
            </a:r>
          </a:p>
          <a:p>
            <a:pPr>
              <a:spcBef>
                <a:spcPts val="200"/>
              </a:spcBef>
              <a:spcAft>
                <a:spcPts val="200"/>
              </a:spcAft>
              <a:buClr>
                <a:srgbClr val="1C1C1C"/>
              </a:buClr>
              <a:buSzPct val="75000"/>
              <a:defRPr/>
            </a:pPr>
            <a:r>
              <a:rPr lang="en-AU" sz="1100" dirty="0">
                <a:solidFill>
                  <a:schemeClr val="bg1"/>
                </a:solidFill>
                <a:latin typeface="Calibri" panose="020F0502020204030204" pitchFamily="34" charset="0"/>
                <a:ea typeface="ＭＳ Ｐゴシック" pitchFamily="34" charset="-128"/>
                <a:cs typeface="Calibri" panose="020F0502020204030204" pitchFamily="34" charset="0"/>
              </a:rPr>
              <a:t>While several professions appear to be weighed down by concerns specific to their profession, the consequence is relatively lower levels of confidence and trust in </a:t>
            </a:r>
            <a:r>
              <a:rPr lang="en-AU" sz="1100" i="1" dirty="0">
                <a:solidFill>
                  <a:schemeClr val="bg1"/>
                </a:solidFill>
                <a:latin typeface="Calibri" panose="020F0502020204030204" pitchFamily="34" charset="0"/>
                <a:ea typeface="ＭＳ Ｐゴシック" pitchFamily="34" charset="-128"/>
                <a:cs typeface="Calibri" panose="020F0502020204030204" pitchFamily="34" charset="0"/>
              </a:rPr>
              <a:t>both </a:t>
            </a:r>
            <a:r>
              <a:rPr lang="en-AU" sz="1100" dirty="0">
                <a:solidFill>
                  <a:schemeClr val="bg1"/>
                </a:solidFill>
                <a:latin typeface="Calibri" panose="020F0502020204030204" pitchFamily="34" charset="0"/>
                <a:ea typeface="ＭＳ Ｐゴシック" pitchFamily="34" charset="-128"/>
                <a:cs typeface="Calibri" panose="020F0502020204030204" pitchFamily="34" charset="0"/>
              </a:rPr>
              <a:t>their National Board and AHPRA.  This is particularly evident amongst Chinese medicine practitioners, psychologists, medical practitioners, Chiropractors and dental practitioners. Redressing this situation will require communication of greater unity and co-operation between those Boards and AHPRA.</a:t>
            </a:r>
          </a:p>
        </p:txBody>
      </p:sp>
      <p:sp>
        <p:nvSpPr>
          <p:cNvPr id="27" name="Round Same Side Corner Rectangle 26">
            <a:extLst>
              <a:ext uri="{FF2B5EF4-FFF2-40B4-BE49-F238E27FC236}">
                <a16:creationId xmlns:a16="http://schemas.microsoft.com/office/drawing/2014/main" id="{DFC666C5-2522-6F41-9873-DFA1D663B0CD}"/>
              </a:ext>
            </a:extLst>
          </p:cNvPr>
          <p:cNvSpPr/>
          <p:nvPr/>
        </p:nvSpPr>
        <p:spPr>
          <a:xfrm rot="5400000">
            <a:off x="1236702" y="4039007"/>
            <a:ext cx="1329826" cy="2790401"/>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fontAlgn="base">
              <a:spcBef>
                <a:spcPct val="20000"/>
              </a:spcBef>
              <a:spcAft>
                <a:spcPct val="20000"/>
              </a:spcAft>
              <a:buClr>
                <a:srgbClr val="1C1C1C"/>
              </a:buClr>
              <a:buSzPct val="75000"/>
              <a:buFont typeface="Wingdings" pitchFamily="2" charset="2"/>
              <a:buNone/>
            </a:pPr>
            <a:r>
              <a:rPr lang="en-AU" sz="1600" b="1" dirty="0">
                <a:solidFill>
                  <a:srgbClr val="FFFFFF"/>
                </a:solidFill>
                <a:latin typeface="Calibri" panose="020F0502020204030204" pitchFamily="34" charset="0"/>
                <a:cs typeface="Calibri" panose="020F0502020204030204" pitchFamily="34" charset="0"/>
              </a:rPr>
              <a:t>Consider a review and potential refinement of the visual identify to align with the values of unity and confidence</a:t>
            </a:r>
          </a:p>
        </p:txBody>
      </p:sp>
      <p:cxnSp>
        <p:nvCxnSpPr>
          <p:cNvPr id="28" name="Straight Connector 27">
            <a:extLst>
              <a:ext uri="{FF2B5EF4-FFF2-40B4-BE49-F238E27FC236}">
                <a16:creationId xmlns:a16="http://schemas.microsoft.com/office/drawing/2014/main" id="{40E3F265-C1B9-624D-AB40-FAB5649DAFAD}"/>
              </a:ext>
            </a:extLst>
          </p:cNvPr>
          <p:cNvCxnSpPr>
            <a:cxnSpLocks/>
          </p:cNvCxnSpPr>
          <p:nvPr/>
        </p:nvCxnSpPr>
        <p:spPr>
          <a:xfrm>
            <a:off x="506414" y="4698680"/>
            <a:ext cx="8910637" cy="1588"/>
          </a:xfrm>
          <a:prstGeom prst="line">
            <a:avLst/>
          </a:prstGeom>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EE80D6BE-D372-A742-BA33-606CBE8D6723}"/>
              </a:ext>
            </a:extLst>
          </p:cNvPr>
          <p:cNvSpPr txBox="1"/>
          <p:nvPr/>
        </p:nvSpPr>
        <p:spPr>
          <a:xfrm>
            <a:off x="3377872" y="4757728"/>
            <a:ext cx="6147127" cy="1328569"/>
          </a:xfrm>
          <a:prstGeom prst="rect">
            <a:avLst/>
          </a:prstGeom>
          <a:noFill/>
        </p:spPr>
        <p:txBody>
          <a:bodyPr wrap="square" anchor="ctr">
            <a:spAutoFit/>
          </a:bodyPr>
          <a:lstStyle/>
          <a:p>
            <a:pPr>
              <a:spcBef>
                <a:spcPts val="200"/>
              </a:spcBef>
              <a:spcAft>
                <a:spcPts val="200"/>
              </a:spcAft>
            </a:pPr>
            <a:r>
              <a:rPr lang="en-US" sz="1100" dirty="0">
                <a:solidFill>
                  <a:schemeClr val="bg1"/>
                </a:solidFill>
                <a:latin typeface="Calibri" panose="020F0502020204030204" pitchFamily="34" charset="0"/>
                <a:ea typeface="ＭＳ Ｐゴシック" pitchFamily="34" charset="-128"/>
                <a:cs typeface="Calibri" panose="020F0502020204030204" pitchFamily="34" charset="0"/>
              </a:rPr>
              <a:t>While stakeholders are generally critical of any additional investment in branding, </a:t>
            </a:r>
            <a:r>
              <a:rPr lang="en-AU" sz="1100" dirty="0">
                <a:solidFill>
                  <a:schemeClr val="bg1"/>
                </a:solidFill>
                <a:latin typeface="Calibri" panose="020F0502020204030204" pitchFamily="34" charset="0"/>
                <a:ea typeface="ＭＳ Ｐゴシック" pitchFamily="34" charset="-128"/>
                <a:cs typeface="Calibri" panose="020F0502020204030204" pitchFamily="34" charset="0"/>
              </a:rPr>
              <a:t>there is broad acknowledgement that the transition of the paramedicine profession to regulation will require some change in the brand. As such it is an ideal opportunity to more broadly refresh or refine the visual identify used by AHPRA and the National Boards.</a:t>
            </a:r>
          </a:p>
          <a:p>
            <a:pPr>
              <a:spcBef>
                <a:spcPts val="200"/>
              </a:spcBef>
              <a:spcAft>
                <a:spcPts val="200"/>
              </a:spcAft>
            </a:pPr>
            <a:r>
              <a:rPr lang="en-US" sz="1100" dirty="0">
                <a:solidFill>
                  <a:schemeClr val="bg1"/>
                </a:solidFill>
                <a:latin typeface="Calibri" panose="020F0502020204030204" pitchFamily="34" charset="0"/>
                <a:ea typeface="ＭＳ Ｐゴシック" pitchFamily="34" charset="-128"/>
                <a:cs typeface="Calibri" panose="020F0502020204030204" pitchFamily="34" charset="0"/>
              </a:rPr>
              <a:t>Cleary there is equity and familiarity in key elements of the current visual identity.  Any refreshment  should be anchored in a desire to present a simpler, more united and positive perspective to practitioners and the public.</a:t>
            </a:r>
          </a:p>
        </p:txBody>
      </p:sp>
      <p:cxnSp>
        <p:nvCxnSpPr>
          <p:cNvPr id="35" name="Straight Connector 34">
            <a:extLst>
              <a:ext uri="{FF2B5EF4-FFF2-40B4-BE49-F238E27FC236}">
                <a16:creationId xmlns:a16="http://schemas.microsoft.com/office/drawing/2014/main" id="{D26E3FEC-1845-3445-AB43-6C4EF1FD8A44}"/>
              </a:ext>
            </a:extLst>
          </p:cNvPr>
          <p:cNvCxnSpPr>
            <a:cxnSpLocks/>
          </p:cNvCxnSpPr>
          <p:nvPr/>
        </p:nvCxnSpPr>
        <p:spPr>
          <a:xfrm>
            <a:off x="506414" y="3459713"/>
            <a:ext cx="8910637"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12FE295-831F-614F-9EB6-2E6683A4319E}"/>
              </a:ext>
            </a:extLst>
          </p:cNvPr>
          <p:cNvCxnSpPr>
            <a:cxnSpLocks/>
          </p:cNvCxnSpPr>
          <p:nvPr/>
        </p:nvCxnSpPr>
        <p:spPr>
          <a:xfrm>
            <a:off x="506414" y="6168148"/>
            <a:ext cx="8910637" cy="1588"/>
          </a:xfrm>
          <a:prstGeom prst="line">
            <a:avLst/>
          </a:prstGeom>
        </p:spPr>
        <p:style>
          <a:lnRef idx="1">
            <a:schemeClr val="accent1"/>
          </a:lnRef>
          <a:fillRef idx="0">
            <a:schemeClr val="accent1"/>
          </a:fillRef>
          <a:effectRef idx="0">
            <a:schemeClr val="accent1"/>
          </a:effectRef>
          <a:fontRef idx="minor">
            <a:schemeClr val="tx1"/>
          </a:fontRef>
        </p:style>
      </p:cxnSp>
      <p:sp>
        <p:nvSpPr>
          <p:cNvPr id="38" name="Title 1">
            <a:extLst>
              <a:ext uri="{FF2B5EF4-FFF2-40B4-BE49-F238E27FC236}">
                <a16:creationId xmlns:a16="http://schemas.microsoft.com/office/drawing/2014/main" id="{557F7BDE-672B-3746-9797-3BC16AB71B7F}"/>
              </a:ext>
            </a:extLst>
          </p:cNvPr>
          <p:cNvSpPr txBox="1">
            <a:spLocks/>
          </p:cNvSpPr>
          <p:nvPr/>
        </p:nvSpPr>
        <p:spPr>
          <a:xfrm>
            <a:off x="381000" y="244475"/>
            <a:ext cx="9301479" cy="926108"/>
          </a:xfrm>
          <a:prstGeom prst="rect">
            <a:avLst/>
          </a:prstGeom>
        </p:spPr>
        <p:txBody>
          <a:bodyPr/>
          <a:lstStyle>
            <a:lvl1pPr algn="l" defTabSz="457200" rtl="0" eaLnBrk="1" latinLnBrk="0" hangingPunct="1">
              <a:spcBef>
                <a:spcPct val="0"/>
              </a:spcBef>
              <a:buNone/>
              <a:defRPr sz="2400" b="0" i="0" kern="1200">
                <a:solidFill>
                  <a:srgbClr val="F26925"/>
                </a:solidFill>
                <a:latin typeface="Futura LT Light"/>
                <a:ea typeface="+mj-ea"/>
                <a:cs typeface="Futura LT Light"/>
              </a:defRPr>
            </a:lvl1pPr>
          </a:lstStyle>
          <a:p>
            <a:r>
              <a:rPr lang="en-US" dirty="0">
                <a:solidFill>
                  <a:schemeClr val="bg1"/>
                </a:solidFill>
                <a:latin typeface="Calibri" panose="020F0502020204030204" pitchFamily="34" charset="0"/>
                <a:cs typeface="Calibri" panose="020F0502020204030204" pitchFamily="34" charset="0"/>
              </a:rPr>
              <a:t>Areas for further consideration:</a:t>
            </a:r>
          </a:p>
        </p:txBody>
      </p:sp>
    </p:spTree>
    <p:extLst>
      <p:ext uri="{BB962C8B-B14F-4D97-AF65-F5344CB8AC3E}">
        <p14:creationId xmlns:p14="http://schemas.microsoft.com/office/powerpoint/2010/main" val="302768028"/>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Detailed Findings</a:t>
            </a:r>
          </a:p>
        </p:txBody>
      </p:sp>
    </p:spTree>
    <p:extLst>
      <p:ext uri="{BB962C8B-B14F-4D97-AF65-F5344CB8AC3E}">
        <p14:creationId xmlns:p14="http://schemas.microsoft.com/office/powerpoint/2010/main" val="744043080"/>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1C92417-512F-C040-9C66-258B7F454293}"/>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0" y="0"/>
            <a:ext cx="9906000" cy="6469066"/>
          </a:xfrm>
          <a:prstGeom prst="rect">
            <a:avLst/>
          </a:prstGeom>
        </p:spPr>
      </p:pic>
      <p:sp>
        <p:nvSpPr>
          <p:cNvPr id="19" name="Rectangle 18">
            <a:extLst>
              <a:ext uri="{FF2B5EF4-FFF2-40B4-BE49-F238E27FC236}">
                <a16:creationId xmlns:a16="http://schemas.microsoft.com/office/drawing/2014/main" id="{45C49201-30CC-714B-BA03-A873EE3949EA}"/>
              </a:ext>
            </a:extLst>
          </p:cNvPr>
          <p:cNvSpPr/>
          <p:nvPr/>
        </p:nvSpPr>
        <p:spPr>
          <a:xfrm>
            <a:off x="0" y="0"/>
            <a:ext cx="9906000" cy="6469066"/>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2" name="Slide Number Placeholder 1"/>
          <p:cNvSpPr>
            <a:spLocks noGrp="1"/>
          </p:cNvSpPr>
          <p:nvPr>
            <p:ph type="sldNum" sz="quarter" idx="11"/>
          </p:nvPr>
        </p:nvSpPr>
        <p:spPr/>
        <p:txBody>
          <a:bodyPr/>
          <a:lstStyle/>
          <a:p>
            <a:fld id="{1C8C259C-AC5F-C147-B2D6-0EBE84F5C7BB}" type="slidenum">
              <a:rPr lang="en-GB" altLang="en-US" smtClean="0"/>
              <a:pPr/>
              <a:t>16</a:t>
            </a:fld>
            <a:endParaRPr lang="en-GB" altLang="en-US" dirty="0"/>
          </a:p>
        </p:txBody>
      </p:sp>
      <p:sp>
        <p:nvSpPr>
          <p:cNvPr id="17" name="TextBox 16">
            <a:extLst>
              <a:ext uri="{FF2B5EF4-FFF2-40B4-BE49-F238E27FC236}">
                <a16:creationId xmlns:a16="http://schemas.microsoft.com/office/drawing/2014/main" id="{1A434F3F-D1CE-5549-90E6-CCB0304F0F9D}"/>
              </a:ext>
            </a:extLst>
          </p:cNvPr>
          <p:cNvSpPr txBox="1"/>
          <p:nvPr/>
        </p:nvSpPr>
        <p:spPr>
          <a:xfrm>
            <a:off x="978882" y="2000350"/>
            <a:ext cx="3683002" cy="3046988"/>
          </a:xfrm>
          <a:prstGeom prst="rect">
            <a:avLst/>
          </a:prstGeom>
          <a:noFill/>
        </p:spPr>
        <p:txBody>
          <a:bodyPr wrap="square" rtlCol="0">
            <a:spAutoFit/>
          </a:bodyPr>
          <a:lstStyle/>
          <a:p>
            <a:pPr defTabSz="914400" eaLnBrk="0" hangingPunct="0"/>
            <a:r>
              <a:rPr lang="en-GB" sz="2400" i="1" dirty="0">
                <a:solidFill>
                  <a:schemeClr val="bg1"/>
                </a:solidFill>
                <a:latin typeface="Calibri" panose="020F0502020204030204" pitchFamily="34" charset="0"/>
                <a:cs typeface="Calibri" panose="020F0502020204030204" pitchFamily="34" charset="0"/>
              </a:rPr>
              <a:t>“Before I came to work here, I didn’t know a lot about AHPRA. I don’t feel there is a level of awareness or understanding in the general community, until someone wants to complain.”</a:t>
            </a:r>
            <a:endParaRPr lang="en-US" sz="2400" i="1" dirty="0">
              <a:solidFill>
                <a:schemeClr val="bg1"/>
              </a:solidFill>
              <a:latin typeface="Calibri" panose="020F0502020204030204" pitchFamily="34" charset="0"/>
              <a:cs typeface="Calibri" panose="020F0502020204030204" pitchFamily="34" charset="0"/>
            </a:endParaRPr>
          </a:p>
        </p:txBody>
      </p:sp>
      <p:sp>
        <p:nvSpPr>
          <p:cNvPr id="23" name="Title 2">
            <a:extLst>
              <a:ext uri="{FF2B5EF4-FFF2-40B4-BE49-F238E27FC236}">
                <a16:creationId xmlns:a16="http://schemas.microsoft.com/office/drawing/2014/main" id="{5A0FCAEF-44C1-4041-BE7F-60460941CC2B}"/>
              </a:ext>
            </a:extLst>
          </p:cNvPr>
          <p:cNvSpPr txBox="1">
            <a:spLocks/>
          </p:cNvSpPr>
          <p:nvPr/>
        </p:nvSpPr>
        <p:spPr>
          <a:xfrm>
            <a:off x="330198" y="311486"/>
            <a:ext cx="9274454" cy="805373"/>
          </a:xfrm>
          <a:prstGeom prst="rect">
            <a:avLst/>
          </a:prstGeom>
        </p:spPr>
        <p:txBody>
          <a:bodyPr>
            <a:normAutofit lnSpcReduction="10000"/>
          </a:bodyPr>
          <a:lst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a:lstStyle>
          <a:p>
            <a:r>
              <a:rPr lang="en-GB" dirty="0">
                <a:solidFill>
                  <a:schemeClr val="bg1"/>
                </a:solidFill>
              </a:rPr>
              <a:t>The role and functions of AHPRA and the National Boards are often misunderstood, even amongst internal stakeholders </a:t>
            </a:r>
          </a:p>
        </p:txBody>
      </p:sp>
      <p:sp>
        <p:nvSpPr>
          <p:cNvPr id="26" name="TextBox 25">
            <a:extLst>
              <a:ext uri="{FF2B5EF4-FFF2-40B4-BE49-F238E27FC236}">
                <a16:creationId xmlns:a16="http://schemas.microsoft.com/office/drawing/2014/main" id="{FA5176EF-A54D-C949-BF58-0F46DFCBE608}"/>
              </a:ext>
            </a:extLst>
          </p:cNvPr>
          <p:cNvSpPr txBox="1"/>
          <p:nvPr/>
        </p:nvSpPr>
        <p:spPr>
          <a:xfrm>
            <a:off x="5846678" y="2000350"/>
            <a:ext cx="3544545" cy="2308324"/>
          </a:xfrm>
          <a:prstGeom prst="rect">
            <a:avLst/>
          </a:prstGeom>
          <a:noFill/>
        </p:spPr>
        <p:txBody>
          <a:bodyPr wrap="square" rtlCol="0">
            <a:spAutoFit/>
          </a:bodyPr>
          <a:lstStyle/>
          <a:p>
            <a:pPr defTabSz="914400" eaLnBrk="0" hangingPunct="0"/>
            <a:r>
              <a:rPr lang="en-AU" sz="2400" i="1" dirty="0">
                <a:solidFill>
                  <a:schemeClr val="bg1"/>
                </a:solidFill>
                <a:latin typeface="Calibri" panose="020F0502020204030204" pitchFamily="34" charset="0"/>
                <a:cs typeface="Calibri" panose="020F0502020204030204" pitchFamily="34" charset="0"/>
              </a:rPr>
              <a:t>“To be honest I feel that </a:t>
            </a:r>
            <a:br>
              <a:rPr lang="en-AU" sz="2400" i="1" dirty="0">
                <a:solidFill>
                  <a:schemeClr val="bg1"/>
                </a:solidFill>
                <a:latin typeface="Calibri" panose="020F0502020204030204" pitchFamily="34" charset="0"/>
                <a:cs typeface="Calibri" panose="020F0502020204030204" pitchFamily="34" charset="0"/>
              </a:rPr>
            </a:br>
            <a:r>
              <a:rPr lang="en-AU" sz="2400" i="1" dirty="0">
                <a:solidFill>
                  <a:schemeClr val="bg1"/>
                </a:solidFill>
                <a:latin typeface="Calibri" panose="020F0502020204030204" pitchFamily="34" charset="0"/>
                <a:cs typeface="Calibri" panose="020F0502020204030204" pitchFamily="34" charset="0"/>
              </a:rPr>
              <a:t>I have quite a good knowledge of AHPRA… but little to no knowledge of the Boards. All my dealings have been with AHPRA.”</a:t>
            </a:r>
            <a:endParaRPr lang="en-US" sz="2400" dirty="0">
              <a:solidFill>
                <a:schemeClr val="bg1"/>
              </a:solidFill>
              <a:latin typeface="Arial" pitchFamily="-65" charset="0"/>
              <a:ea typeface="ＭＳ Ｐゴシック" charset="-128"/>
              <a:cs typeface="ＭＳ Ｐゴシック" charset="-128"/>
            </a:endParaRPr>
          </a:p>
        </p:txBody>
      </p:sp>
      <p:cxnSp>
        <p:nvCxnSpPr>
          <p:cNvPr id="29" name="Straight Connector 28">
            <a:extLst>
              <a:ext uri="{FF2B5EF4-FFF2-40B4-BE49-F238E27FC236}">
                <a16:creationId xmlns:a16="http://schemas.microsoft.com/office/drawing/2014/main" id="{52158F29-CAD7-474A-80E1-AF09A1851AB3}"/>
              </a:ext>
            </a:extLst>
          </p:cNvPr>
          <p:cNvCxnSpPr>
            <a:cxnSpLocks noChangeAspect="1"/>
          </p:cNvCxnSpPr>
          <p:nvPr/>
        </p:nvCxnSpPr>
        <p:spPr>
          <a:xfrm>
            <a:off x="4918062" y="1734576"/>
            <a:ext cx="0" cy="3812784"/>
          </a:xfrm>
          <a:prstGeom prst="line">
            <a:avLst/>
          </a:prstGeom>
          <a:ln w="6350">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E9310BE7-A564-4D6A-B7D3-BACBEEFCEC22}"/>
              </a:ext>
            </a:extLst>
          </p:cNvPr>
          <p:cNvSpPr txBox="1">
            <a:spLocks noChangeArrowheads="1"/>
          </p:cNvSpPr>
          <p:nvPr/>
        </p:nvSpPr>
        <p:spPr bwMode="auto">
          <a:xfrm>
            <a:off x="455779" y="1908917"/>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4" name="TextBox 13">
            <a:extLst>
              <a:ext uri="{FF2B5EF4-FFF2-40B4-BE49-F238E27FC236}">
                <a16:creationId xmlns:a16="http://schemas.microsoft.com/office/drawing/2014/main" id="{7E071D82-21EE-4C06-A031-597FA40837C4}"/>
              </a:ext>
            </a:extLst>
          </p:cNvPr>
          <p:cNvSpPr txBox="1">
            <a:spLocks noChangeArrowheads="1"/>
          </p:cNvSpPr>
          <p:nvPr/>
        </p:nvSpPr>
        <p:spPr bwMode="auto">
          <a:xfrm rot="10800000">
            <a:off x="2510916" y="4754913"/>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5" name="TextBox 14">
            <a:extLst>
              <a:ext uri="{FF2B5EF4-FFF2-40B4-BE49-F238E27FC236}">
                <a16:creationId xmlns:a16="http://schemas.microsoft.com/office/drawing/2014/main" id="{350FDCE3-EF65-4022-AB84-AA218F877808}"/>
              </a:ext>
            </a:extLst>
          </p:cNvPr>
          <p:cNvSpPr txBox="1">
            <a:spLocks noChangeArrowheads="1"/>
          </p:cNvSpPr>
          <p:nvPr/>
        </p:nvSpPr>
        <p:spPr bwMode="auto">
          <a:xfrm>
            <a:off x="5335596" y="1908917"/>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6" name="TextBox 15">
            <a:extLst>
              <a:ext uri="{FF2B5EF4-FFF2-40B4-BE49-F238E27FC236}">
                <a16:creationId xmlns:a16="http://schemas.microsoft.com/office/drawing/2014/main" id="{E35C6CD5-6AB1-41F1-81FC-EBFE70CE7C48}"/>
              </a:ext>
            </a:extLst>
          </p:cNvPr>
          <p:cNvSpPr txBox="1">
            <a:spLocks noChangeArrowheads="1"/>
          </p:cNvSpPr>
          <p:nvPr/>
        </p:nvSpPr>
        <p:spPr bwMode="auto">
          <a:xfrm rot="10800000">
            <a:off x="8993197" y="4030636"/>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Tree>
    <p:extLst>
      <p:ext uri="{BB962C8B-B14F-4D97-AF65-F5344CB8AC3E}">
        <p14:creationId xmlns:p14="http://schemas.microsoft.com/office/powerpoint/2010/main" val="3328055320"/>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C13AB2B-AD4E-DA46-B3AB-06F3DDB20115}"/>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0" y="-13197"/>
            <a:ext cx="9906000" cy="6482263"/>
          </a:xfrm>
          <a:prstGeom prst="rect">
            <a:avLst/>
          </a:prstGeom>
        </p:spPr>
      </p:pic>
      <p:sp>
        <p:nvSpPr>
          <p:cNvPr id="19" name="Rectangle 18">
            <a:extLst>
              <a:ext uri="{FF2B5EF4-FFF2-40B4-BE49-F238E27FC236}">
                <a16:creationId xmlns:a16="http://schemas.microsoft.com/office/drawing/2014/main" id="{FE53DF54-C240-A642-BE36-EDAA09597EC0}"/>
              </a:ext>
            </a:extLst>
          </p:cNvPr>
          <p:cNvSpPr/>
          <p:nvPr/>
        </p:nvSpPr>
        <p:spPr>
          <a:xfrm>
            <a:off x="0" y="-13197"/>
            <a:ext cx="9906000" cy="6482263"/>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2" name="Slide Number Placeholder 1"/>
          <p:cNvSpPr>
            <a:spLocks noGrp="1"/>
          </p:cNvSpPr>
          <p:nvPr>
            <p:ph type="sldNum" sz="quarter" idx="11"/>
          </p:nvPr>
        </p:nvSpPr>
        <p:spPr/>
        <p:txBody>
          <a:bodyPr/>
          <a:lstStyle/>
          <a:p>
            <a:fld id="{1C8C259C-AC5F-C147-B2D6-0EBE84F5C7BB}" type="slidenum">
              <a:rPr lang="en-GB" altLang="en-US" smtClean="0"/>
              <a:pPr/>
              <a:t>17</a:t>
            </a:fld>
            <a:endParaRPr lang="en-GB" altLang="en-US" dirty="0"/>
          </a:p>
        </p:txBody>
      </p:sp>
      <p:sp>
        <p:nvSpPr>
          <p:cNvPr id="21" name="Title 2">
            <a:extLst>
              <a:ext uri="{FF2B5EF4-FFF2-40B4-BE49-F238E27FC236}">
                <a16:creationId xmlns:a16="http://schemas.microsoft.com/office/drawing/2014/main" id="{6C69A9C8-14E2-2740-8711-B44CF74F9ED9}"/>
              </a:ext>
            </a:extLst>
          </p:cNvPr>
          <p:cNvSpPr txBox="1">
            <a:spLocks/>
          </p:cNvSpPr>
          <p:nvPr/>
        </p:nvSpPr>
        <p:spPr>
          <a:xfrm>
            <a:off x="381000" y="244475"/>
            <a:ext cx="9144000" cy="1502844"/>
          </a:xfrm>
          <a:prstGeom prst="rect">
            <a:avLst/>
          </a:prstGeom>
        </p:spPr>
        <p:txBody>
          <a:bodyPr>
            <a:normAutofit fontScale="97500"/>
          </a:bodyPr>
          <a:lst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a:lstStyle>
          <a:p>
            <a:pPr defTabSz="914400"/>
            <a:r>
              <a:rPr lang="en-GB" sz="3200" dirty="0">
                <a:solidFill>
                  <a:schemeClr val="bg1"/>
                </a:solidFill>
                <a:latin typeface="Calibri" panose="020F0502020204030204" pitchFamily="34" charset="0"/>
                <a:cs typeface="Calibri" panose="020F0502020204030204" pitchFamily="34" charset="0"/>
              </a:rPr>
              <a:t>Enhanced communication is supported and encouraged</a:t>
            </a:r>
          </a:p>
          <a:p>
            <a:pPr defTabSz="914400"/>
            <a:br>
              <a:rPr lang="en-US" sz="1800" dirty="0">
                <a:solidFill>
                  <a:schemeClr val="bg1"/>
                </a:solidFill>
                <a:latin typeface="Calibri" panose="020F0502020204030204" pitchFamily="34" charset="0"/>
                <a:cs typeface="Calibri" panose="020F0502020204030204" pitchFamily="34" charset="0"/>
              </a:rPr>
            </a:br>
            <a:r>
              <a:rPr lang="en-US" sz="1800" dirty="0">
                <a:solidFill>
                  <a:schemeClr val="bg1"/>
                </a:solidFill>
                <a:latin typeface="Calibri" panose="020F0502020204030204" pitchFamily="34" charset="0"/>
                <a:cs typeface="Calibri" panose="020F0502020204030204" pitchFamily="34" charset="0"/>
              </a:rPr>
              <a:t>There is consensus that communication needs to be better targeted, but also more simplified in context and content</a:t>
            </a:r>
            <a:endParaRPr lang="en-US" kern="0" dirty="0">
              <a:latin typeface="Calibri" panose="020F0502020204030204" pitchFamily="34" charset="0"/>
              <a:cs typeface="Calibri" panose="020F0502020204030204" pitchFamily="34" charset="0"/>
            </a:endParaRPr>
          </a:p>
        </p:txBody>
      </p:sp>
      <p:sp>
        <p:nvSpPr>
          <p:cNvPr id="22" name="TextBox 21">
            <a:extLst>
              <a:ext uri="{FF2B5EF4-FFF2-40B4-BE49-F238E27FC236}">
                <a16:creationId xmlns:a16="http://schemas.microsoft.com/office/drawing/2014/main" id="{621A3AFF-FA60-E546-81B1-AF9A9AAF2B58}"/>
              </a:ext>
            </a:extLst>
          </p:cNvPr>
          <p:cNvSpPr txBox="1"/>
          <p:nvPr/>
        </p:nvSpPr>
        <p:spPr>
          <a:xfrm>
            <a:off x="1650098" y="2426086"/>
            <a:ext cx="6953466" cy="2426755"/>
          </a:xfrm>
          <a:prstGeom prst="rect">
            <a:avLst/>
          </a:prstGeom>
          <a:noFill/>
        </p:spPr>
        <p:txBody>
          <a:bodyPr wrap="square" rtlCol="0">
            <a:spAutoFit/>
          </a:bodyPr>
          <a:lstStyle/>
          <a:p>
            <a:r>
              <a:rPr lang="en-US" sz="2167" i="1" dirty="0">
                <a:solidFill>
                  <a:srgbClr val="FFFFFF"/>
                </a:solidFill>
                <a:latin typeface="Calibri" panose="020F0502020204030204" pitchFamily="34" charset="0"/>
                <a:ea typeface="Lucida Grande"/>
                <a:cs typeface="Calibri" panose="020F0502020204030204" pitchFamily="34" charset="0"/>
              </a:rPr>
              <a:t>Communication is vital. We need to share who we are, what we do and who we are there to help. To be honest, does it really matter who does what? Do the public, or the practitioners for that matter, really need to know what specific roles and functions AHPRA do and similarly what the Boards do? Couldn’t we just have one unified face for the National Scheme? </a:t>
            </a:r>
            <a:endParaRPr lang="en-US" sz="2167" i="1" dirty="0">
              <a:solidFill>
                <a:srgbClr val="FFFFFF"/>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96D412BE-C221-4E5E-B714-E6904B0AC305}"/>
              </a:ext>
            </a:extLst>
          </p:cNvPr>
          <p:cNvSpPr txBox="1">
            <a:spLocks noChangeArrowheads="1"/>
          </p:cNvSpPr>
          <p:nvPr/>
        </p:nvSpPr>
        <p:spPr bwMode="auto">
          <a:xfrm>
            <a:off x="998987" y="2298216"/>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0" name="TextBox 9">
            <a:extLst>
              <a:ext uri="{FF2B5EF4-FFF2-40B4-BE49-F238E27FC236}">
                <a16:creationId xmlns:a16="http://schemas.microsoft.com/office/drawing/2014/main" id="{94845F33-4163-4C1D-BAD6-B76E73C16A5F}"/>
              </a:ext>
            </a:extLst>
          </p:cNvPr>
          <p:cNvSpPr txBox="1">
            <a:spLocks noChangeArrowheads="1"/>
          </p:cNvSpPr>
          <p:nvPr/>
        </p:nvSpPr>
        <p:spPr bwMode="auto">
          <a:xfrm rot="10800000">
            <a:off x="3950417" y="4555737"/>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Tree>
    <p:extLst>
      <p:ext uri="{BB962C8B-B14F-4D97-AF65-F5344CB8AC3E}">
        <p14:creationId xmlns:p14="http://schemas.microsoft.com/office/powerpoint/2010/main" val="1784617833"/>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octor Pointing at Tablet Laptop">
            <a:extLst>
              <a:ext uri="{FF2B5EF4-FFF2-40B4-BE49-F238E27FC236}">
                <a16:creationId xmlns:a16="http://schemas.microsoft.com/office/drawing/2014/main" id="{303813E5-58E1-43C7-AA36-B3438B271234}"/>
              </a:ext>
            </a:extLst>
          </p:cNvPr>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b="2068"/>
          <a:stretch/>
        </p:blipFill>
        <p:spPr bwMode="auto">
          <a:xfrm>
            <a:off x="-1" y="26674"/>
            <a:ext cx="9906001" cy="645021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DF0F0FA9-2500-449A-AD84-018CD45CE857}"/>
              </a:ext>
            </a:extLst>
          </p:cNvPr>
          <p:cNvSpPr/>
          <p:nvPr/>
        </p:nvSpPr>
        <p:spPr>
          <a:xfrm>
            <a:off x="0" y="-13196"/>
            <a:ext cx="9906000" cy="6450210"/>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7" name="Text Placeholder 6"/>
          <p:cNvSpPr>
            <a:spLocks noGrp="1"/>
          </p:cNvSpPr>
          <p:nvPr>
            <p:ph type="body" sz="quarter" idx="12"/>
          </p:nvPr>
        </p:nvSpPr>
        <p:spPr>
          <a:xfrm>
            <a:off x="385496" y="41585"/>
            <a:ext cx="9131831" cy="304800"/>
          </a:xfrm>
        </p:spPr>
        <p:txBody>
          <a:bodyPr/>
          <a:lstStyle/>
          <a:p>
            <a:r>
              <a:rPr lang="en-AU" dirty="0">
                <a:solidFill>
                  <a:schemeClr val="bg1"/>
                </a:solidFill>
              </a:rPr>
              <a:t>The survey results support the qualitative insights around the need for enhanced communication…</a:t>
            </a:r>
          </a:p>
        </p:txBody>
      </p:sp>
      <p:sp>
        <p:nvSpPr>
          <p:cNvPr id="6" name="Content Placeholder 5"/>
          <p:cNvSpPr>
            <a:spLocks noGrp="1"/>
          </p:cNvSpPr>
          <p:nvPr>
            <p:ph idx="4294967295"/>
          </p:nvPr>
        </p:nvSpPr>
        <p:spPr>
          <a:xfrm>
            <a:off x="385496" y="1231827"/>
            <a:ext cx="4503375" cy="1122079"/>
          </a:xfrm>
        </p:spPr>
        <p:txBody>
          <a:bodyPr/>
          <a:lstStyle/>
          <a:p>
            <a:pPr lvl="0">
              <a:spcAft>
                <a:spcPct val="0"/>
              </a:spcAft>
            </a:pPr>
            <a:r>
              <a:rPr lang="en-GB" sz="1800" dirty="0">
                <a:solidFill>
                  <a:schemeClr val="bg1"/>
                </a:solidFill>
                <a:latin typeface="Calibri" panose="020F0502020204030204" pitchFamily="34" charset="0"/>
                <a:cs typeface="Calibri" panose="020F0502020204030204" pitchFamily="34" charset="0"/>
              </a:rPr>
              <a:t>While the majority of registered practitioners are aware of the National Scheme, </a:t>
            </a:r>
            <a:br>
              <a:rPr lang="en-GB" sz="1800" dirty="0">
                <a:solidFill>
                  <a:schemeClr val="bg1"/>
                </a:solidFill>
                <a:latin typeface="Calibri" panose="020F0502020204030204" pitchFamily="34" charset="0"/>
                <a:cs typeface="Calibri" panose="020F0502020204030204" pitchFamily="34" charset="0"/>
              </a:rPr>
            </a:br>
            <a:r>
              <a:rPr lang="en-GB" sz="1800" b="1" dirty="0">
                <a:solidFill>
                  <a:schemeClr val="accent2"/>
                </a:solidFill>
                <a:latin typeface="Calibri" panose="020F0502020204030204" pitchFamily="34" charset="0"/>
                <a:cs typeface="Calibri" panose="020F0502020204030204" pitchFamily="34" charset="0"/>
              </a:rPr>
              <a:t>fewer than one in five people (17%) </a:t>
            </a:r>
            <a:r>
              <a:rPr lang="en-GB" sz="1800" dirty="0">
                <a:solidFill>
                  <a:schemeClr val="bg1"/>
                </a:solidFill>
                <a:latin typeface="Calibri" panose="020F0502020204030204" pitchFamily="34" charset="0"/>
                <a:cs typeface="Calibri" panose="020F0502020204030204" pitchFamily="34" charset="0"/>
              </a:rPr>
              <a:t>within the broader community are aware of the Scheme.</a:t>
            </a:r>
          </a:p>
          <a:p>
            <a:pPr lvl="0">
              <a:spcAft>
                <a:spcPct val="0"/>
              </a:spcAft>
            </a:pPr>
            <a:endParaRPr lang="en-GB" sz="1400" dirty="0">
              <a:solidFill>
                <a:schemeClr val="bg1"/>
              </a:solidFill>
              <a:latin typeface="Calibri" panose="020F0502020204030204" pitchFamily="34" charset="0"/>
              <a:cs typeface="Calibri" panose="020F0502020204030204" pitchFamily="34" charset="0"/>
            </a:endParaRPr>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18</a:t>
            </a:fld>
            <a:endParaRPr lang="en-GB" altLang="en-US" dirty="0"/>
          </a:p>
        </p:txBody>
      </p:sp>
      <p:sp>
        <p:nvSpPr>
          <p:cNvPr id="8" name="Content Placeholder 5"/>
          <p:cNvSpPr txBox="1">
            <a:spLocks/>
          </p:cNvSpPr>
          <p:nvPr/>
        </p:nvSpPr>
        <p:spPr bwMode="auto">
          <a:xfrm>
            <a:off x="385496" y="2708640"/>
            <a:ext cx="4503375" cy="909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1600" b="0" i="0">
                <a:solidFill>
                  <a:srgbClr val="2F3B43"/>
                </a:solidFill>
                <a:latin typeface="Times New Roman" charset="0"/>
                <a:ea typeface="Times New Roman" charset="0"/>
                <a:cs typeface="Times New Roman"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Times New Roman" charset="0"/>
                <a:ea typeface="Times New Roman" charset="0"/>
                <a:cs typeface="Times New Roman"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defTabSz="914400"/>
            <a:r>
              <a:rPr lang="en-GB" sz="1800" b="1" kern="0" dirty="0">
                <a:solidFill>
                  <a:schemeClr val="accent2"/>
                </a:solidFill>
                <a:latin typeface="Calibri" panose="020F0502020204030204" pitchFamily="34" charset="0"/>
                <a:cs typeface="Calibri" panose="020F0502020204030204" pitchFamily="34" charset="0"/>
              </a:rPr>
              <a:t>All registered practitioners are aware of AHPRA </a:t>
            </a:r>
            <a:r>
              <a:rPr lang="en-GB" sz="1800" kern="0" dirty="0">
                <a:solidFill>
                  <a:schemeClr val="bg1"/>
                </a:solidFill>
                <a:latin typeface="Calibri" panose="020F0502020204030204" pitchFamily="34" charset="0"/>
                <a:cs typeface="Calibri" panose="020F0502020204030204" pitchFamily="34" charset="0"/>
              </a:rPr>
              <a:t>and the vast majority (79%) are interested in the role and functions of AHPRA.</a:t>
            </a:r>
          </a:p>
        </p:txBody>
      </p:sp>
      <p:sp>
        <p:nvSpPr>
          <p:cNvPr id="10" name="Content Placeholder 5"/>
          <p:cNvSpPr txBox="1">
            <a:spLocks/>
          </p:cNvSpPr>
          <p:nvPr/>
        </p:nvSpPr>
        <p:spPr bwMode="auto">
          <a:xfrm>
            <a:off x="385496" y="3972378"/>
            <a:ext cx="450337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spAutoFit/>
          </a:bodyPr>
          <a:lstStyle>
            <a:lvl1pPr marL="0" indent="0" algn="l" rtl="0" eaLnBrk="1" fontAlgn="base" hangingPunct="1">
              <a:spcBef>
                <a:spcPct val="0"/>
              </a:spcBef>
              <a:spcAft>
                <a:spcPts val="600"/>
              </a:spcAft>
              <a:buFont typeface="Lucida Grande" charset="0"/>
              <a:buNone/>
              <a:defRPr sz="1600" b="0" i="0">
                <a:solidFill>
                  <a:srgbClr val="2F3B43"/>
                </a:solidFill>
                <a:latin typeface="Times New Roman" charset="0"/>
                <a:ea typeface="Times New Roman" charset="0"/>
                <a:cs typeface="Times New Roman"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Times New Roman" charset="0"/>
                <a:ea typeface="Times New Roman" charset="0"/>
                <a:cs typeface="Times New Roman"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defTabSz="914400"/>
            <a:r>
              <a:rPr lang="en-GB" sz="1800" b="1" kern="0" dirty="0">
                <a:solidFill>
                  <a:schemeClr val="accent2"/>
                </a:solidFill>
                <a:latin typeface="Calibri" panose="020F0502020204030204" pitchFamily="34" charset="0"/>
                <a:cs typeface="Calibri" panose="020F0502020204030204" pitchFamily="34" charset="0"/>
              </a:rPr>
              <a:t>Just over one in four adult Australians </a:t>
            </a:r>
            <a:br>
              <a:rPr lang="en-GB" sz="1800" b="1" kern="0" dirty="0">
                <a:solidFill>
                  <a:schemeClr val="accent2"/>
                </a:solidFill>
                <a:latin typeface="Calibri" panose="020F0502020204030204" pitchFamily="34" charset="0"/>
                <a:cs typeface="Calibri" panose="020F0502020204030204" pitchFamily="34" charset="0"/>
              </a:rPr>
            </a:br>
            <a:r>
              <a:rPr lang="en-GB" sz="1800" b="1" kern="0" dirty="0">
                <a:solidFill>
                  <a:schemeClr val="accent2"/>
                </a:solidFill>
                <a:latin typeface="Calibri" panose="020F0502020204030204" pitchFamily="34" charset="0"/>
                <a:cs typeface="Calibri" panose="020F0502020204030204" pitchFamily="34" charset="0"/>
              </a:rPr>
              <a:t>(29%) are aware of AHPRA, </a:t>
            </a:r>
            <a:br>
              <a:rPr lang="en-GB" sz="1800" kern="0" dirty="0">
                <a:solidFill>
                  <a:schemeClr val="bg1"/>
                </a:solidFill>
                <a:latin typeface="Calibri" panose="020F0502020204030204" pitchFamily="34" charset="0"/>
                <a:cs typeface="Calibri" panose="020F0502020204030204" pitchFamily="34" charset="0"/>
              </a:rPr>
            </a:br>
            <a:r>
              <a:rPr lang="en-GB" sz="1400" kern="0" dirty="0">
                <a:solidFill>
                  <a:schemeClr val="bg1"/>
                </a:solidFill>
                <a:latin typeface="Calibri" panose="020F0502020204030204" pitchFamily="34" charset="0"/>
                <a:cs typeface="Calibri" panose="020F0502020204030204" pitchFamily="34" charset="0"/>
              </a:rPr>
              <a:t>(consistent  across all key demographics).  </a:t>
            </a:r>
            <a:endParaRPr lang="en-AU" sz="1800" b="1" kern="0" dirty="0">
              <a:solidFill>
                <a:schemeClr val="bg1"/>
              </a:solidFill>
              <a:latin typeface="Calibri" panose="020F0502020204030204" pitchFamily="34" charset="0"/>
              <a:cs typeface="Calibri" panose="020F0502020204030204" pitchFamily="34" charset="0"/>
            </a:endParaRPr>
          </a:p>
        </p:txBody>
      </p:sp>
      <p:sp>
        <p:nvSpPr>
          <p:cNvPr id="13" name="Round Same Side Corner Rectangle 2">
            <a:extLst>
              <a:ext uri="{FF2B5EF4-FFF2-40B4-BE49-F238E27FC236}">
                <a16:creationId xmlns:a16="http://schemas.microsoft.com/office/drawing/2014/main" id="{C9404C6D-6AEE-408B-86A5-BECEC875E2B0}"/>
              </a:ext>
            </a:extLst>
          </p:cNvPr>
          <p:cNvSpPr/>
          <p:nvPr/>
        </p:nvSpPr>
        <p:spPr>
          <a:xfrm rot="16200000">
            <a:off x="6656976" y="101302"/>
            <a:ext cx="2272417" cy="4225640"/>
          </a:xfrm>
          <a:prstGeom prst="round2SameRect">
            <a:avLst>
              <a:gd name="adj1" fmla="val 19087"/>
              <a:gd name="adj2" fmla="val 0"/>
            </a:avLst>
          </a:prstGeom>
          <a:solidFill>
            <a:schemeClr val="accent1">
              <a:alpha val="88000"/>
            </a:schemeClr>
          </a:solidFill>
          <a:ln cap="sq">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1"/>
              </a:solidFill>
            </a:endParaRPr>
          </a:p>
        </p:txBody>
      </p:sp>
      <p:sp>
        <p:nvSpPr>
          <p:cNvPr id="4" name="Rectangle 3">
            <a:extLst>
              <a:ext uri="{FF2B5EF4-FFF2-40B4-BE49-F238E27FC236}">
                <a16:creationId xmlns:a16="http://schemas.microsoft.com/office/drawing/2014/main" id="{655869D2-FDDD-4C57-8249-EA905381EEE7}"/>
              </a:ext>
            </a:extLst>
          </p:cNvPr>
          <p:cNvSpPr/>
          <p:nvPr/>
        </p:nvSpPr>
        <p:spPr>
          <a:xfrm>
            <a:off x="6105237" y="1629347"/>
            <a:ext cx="3419764" cy="1169551"/>
          </a:xfrm>
          <a:prstGeom prst="rect">
            <a:avLst/>
          </a:prstGeom>
        </p:spPr>
        <p:txBody>
          <a:bodyPr wrap="square">
            <a:spAutoFit/>
          </a:bodyPr>
          <a:lstStyle/>
          <a:p>
            <a:pPr defTabSz="914400"/>
            <a:r>
              <a:rPr lang="en-GB" sz="1400" b="1" kern="0" dirty="0">
                <a:solidFill>
                  <a:schemeClr val="bg1"/>
                </a:solidFill>
                <a:latin typeface="Calibri" panose="020F0502020204030204" pitchFamily="34" charset="0"/>
                <a:cs typeface="Calibri" panose="020F0502020204030204" pitchFamily="34" charset="0"/>
              </a:rPr>
              <a:t>Awareness of AHPRA is much lower  amongst the broader community compared with practitioners but the majority are interested in knowing more about AHPRA and the National Boards.</a:t>
            </a:r>
          </a:p>
        </p:txBody>
      </p:sp>
      <p:sp>
        <p:nvSpPr>
          <p:cNvPr id="14" name="Content Placeholder 5">
            <a:extLst>
              <a:ext uri="{FF2B5EF4-FFF2-40B4-BE49-F238E27FC236}">
                <a16:creationId xmlns:a16="http://schemas.microsoft.com/office/drawing/2014/main" id="{3FD82954-0BD0-49A9-B735-68BA7ACD4D66}"/>
              </a:ext>
            </a:extLst>
          </p:cNvPr>
          <p:cNvSpPr txBox="1">
            <a:spLocks/>
          </p:cNvSpPr>
          <p:nvPr/>
        </p:nvSpPr>
        <p:spPr bwMode="auto">
          <a:xfrm>
            <a:off x="385495" y="5158110"/>
            <a:ext cx="913183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spAutoFit/>
          </a:bodyPr>
          <a:lstStyle>
            <a:lvl1pPr marL="0" indent="0" algn="l" rtl="0" eaLnBrk="1" fontAlgn="base" hangingPunct="1">
              <a:spcBef>
                <a:spcPct val="0"/>
              </a:spcBef>
              <a:spcAft>
                <a:spcPts val="600"/>
              </a:spcAft>
              <a:buFont typeface="Lucida Grande" charset="0"/>
              <a:buNone/>
              <a:defRPr sz="1600" b="0" i="0">
                <a:solidFill>
                  <a:srgbClr val="2F3B43"/>
                </a:solidFill>
                <a:latin typeface="Times New Roman" charset="0"/>
                <a:ea typeface="Times New Roman" charset="0"/>
                <a:cs typeface="Times New Roman"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Times New Roman" charset="0"/>
                <a:ea typeface="Times New Roman" charset="0"/>
                <a:cs typeface="Times New Roman"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defTabSz="914400"/>
            <a:r>
              <a:rPr lang="en-GB" sz="1800" kern="0" dirty="0">
                <a:solidFill>
                  <a:schemeClr val="bg1"/>
                </a:solidFill>
                <a:latin typeface="Calibri" panose="020F0502020204030204" pitchFamily="34" charset="0"/>
                <a:cs typeface="Calibri" panose="020F0502020204030204" pitchFamily="34" charset="0"/>
              </a:rPr>
              <a:t>While </a:t>
            </a:r>
            <a:r>
              <a:rPr lang="en-AU" sz="1800" kern="0" dirty="0">
                <a:solidFill>
                  <a:schemeClr val="bg1"/>
                </a:solidFill>
                <a:latin typeface="Calibri" panose="020F0502020204030204" pitchFamily="34" charset="0"/>
                <a:cs typeface="Calibri" panose="020F0502020204030204" pitchFamily="34" charset="0"/>
              </a:rPr>
              <a:t>the broader community has less interest than practitioners in the role and functions of AHPRA, </a:t>
            </a:r>
            <a:r>
              <a:rPr lang="en-AU" sz="1800" b="1" kern="0" dirty="0">
                <a:solidFill>
                  <a:schemeClr val="accent1">
                    <a:lumMod val="60000"/>
                    <a:lumOff val="40000"/>
                  </a:schemeClr>
                </a:solidFill>
                <a:latin typeface="Calibri" panose="020F0502020204030204" pitchFamily="34" charset="0"/>
                <a:cs typeface="Calibri" panose="020F0502020204030204" pitchFamily="34" charset="0"/>
              </a:rPr>
              <a:t>half of the adult population (50%) </a:t>
            </a:r>
            <a:r>
              <a:rPr lang="en-AU" sz="1800" b="1" i="1" kern="0" dirty="0">
                <a:solidFill>
                  <a:schemeClr val="accent1">
                    <a:lumMod val="60000"/>
                    <a:lumOff val="40000"/>
                  </a:schemeClr>
                </a:solidFill>
                <a:latin typeface="Calibri" panose="020F0502020204030204" pitchFamily="34" charset="0"/>
                <a:cs typeface="Calibri" panose="020F0502020204030204" pitchFamily="34" charset="0"/>
              </a:rPr>
              <a:t>have expressed interest </a:t>
            </a:r>
            <a:r>
              <a:rPr lang="en-AU" sz="1800" b="1" kern="0" dirty="0">
                <a:solidFill>
                  <a:schemeClr val="accent1">
                    <a:lumMod val="60000"/>
                    <a:lumOff val="40000"/>
                  </a:schemeClr>
                </a:solidFill>
                <a:latin typeface="Calibri" panose="020F0502020204030204" pitchFamily="34" charset="0"/>
                <a:cs typeface="Calibri" panose="020F0502020204030204" pitchFamily="34" charset="0"/>
              </a:rPr>
              <a:t>in better understanding the role and functions of AHPRA and the National Boards. </a:t>
            </a:r>
          </a:p>
        </p:txBody>
      </p:sp>
    </p:spTree>
    <p:extLst>
      <p:ext uri="{BB962C8B-B14F-4D97-AF65-F5344CB8AC3E}">
        <p14:creationId xmlns:p14="http://schemas.microsoft.com/office/powerpoint/2010/main" val="897393245"/>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D6C3B3F-F6F0-E24F-B123-550F329FC3F6}"/>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0" y="0"/>
            <a:ext cx="9906000" cy="6469066"/>
          </a:xfrm>
          <a:prstGeom prst="rect">
            <a:avLst/>
          </a:prstGeom>
        </p:spPr>
      </p:pic>
      <p:sp>
        <p:nvSpPr>
          <p:cNvPr id="8" name="Rectangle 7">
            <a:extLst>
              <a:ext uri="{FF2B5EF4-FFF2-40B4-BE49-F238E27FC236}">
                <a16:creationId xmlns:a16="http://schemas.microsoft.com/office/drawing/2014/main" id="{64F0B91D-6D39-B645-A1BB-2381BE2B3F8F}"/>
              </a:ext>
            </a:extLst>
          </p:cNvPr>
          <p:cNvSpPr/>
          <p:nvPr/>
        </p:nvSpPr>
        <p:spPr>
          <a:xfrm>
            <a:off x="0" y="0"/>
            <a:ext cx="9906000" cy="6471919"/>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2" name="Slide Number Placeholder 1"/>
          <p:cNvSpPr>
            <a:spLocks noGrp="1"/>
          </p:cNvSpPr>
          <p:nvPr>
            <p:ph type="sldNum" sz="quarter" idx="11"/>
          </p:nvPr>
        </p:nvSpPr>
        <p:spPr/>
        <p:txBody>
          <a:bodyPr/>
          <a:lstStyle/>
          <a:p>
            <a:fld id="{1C8C259C-AC5F-C147-B2D6-0EBE84F5C7BB}" type="slidenum">
              <a:rPr lang="en-GB" altLang="en-US" smtClean="0"/>
              <a:pPr/>
              <a:t>19</a:t>
            </a:fld>
            <a:endParaRPr lang="en-GB" altLang="en-US" dirty="0"/>
          </a:p>
        </p:txBody>
      </p:sp>
      <p:sp>
        <p:nvSpPr>
          <p:cNvPr id="15" name="Title 2">
            <a:extLst>
              <a:ext uri="{FF2B5EF4-FFF2-40B4-BE49-F238E27FC236}">
                <a16:creationId xmlns:a16="http://schemas.microsoft.com/office/drawing/2014/main" id="{AC093FA5-7B46-8744-ADA9-234F3F6466F1}"/>
              </a:ext>
            </a:extLst>
          </p:cNvPr>
          <p:cNvSpPr txBox="1">
            <a:spLocks/>
          </p:cNvSpPr>
          <p:nvPr/>
        </p:nvSpPr>
        <p:spPr>
          <a:xfrm>
            <a:off x="381000" y="244475"/>
            <a:ext cx="9138047" cy="1130417"/>
          </a:xfrm>
          <a:prstGeom prst="rect">
            <a:avLst/>
          </a:prstGeom>
        </p:spPr>
        <p:txBody>
          <a:bodyPr>
            <a:normAutofit fontScale="92500" lnSpcReduction="10000"/>
          </a:bodyPr>
          <a:lst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a:lstStyle>
          <a:p>
            <a:r>
              <a:rPr lang="en-GB" dirty="0">
                <a:solidFill>
                  <a:schemeClr val="bg1"/>
                </a:solidFill>
              </a:rPr>
              <a:t>The National Scheme has matured and evolved since establishment </a:t>
            </a:r>
          </a:p>
          <a:p>
            <a:r>
              <a:rPr lang="en-GB" dirty="0">
                <a:solidFill>
                  <a:schemeClr val="bg1"/>
                </a:solidFill>
              </a:rPr>
              <a:t> </a:t>
            </a:r>
          </a:p>
        </p:txBody>
      </p:sp>
      <p:sp>
        <p:nvSpPr>
          <p:cNvPr id="16" name="TextBox 15">
            <a:extLst>
              <a:ext uri="{FF2B5EF4-FFF2-40B4-BE49-F238E27FC236}">
                <a16:creationId xmlns:a16="http://schemas.microsoft.com/office/drawing/2014/main" id="{7492BDC8-7AF5-0F47-8BCA-FD02394F7D28}"/>
              </a:ext>
            </a:extLst>
          </p:cNvPr>
          <p:cNvSpPr txBox="1"/>
          <p:nvPr/>
        </p:nvSpPr>
        <p:spPr>
          <a:xfrm>
            <a:off x="1426701" y="2219202"/>
            <a:ext cx="7432409" cy="2585323"/>
          </a:xfrm>
          <a:prstGeom prst="rect">
            <a:avLst/>
          </a:prstGeom>
          <a:noFill/>
        </p:spPr>
        <p:txBody>
          <a:bodyPr wrap="square" rtlCol="0">
            <a:spAutoFit/>
          </a:bodyPr>
          <a:lstStyle/>
          <a:p>
            <a:r>
              <a:rPr lang="en-US" sz="2700" i="1" dirty="0">
                <a:solidFill>
                  <a:srgbClr val="FFFFFF"/>
                </a:solidFill>
                <a:latin typeface="Calibri" panose="020F0502020204030204" pitchFamily="34" charset="0"/>
                <a:ea typeface="Lucida Grande"/>
                <a:cs typeface="Calibri" panose="020F0502020204030204" pitchFamily="34" charset="0"/>
              </a:rPr>
              <a:t>Since 2010, in terms of the effectiveness and efficiency of operations, it has only continued to strengthen considerably over that time. The level of sophistication has improved dramatically, as has the maturity of the scheme itself. It’s been impressive to watch. Well done to all those involved!</a:t>
            </a:r>
            <a:endParaRPr lang="en-US" sz="2700" i="1" dirty="0">
              <a:solidFill>
                <a:srgbClr val="FFFFFF"/>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D7E30682-6E79-450B-9D90-D2B6E1646E15}"/>
              </a:ext>
            </a:extLst>
          </p:cNvPr>
          <p:cNvSpPr txBox="1">
            <a:spLocks noChangeArrowheads="1"/>
          </p:cNvSpPr>
          <p:nvPr/>
        </p:nvSpPr>
        <p:spPr bwMode="auto">
          <a:xfrm>
            <a:off x="890346" y="2144307"/>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0" name="TextBox 9">
            <a:extLst>
              <a:ext uri="{FF2B5EF4-FFF2-40B4-BE49-F238E27FC236}">
                <a16:creationId xmlns:a16="http://schemas.microsoft.com/office/drawing/2014/main" id="{8E493129-40D9-451C-AB1D-131E9BEBA664}"/>
              </a:ext>
            </a:extLst>
          </p:cNvPr>
          <p:cNvSpPr txBox="1">
            <a:spLocks noChangeArrowheads="1"/>
          </p:cNvSpPr>
          <p:nvPr/>
        </p:nvSpPr>
        <p:spPr bwMode="auto">
          <a:xfrm rot="10800000">
            <a:off x="6992382" y="4465202"/>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Tree>
    <p:extLst>
      <p:ext uri="{BB962C8B-B14F-4D97-AF65-F5344CB8AC3E}">
        <p14:creationId xmlns:p14="http://schemas.microsoft.com/office/powerpoint/2010/main" val="2490502714"/>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r>
              <a:rPr lang="en-GB" dirty="0"/>
              <a:t>The relationships between the key entities are complex and confusing</a:t>
            </a:r>
          </a:p>
        </p:txBody>
      </p:sp>
      <p:sp>
        <p:nvSpPr>
          <p:cNvPr id="2" name="Slide Number Placeholder 1"/>
          <p:cNvSpPr>
            <a:spLocks noGrp="1"/>
          </p:cNvSpPr>
          <p:nvPr>
            <p:ph type="sldNum" sz="quarter" idx="11"/>
          </p:nvPr>
        </p:nvSpPr>
        <p:spPr/>
        <p:txBody>
          <a:bodyPr/>
          <a:lstStyle/>
          <a:p>
            <a:fld id="{1C8C259C-AC5F-C147-B2D6-0EBE84F5C7BB}" type="slidenum">
              <a:rPr lang="en-GB" altLang="en-US" smtClean="0"/>
              <a:pPr/>
              <a:t>20</a:t>
            </a:fld>
            <a:endParaRPr lang="en-GB" altLang="en-US" dirty="0"/>
          </a:p>
        </p:txBody>
      </p:sp>
      <p:sp>
        <p:nvSpPr>
          <p:cNvPr id="31" name="Content Placeholder 3">
            <a:extLst>
              <a:ext uri="{FF2B5EF4-FFF2-40B4-BE49-F238E27FC236}">
                <a16:creationId xmlns:a16="http://schemas.microsoft.com/office/drawing/2014/main" id="{9C7322B8-AD28-AF48-99AA-BCB7770B5203}"/>
              </a:ext>
            </a:extLst>
          </p:cNvPr>
          <p:cNvSpPr>
            <a:spLocks noGrp="1"/>
          </p:cNvSpPr>
          <p:nvPr>
            <p:ph idx="4294967295"/>
          </p:nvPr>
        </p:nvSpPr>
        <p:spPr>
          <a:xfrm>
            <a:off x="5208235" y="1322246"/>
            <a:ext cx="4337397" cy="5146819"/>
          </a:xfrm>
          <a:ln>
            <a:noFill/>
          </a:ln>
        </p:spPr>
        <p:txBody>
          <a:bodyPr/>
          <a:lstStyle/>
          <a:p>
            <a:pPr marL="144000"/>
            <a:endParaRPr lang="en-US" b="1" dirty="0">
              <a:latin typeface="Calibri" panose="020F0502020204030204" pitchFamily="34" charset="0"/>
              <a:cs typeface="Calibri" panose="020F0502020204030204" pitchFamily="34" charset="0"/>
            </a:endParaRPr>
          </a:p>
          <a:p>
            <a:pPr marL="144000"/>
            <a:endParaRPr lang="en-US" b="1" dirty="0">
              <a:latin typeface="Calibri" panose="020F0502020204030204" pitchFamily="34" charset="0"/>
              <a:cs typeface="Calibri" panose="020F0502020204030204" pitchFamily="34" charset="0"/>
            </a:endParaRPr>
          </a:p>
          <a:p>
            <a:pPr marL="144000"/>
            <a:endParaRPr lang="en-US" b="1" dirty="0">
              <a:latin typeface="Calibri" panose="020F0502020204030204" pitchFamily="34" charset="0"/>
              <a:cs typeface="Calibri" panose="020F0502020204030204" pitchFamily="34" charset="0"/>
            </a:endParaRPr>
          </a:p>
          <a:p>
            <a:pPr marL="144000"/>
            <a:endParaRPr lang="en-US" b="1" dirty="0">
              <a:latin typeface="Calibri" panose="020F0502020204030204" pitchFamily="34" charset="0"/>
              <a:cs typeface="Calibri" panose="020F0502020204030204" pitchFamily="34" charset="0"/>
            </a:endParaRPr>
          </a:p>
          <a:p>
            <a:pPr marL="144000"/>
            <a:endParaRPr lang="en-US" sz="600" b="1" dirty="0">
              <a:latin typeface="Calibri" panose="020F0502020204030204" pitchFamily="34" charset="0"/>
              <a:cs typeface="Calibri" panose="020F0502020204030204" pitchFamily="34" charset="0"/>
            </a:endParaRPr>
          </a:p>
          <a:p>
            <a:pPr marL="144000"/>
            <a:endParaRPr lang="en-US" sz="1500" b="1" dirty="0">
              <a:latin typeface="Calibri" panose="020F0502020204030204" pitchFamily="34" charset="0"/>
              <a:cs typeface="Calibri" panose="020F0502020204030204" pitchFamily="34" charset="0"/>
            </a:endParaRPr>
          </a:p>
          <a:p>
            <a:pPr marL="144000"/>
            <a:endParaRPr lang="en-US" sz="1500" b="1" dirty="0">
              <a:latin typeface="Calibri" panose="020F0502020204030204" pitchFamily="34" charset="0"/>
              <a:cs typeface="Calibri" panose="020F0502020204030204" pitchFamily="34" charset="0"/>
            </a:endParaRPr>
          </a:p>
          <a:p>
            <a:pPr marL="144000"/>
            <a:endParaRPr lang="en-US" sz="1500" b="1" dirty="0">
              <a:latin typeface="Calibri" panose="020F0502020204030204" pitchFamily="34" charset="0"/>
              <a:cs typeface="Calibri" panose="020F0502020204030204" pitchFamily="34" charset="0"/>
            </a:endParaRPr>
          </a:p>
          <a:p>
            <a:pPr marL="144000"/>
            <a:br>
              <a:rPr lang="en-US" sz="1500" b="1" dirty="0">
                <a:latin typeface="Calibri" panose="020F0502020204030204" pitchFamily="34" charset="0"/>
                <a:cs typeface="Calibri" panose="020F0502020204030204" pitchFamily="34" charset="0"/>
              </a:rPr>
            </a:br>
            <a:endParaRPr lang="en-US" sz="1500" b="1" dirty="0">
              <a:latin typeface="Calibri" panose="020F0502020204030204" pitchFamily="34" charset="0"/>
              <a:cs typeface="Calibri" panose="020F0502020204030204" pitchFamily="34" charset="0"/>
            </a:endParaRPr>
          </a:p>
        </p:txBody>
      </p:sp>
      <p:sp>
        <p:nvSpPr>
          <p:cNvPr id="63" name="Text Placeholder 5">
            <a:extLst>
              <a:ext uri="{FF2B5EF4-FFF2-40B4-BE49-F238E27FC236}">
                <a16:creationId xmlns:a16="http://schemas.microsoft.com/office/drawing/2014/main" id="{41CE7FA7-39AA-284B-957F-D1D181E8C1E1}"/>
              </a:ext>
            </a:extLst>
          </p:cNvPr>
          <p:cNvSpPr txBox="1">
            <a:spLocks/>
          </p:cNvSpPr>
          <p:nvPr/>
        </p:nvSpPr>
        <p:spPr bwMode="auto">
          <a:xfrm>
            <a:off x="385495" y="831849"/>
            <a:ext cx="9131831"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2400" b="0" i="0">
                <a:solidFill>
                  <a:srgbClr val="2F3B43"/>
                </a:solidFill>
                <a:latin typeface="Calibri" charset="0"/>
                <a:ea typeface="Calibri" charset="0"/>
                <a:cs typeface="Calibri"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Calibri" charset="0"/>
                <a:ea typeface="Calibri" charset="0"/>
                <a:cs typeface="Calibri"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r>
              <a:rPr lang="en-GB" sz="1800" dirty="0"/>
              <a:t>The broad consensus is that relationships have matured, evolved and improved overtime.</a:t>
            </a:r>
          </a:p>
        </p:txBody>
      </p:sp>
      <p:sp>
        <p:nvSpPr>
          <p:cNvPr id="38" name="TextBox 37">
            <a:extLst>
              <a:ext uri="{FF2B5EF4-FFF2-40B4-BE49-F238E27FC236}">
                <a16:creationId xmlns:a16="http://schemas.microsoft.com/office/drawing/2014/main" id="{CA2F450C-EF6D-A04E-A619-2BE9D36252CB}"/>
              </a:ext>
            </a:extLst>
          </p:cNvPr>
          <p:cNvSpPr txBox="1"/>
          <p:nvPr/>
        </p:nvSpPr>
        <p:spPr>
          <a:xfrm>
            <a:off x="5734810" y="2815280"/>
            <a:ext cx="641714"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Large</a:t>
            </a:r>
          </a:p>
        </p:txBody>
      </p:sp>
      <p:sp>
        <p:nvSpPr>
          <p:cNvPr id="40" name="TextBox 39">
            <a:extLst>
              <a:ext uri="{FF2B5EF4-FFF2-40B4-BE49-F238E27FC236}">
                <a16:creationId xmlns:a16="http://schemas.microsoft.com/office/drawing/2014/main" id="{FBB4CC4D-D1C5-9449-B406-7F0A8CD76972}"/>
              </a:ext>
            </a:extLst>
          </p:cNvPr>
          <p:cNvSpPr txBox="1"/>
          <p:nvPr/>
        </p:nvSpPr>
        <p:spPr>
          <a:xfrm>
            <a:off x="7020823" y="2815280"/>
            <a:ext cx="2490810"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A marriage with no divorce</a:t>
            </a:r>
          </a:p>
        </p:txBody>
      </p:sp>
      <p:sp>
        <p:nvSpPr>
          <p:cNvPr id="42" name="TextBox 41">
            <a:extLst>
              <a:ext uri="{FF2B5EF4-FFF2-40B4-BE49-F238E27FC236}">
                <a16:creationId xmlns:a16="http://schemas.microsoft.com/office/drawing/2014/main" id="{2BA10781-B720-6F46-958F-8C40A07D2BBE}"/>
              </a:ext>
            </a:extLst>
          </p:cNvPr>
          <p:cNvSpPr txBox="1"/>
          <p:nvPr/>
        </p:nvSpPr>
        <p:spPr>
          <a:xfrm>
            <a:off x="7600645" y="2257369"/>
            <a:ext cx="1208601"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Constrained</a:t>
            </a:r>
          </a:p>
        </p:txBody>
      </p:sp>
      <p:sp>
        <p:nvSpPr>
          <p:cNvPr id="43" name="TextBox 42">
            <a:extLst>
              <a:ext uri="{FF2B5EF4-FFF2-40B4-BE49-F238E27FC236}">
                <a16:creationId xmlns:a16="http://schemas.microsoft.com/office/drawing/2014/main" id="{76A9A51B-EC06-2246-BB67-AC4C6AACFD05}"/>
              </a:ext>
            </a:extLst>
          </p:cNvPr>
          <p:cNvSpPr txBox="1"/>
          <p:nvPr/>
        </p:nvSpPr>
        <p:spPr>
          <a:xfrm>
            <a:off x="8325678" y="1657789"/>
            <a:ext cx="931665"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A ‘beast’</a:t>
            </a:r>
          </a:p>
        </p:txBody>
      </p:sp>
      <p:sp>
        <p:nvSpPr>
          <p:cNvPr id="45" name="TextBox 44">
            <a:extLst>
              <a:ext uri="{FF2B5EF4-FFF2-40B4-BE49-F238E27FC236}">
                <a16:creationId xmlns:a16="http://schemas.microsoft.com/office/drawing/2014/main" id="{5183DFA4-95ED-B040-93E5-1F93018F5FB1}"/>
              </a:ext>
            </a:extLst>
          </p:cNvPr>
          <p:cNvSpPr txBox="1"/>
          <p:nvPr/>
        </p:nvSpPr>
        <p:spPr>
          <a:xfrm>
            <a:off x="6804603" y="1657789"/>
            <a:ext cx="1029962"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Confusing</a:t>
            </a:r>
          </a:p>
        </p:txBody>
      </p:sp>
      <p:sp>
        <p:nvSpPr>
          <p:cNvPr id="47" name="TextBox 46">
            <a:extLst>
              <a:ext uri="{FF2B5EF4-FFF2-40B4-BE49-F238E27FC236}">
                <a16:creationId xmlns:a16="http://schemas.microsoft.com/office/drawing/2014/main" id="{09EBFE60-E274-C34B-B6D3-0DC856573CDF}"/>
              </a:ext>
            </a:extLst>
          </p:cNvPr>
          <p:cNvSpPr txBox="1"/>
          <p:nvPr/>
        </p:nvSpPr>
        <p:spPr>
          <a:xfrm>
            <a:off x="5407996" y="1657789"/>
            <a:ext cx="925253"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Complex</a:t>
            </a:r>
          </a:p>
        </p:txBody>
      </p:sp>
      <p:sp>
        <p:nvSpPr>
          <p:cNvPr id="48" name="TextBox 47">
            <a:extLst>
              <a:ext uri="{FF2B5EF4-FFF2-40B4-BE49-F238E27FC236}">
                <a16:creationId xmlns:a16="http://schemas.microsoft.com/office/drawing/2014/main" id="{5475A816-32FF-094C-B2D3-E950F9CA955E}"/>
              </a:ext>
            </a:extLst>
          </p:cNvPr>
          <p:cNvSpPr txBox="1"/>
          <p:nvPr/>
        </p:nvSpPr>
        <p:spPr>
          <a:xfrm>
            <a:off x="5898711" y="2257369"/>
            <a:ext cx="1437509"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Overwhelming</a:t>
            </a:r>
          </a:p>
        </p:txBody>
      </p:sp>
      <p:sp>
        <p:nvSpPr>
          <p:cNvPr id="50" name="TextBox 49">
            <a:extLst>
              <a:ext uri="{FF2B5EF4-FFF2-40B4-BE49-F238E27FC236}">
                <a16:creationId xmlns:a16="http://schemas.microsoft.com/office/drawing/2014/main" id="{0D1CAF96-39D0-F441-B8F0-6956808C0672}"/>
              </a:ext>
            </a:extLst>
          </p:cNvPr>
          <p:cNvSpPr txBox="1"/>
          <p:nvPr/>
        </p:nvSpPr>
        <p:spPr>
          <a:xfrm>
            <a:off x="5353271" y="4181825"/>
            <a:ext cx="1312860"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Collaborative</a:t>
            </a:r>
          </a:p>
        </p:txBody>
      </p:sp>
      <p:sp>
        <p:nvSpPr>
          <p:cNvPr id="52" name="TextBox 51">
            <a:extLst>
              <a:ext uri="{FF2B5EF4-FFF2-40B4-BE49-F238E27FC236}">
                <a16:creationId xmlns:a16="http://schemas.microsoft.com/office/drawing/2014/main" id="{767811EF-BF3F-8345-85FF-6C41419DB205}"/>
              </a:ext>
            </a:extLst>
          </p:cNvPr>
          <p:cNvSpPr txBox="1"/>
          <p:nvPr/>
        </p:nvSpPr>
        <p:spPr>
          <a:xfrm>
            <a:off x="6876475" y="4181825"/>
            <a:ext cx="877741"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Efficient</a:t>
            </a:r>
          </a:p>
        </p:txBody>
      </p:sp>
      <p:sp>
        <p:nvSpPr>
          <p:cNvPr id="55" name="TextBox 54">
            <a:extLst>
              <a:ext uri="{FF2B5EF4-FFF2-40B4-BE49-F238E27FC236}">
                <a16:creationId xmlns:a16="http://schemas.microsoft.com/office/drawing/2014/main" id="{83ED3E48-E2B7-BA46-8A1B-FCEB3368D4C6}"/>
              </a:ext>
            </a:extLst>
          </p:cNvPr>
          <p:cNvSpPr txBox="1"/>
          <p:nvPr/>
        </p:nvSpPr>
        <p:spPr>
          <a:xfrm>
            <a:off x="8237072" y="4679816"/>
            <a:ext cx="1117294"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Supportive</a:t>
            </a:r>
          </a:p>
        </p:txBody>
      </p:sp>
      <p:sp>
        <p:nvSpPr>
          <p:cNvPr id="56" name="TextBox 55">
            <a:extLst>
              <a:ext uri="{FF2B5EF4-FFF2-40B4-BE49-F238E27FC236}">
                <a16:creationId xmlns:a16="http://schemas.microsoft.com/office/drawing/2014/main" id="{B844B20E-3AD0-0741-859F-8C7216C0232C}"/>
              </a:ext>
            </a:extLst>
          </p:cNvPr>
          <p:cNvSpPr txBox="1"/>
          <p:nvPr/>
        </p:nvSpPr>
        <p:spPr>
          <a:xfrm>
            <a:off x="6899441" y="4696317"/>
            <a:ext cx="1149545"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Empathetic</a:t>
            </a:r>
          </a:p>
        </p:txBody>
      </p:sp>
      <p:sp>
        <p:nvSpPr>
          <p:cNvPr id="58" name="TextBox 57">
            <a:extLst>
              <a:ext uri="{FF2B5EF4-FFF2-40B4-BE49-F238E27FC236}">
                <a16:creationId xmlns:a16="http://schemas.microsoft.com/office/drawing/2014/main" id="{9E924EBF-A389-CA46-85B9-D35817253426}"/>
              </a:ext>
            </a:extLst>
          </p:cNvPr>
          <p:cNvSpPr txBox="1"/>
          <p:nvPr/>
        </p:nvSpPr>
        <p:spPr>
          <a:xfrm>
            <a:off x="5696442" y="4724028"/>
            <a:ext cx="914225"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Effective</a:t>
            </a:r>
          </a:p>
        </p:txBody>
      </p:sp>
      <p:sp>
        <p:nvSpPr>
          <p:cNvPr id="61" name="TextBox 60">
            <a:extLst>
              <a:ext uri="{FF2B5EF4-FFF2-40B4-BE49-F238E27FC236}">
                <a16:creationId xmlns:a16="http://schemas.microsoft.com/office/drawing/2014/main" id="{CCE2A01E-82D1-9F47-909E-2990BD6DFEAE}"/>
              </a:ext>
            </a:extLst>
          </p:cNvPr>
          <p:cNvSpPr txBox="1"/>
          <p:nvPr/>
        </p:nvSpPr>
        <p:spPr>
          <a:xfrm>
            <a:off x="8046747" y="4153345"/>
            <a:ext cx="840999"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Leaders</a:t>
            </a:r>
          </a:p>
        </p:txBody>
      </p:sp>
      <p:sp>
        <p:nvSpPr>
          <p:cNvPr id="62" name="TextBox 61">
            <a:extLst>
              <a:ext uri="{FF2B5EF4-FFF2-40B4-BE49-F238E27FC236}">
                <a16:creationId xmlns:a16="http://schemas.microsoft.com/office/drawing/2014/main" id="{F55795E0-DD04-AA46-A42D-7AB0EB753B3A}"/>
              </a:ext>
            </a:extLst>
          </p:cNvPr>
          <p:cNvSpPr txBox="1"/>
          <p:nvPr/>
        </p:nvSpPr>
        <p:spPr>
          <a:xfrm>
            <a:off x="5396368" y="5260284"/>
            <a:ext cx="981744"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Proactive</a:t>
            </a:r>
          </a:p>
        </p:txBody>
      </p:sp>
      <p:sp>
        <p:nvSpPr>
          <p:cNvPr id="64" name="TextBox 63">
            <a:extLst>
              <a:ext uri="{FF2B5EF4-FFF2-40B4-BE49-F238E27FC236}">
                <a16:creationId xmlns:a16="http://schemas.microsoft.com/office/drawing/2014/main" id="{FF67E843-BF72-C843-A673-85CA3A374D79}"/>
              </a:ext>
            </a:extLst>
          </p:cNvPr>
          <p:cNvSpPr txBox="1"/>
          <p:nvPr/>
        </p:nvSpPr>
        <p:spPr>
          <a:xfrm>
            <a:off x="6733460" y="5244968"/>
            <a:ext cx="752129"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Timely</a:t>
            </a:r>
          </a:p>
        </p:txBody>
      </p:sp>
      <p:sp>
        <p:nvSpPr>
          <p:cNvPr id="65" name="TextBox 64">
            <a:extLst>
              <a:ext uri="{FF2B5EF4-FFF2-40B4-BE49-F238E27FC236}">
                <a16:creationId xmlns:a16="http://schemas.microsoft.com/office/drawing/2014/main" id="{E464F96B-F95A-0944-97AE-E0D941A9BD48}"/>
              </a:ext>
            </a:extLst>
          </p:cNvPr>
          <p:cNvSpPr txBox="1"/>
          <p:nvPr/>
        </p:nvSpPr>
        <p:spPr>
          <a:xfrm>
            <a:off x="7812979" y="5185083"/>
            <a:ext cx="1254446" cy="338554"/>
          </a:xfrm>
          <a:prstGeom prst="rect">
            <a:avLst/>
          </a:prstGeom>
          <a:noFill/>
        </p:spPr>
        <p:txBody>
          <a:bodyPr wrap="none">
            <a:spAutoFit/>
          </a:bodyPr>
          <a:lstStyle/>
          <a:p>
            <a:pPr fontAlgn="auto">
              <a:spcBef>
                <a:spcPts val="0"/>
              </a:spcBef>
              <a:spcAft>
                <a:spcPts val="0"/>
              </a:spcAft>
              <a:defRPr/>
            </a:pPr>
            <a:r>
              <a:rPr lang="en-US" sz="1600" b="1" dirty="0">
                <a:solidFill>
                  <a:schemeClr val="tx1">
                    <a:lumMod val="50000"/>
                    <a:lumOff val="50000"/>
                  </a:schemeClr>
                </a:solidFill>
                <a:latin typeface="Calibri" panose="020F0502020204030204" pitchFamily="34" charset="0"/>
                <a:cs typeface="Calibri" panose="020F0502020204030204" pitchFamily="34" charset="0"/>
              </a:rPr>
              <a:t>Constructive</a:t>
            </a:r>
          </a:p>
        </p:txBody>
      </p:sp>
      <p:sp>
        <p:nvSpPr>
          <p:cNvPr id="23" name="Content Placeholder 3">
            <a:extLst>
              <a:ext uri="{FF2B5EF4-FFF2-40B4-BE49-F238E27FC236}">
                <a16:creationId xmlns:a16="http://schemas.microsoft.com/office/drawing/2014/main" id="{9C7322B8-AD28-AF48-99AA-BCB7770B5203}"/>
              </a:ext>
            </a:extLst>
          </p:cNvPr>
          <p:cNvSpPr>
            <a:spLocks noGrp="1"/>
          </p:cNvSpPr>
          <p:nvPr>
            <p:ph idx="4294967295"/>
          </p:nvPr>
        </p:nvSpPr>
        <p:spPr>
          <a:xfrm>
            <a:off x="385496" y="1776701"/>
            <a:ext cx="3396796" cy="1150701"/>
          </a:xfrm>
          <a:ln>
            <a:noFill/>
          </a:ln>
        </p:spPr>
        <p:txBody>
          <a:bodyPr/>
          <a:lstStyle/>
          <a:p>
            <a:pPr marL="144000"/>
            <a:r>
              <a:rPr lang="en-US" b="1" dirty="0">
                <a:latin typeface="Calibri" panose="020F0502020204030204" pitchFamily="34" charset="0"/>
                <a:cs typeface="Calibri" panose="020F0502020204030204" pitchFamily="34" charset="0"/>
              </a:rPr>
              <a:t>Acknowledgment and understanding that the tone of the relationship and conversation needs to continue to evolve and change from that of:</a:t>
            </a:r>
            <a:endParaRPr lang="en-US" dirty="0">
              <a:latin typeface="Calibri" panose="020F0502020204030204" pitchFamily="34" charset="0"/>
              <a:cs typeface="Calibri" panose="020F0502020204030204" pitchFamily="34" charset="0"/>
            </a:endParaRPr>
          </a:p>
          <a:p>
            <a:pPr marL="144000"/>
            <a:endParaRPr lang="en-US" b="1" dirty="0">
              <a:latin typeface="Calibri" panose="020F0502020204030204" pitchFamily="34" charset="0"/>
              <a:cs typeface="Calibri" panose="020F0502020204030204" pitchFamily="34" charset="0"/>
            </a:endParaRPr>
          </a:p>
          <a:p>
            <a:pPr marL="144000"/>
            <a:endParaRPr lang="en-US" b="1" dirty="0">
              <a:latin typeface="Calibri" panose="020F0502020204030204" pitchFamily="34" charset="0"/>
              <a:cs typeface="Calibri" panose="020F0502020204030204" pitchFamily="34" charset="0"/>
            </a:endParaRPr>
          </a:p>
          <a:p>
            <a:pPr marL="144000"/>
            <a:endParaRPr lang="en-US" b="1" dirty="0">
              <a:latin typeface="Calibri" panose="020F0502020204030204" pitchFamily="34" charset="0"/>
              <a:cs typeface="Calibri" panose="020F0502020204030204" pitchFamily="34" charset="0"/>
            </a:endParaRPr>
          </a:p>
          <a:p>
            <a:pPr marL="144000"/>
            <a:endParaRPr lang="en-US" b="1" dirty="0">
              <a:latin typeface="Calibri" panose="020F0502020204030204" pitchFamily="34" charset="0"/>
              <a:cs typeface="Calibri" panose="020F0502020204030204" pitchFamily="34" charset="0"/>
            </a:endParaRPr>
          </a:p>
          <a:p>
            <a:pPr marL="144000"/>
            <a:endParaRPr lang="en-US" sz="600" b="1" dirty="0">
              <a:latin typeface="Calibri" panose="020F0502020204030204" pitchFamily="34" charset="0"/>
              <a:cs typeface="Calibri" panose="020F0502020204030204" pitchFamily="34" charset="0"/>
            </a:endParaRPr>
          </a:p>
          <a:p>
            <a:pPr marL="144000"/>
            <a:endParaRPr lang="en-US" sz="1500" b="1" dirty="0">
              <a:latin typeface="Calibri" panose="020F0502020204030204" pitchFamily="34" charset="0"/>
              <a:cs typeface="Calibri" panose="020F0502020204030204" pitchFamily="34" charset="0"/>
            </a:endParaRPr>
          </a:p>
          <a:p>
            <a:pPr marL="144000"/>
            <a:endParaRPr lang="en-US" sz="1500" b="1" dirty="0">
              <a:latin typeface="Calibri" panose="020F0502020204030204" pitchFamily="34" charset="0"/>
              <a:cs typeface="Calibri" panose="020F0502020204030204" pitchFamily="34" charset="0"/>
            </a:endParaRPr>
          </a:p>
          <a:p>
            <a:pPr marL="144000"/>
            <a:endParaRPr lang="en-US" sz="1500" b="1" dirty="0">
              <a:latin typeface="Calibri" panose="020F0502020204030204" pitchFamily="34" charset="0"/>
              <a:cs typeface="Calibri" panose="020F0502020204030204" pitchFamily="34" charset="0"/>
            </a:endParaRPr>
          </a:p>
          <a:p>
            <a:pPr marL="144000"/>
            <a:br>
              <a:rPr lang="en-US" sz="1500" b="1" dirty="0">
                <a:latin typeface="Calibri" panose="020F0502020204030204" pitchFamily="34" charset="0"/>
                <a:cs typeface="Calibri" panose="020F0502020204030204" pitchFamily="34" charset="0"/>
              </a:rPr>
            </a:br>
            <a:endParaRPr lang="en-US" sz="1500" b="1" dirty="0">
              <a:latin typeface="Calibri" panose="020F0502020204030204" pitchFamily="34" charset="0"/>
              <a:cs typeface="Calibri" panose="020F0502020204030204" pitchFamily="34" charset="0"/>
            </a:endParaRPr>
          </a:p>
        </p:txBody>
      </p:sp>
      <p:sp>
        <p:nvSpPr>
          <p:cNvPr id="25" name="Content Placeholder 3">
            <a:extLst>
              <a:ext uri="{FF2B5EF4-FFF2-40B4-BE49-F238E27FC236}">
                <a16:creationId xmlns:a16="http://schemas.microsoft.com/office/drawing/2014/main" id="{9C7322B8-AD28-AF48-99AA-BCB7770B5203}"/>
              </a:ext>
            </a:extLst>
          </p:cNvPr>
          <p:cNvSpPr>
            <a:spLocks noGrp="1"/>
          </p:cNvSpPr>
          <p:nvPr>
            <p:ph idx="4294967295"/>
          </p:nvPr>
        </p:nvSpPr>
        <p:spPr>
          <a:xfrm>
            <a:off x="348960" y="4352376"/>
            <a:ext cx="2865295" cy="870752"/>
          </a:xfrm>
          <a:ln>
            <a:noFill/>
          </a:ln>
        </p:spPr>
        <p:txBody>
          <a:bodyPr/>
          <a:lstStyle/>
          <a:p>
            <a:pPr marL="144000"/>
            <a:endParaRPr lang="en-US" sz="600" b="1" dirty="0">
              <a:latin typeface="Calibri" panose="020F0502020204030204" pitchFamily="34" charset="0"/>
              <a:cs typeface="Calibri" panose="020F0502020204030204" pitchFamily="34" charset="0"/>
            </a:endParaRPr>
          </a:p>
          <a:p>
            <a:pPr marL="144000" algn="ctr"/>
            <a:r>
              <a:rPr lang="en-US" b="1" dirty="0">
                <a:latin typeface="Calibri" panose="020F0502020204030204" pitchFamily="34" charset="0"/>
                <a:cs typeface="Calibri" panose="020F0502020204030204" pitchFamily="34" charset="0"/>
              </a:rPr>
              <a:t>To that of:</a:t>
            </a:r>
          </a:p>
          <a:p>
            <a:pPr marL="144000"/>
            <a:endParaRPr lang="en-US" sz="1500" b="1" dirty="0">
              <a:latin typeface="Calibri" panose="020F0502020204030204" pitchFamily="34" charset="0"/>
              <a:cs typeface="Calibri" panose="020F0502020204030204" pitchFamily="34" charset="0"/>
            </a:endParaRPr>
          </a:p>
          <a:p>
            <a:pPr marL="144000"/>
            <a:endParaRPr lang="en-US" sz="1500" b="1" dirty="0">
              <a:latin typeface="Calibri" panose="020F0502020204030204" pitchFamily="34" charset="0"/>
              <a:cs typeface="Calibri" panose="020F0502020204030204" pitchFamily="34" charset="0"/>
            </a:endParaRPr>
          </a:p>
          <a:p>
            <a:pPr marL="144000"/>
            <a:endParaRPr lang="en-US" sz="1500" b="1" dirty="0">
              <a:latin typeface="Calibri" panose="020F0502020204030204" pitchFamily="34" charset="0"/>
              <a:cs typeface="Calibri" panose="020F0502020204030204" pitchFamily="34" charset="0"/>
            </a:endParaRPr>
          </a:p>
          <a:p>
            <a:pPr marL="144000"/>
            <a:br>
              <a:rPr lang="en-US" sz="1500" b="1" dirty="0">
                <a:latin typeface="Calibri" panose="020F0502020204030204" pitchFamily="34" charset="0"/>
                <a:cs typeface="Calibri" panose="020F0502020204030204" pitchFamily="34" charset="0"/>
              </a:rPr>
            </a:br>
            <a:endParaRPr lang="en-US" sz="1500" b="1" dirty="0">
              <a:latin typeface="Calibri" panose="020F0502020204030204" pitchFamily="34" charset="0"/>
              <a:cs typeface="Calibri" panose="020F0502020204030204" pitchFamily="34" charset="0"/>
            </a:endParaRPr>
          </a:p>
        </p:txBody>
      </p:sp>
      <p:sp>
        <p:nvSpPr>
          <p:cNvPr id="4" name="Right Arrow 3"/>
          <p:cNvSpPr/>
          <p:nvPr/>
        </p:nvSpPr>
        <p:spPr bwMode="auto">
          <a:xfrm>
            <a:off x="3971960" y="2015053"/>
            <a:ext cx="978408" cy="484632"/>
          </a:xfrm>
          <a:prstGeom prst="rightArrow">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sp>
        <p:nvSpPr>
          <p:cNvPr id="28" name="Right Arrow 27"/>
          <p:cNvSpPr/>
          <p:nvPr/>
        </p:nvSpPr>
        <p:spPr bwMode="auto">
          <a:xfrm>
            <a:off x="4013523" y="4546346"/>
            <a:ext cx="978408" cy="484632"/>
          </a:xfrm>
          <a:prstGeom prst="rightArrow">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cxnSp>
        <p:nvCxnSpPr>
          <p:cNvPr id="7" name="Straight Connector 6"/>
          <p:cNvCxnSpPr/>
          <p:nvPr/>
        </p:nvCxnSpPr>
        <p:spPr bwMode="auto">
          <a:xfrm>
            <a:off x="385496" y="3671455"/>
            <a:ext cx="9131830" cy="0"/>
          </a:xfrm>
          <a:prstGeom prst="line">
            <a:avLst/>
          </a:prstGeom>
          <a:solidFill>
            <a:schemeClr val="accent1"/>
          </a:solidFill>
          <a:ln w="9525" cap="flat" cmpd="sng" algn="ctr">
            <a:solidFill>
              <a:srgbClr val="5B5853"/>
            </a:solidFill>
            <a:prstDash val="sysDash"/>
            <a:round/>
            <a:headEnd type="none" w="med" len="med"/>
            <a:tailEnd type="none" w="med" len="med"/>
          </a:ln>
          <a:effectLst/>
        </p:spPr>
      </p:cxnSp>
    </p:spTree>
    <p:extLst>
      <p:ext uri="{BB962C8B-B14F-4D97-AF65-F5344CB8AC3E}">
        <p14:creationId xmlns:p14="http://schemas.microsoft.com/office/powerpoint/2010/main" val="3461148479"/>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A069904-B6CF-3C46-B63D-0E37751AC15F}"/>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0" y="0"/>
            <a:ext cx="9906000" cy="6469066"/>
          </a:xfrm>
          <a:prstGeom prst="rect">
            <a:avLst/>
          </a:prstGeom>
        </p:spPr>
      </p:pic>
      <p:sp>
        <p:nvSpPr>
          <p:cNvPr id="10" name="Rectangle 9">
            <a:extLst>
              <a:ext uri="{FF2B5EF4-FFF2-40B4-BE49-F238E27FC236}">
                <a16:creationId xmlns:a16="http://schemas.microsoft.com/office/drawing/2014/main" id="{FE4C6889-887C-9542-989E-3D663D6D36A2}"/>
              </a:ext>
            </a:extLst>
          </p:cNvPr>
          <p:cNvSpPr/>
          <p:nvPr/>
        </p:nvSpPr>
        <p:spPr>
          <a:xfrm>
            <a:off x="0" y="0"/>
            <a:ext cx="9906000" cy="6471920"/>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2" name="Slide Number Placeholder 1"/>
          <p:cNvSpPr>
            <a:spLocks noGrp="1"/>
          </p:cNvSpPr>
          <p:nvPr>
            <p:ph type="sldNum" sz="quarter" idx="11"/>
          </p:nvPr>
        </p:nvSpPr>
        <p:spPr/>
        <p:txBody>
          <a:bodyPr/>
          <a:lstStyle/>
          <a:p>
            <a:fld id="{1C8C259C-AC5F-C147-B2D6-0EBE84F5C7BB}" type="slidenum">
              <a:rPr lang="en-GB" altLang="en-US" smtClean="0"/>
              <a:pPr/>
              <a:t>21</a:t>
            </a:fld>
            <a:endParaRPr lang="en-GB" altLang="en-US" dirty="0"/>
          </a:p>
        </p:txBody>
      </p:sp>
      <p:sp>
        <p:nvSpPr>
          <p:cNvPr id="15" name="Title 2">
            <a:extLst>
              <a:ext uri="{FF2B5EF4-FFF2-40B4-BE49-F238E27FC236}">
                <a16:creationId xmlns:a16="http://schemas.microsoft.com/office/drawing/2014/main" id="{AC093FA5-7B46-8744-ADA9-234F3F6466F1}"/>
              </a:ext>
            </a:extLst>
          </p:cNvPr>
          <p:cNvSpPr txBox="1">
            <a:spLocks/>
          </p:cNvSpPr>
          <p:nvPr/>
        </p:nvSpPr>
        <p:spPr>
          <a:xfrm>
            <a:off x="381000" y="244475"/>
            <a:ext cx="9138047" cy="1130417"/>
          </a:xfrm>
          <a:prstGeom prst="rect">
            <a:avLst/>
          </a:prstGeom>
        </p:spPr>
        <p:txBody>
          <a:bodyPr>
            <a:normAutofit fontScale="92500" lnSpcReduction="10000"/>
          </a:bodyPr>
          <a:lst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a:lstStyle>
          <a:p>
            <a:r>
              <a:rPr lang="en-US" dirty="0">
                <a:solidFill>
                  <a:schemeClr val="bg1"/>
                </a:solidFill>
              </a:rPr>
              <a:t>Strong desire from both internal and external Stakeholders for a shared vision and a unified public face </a:t>
            </a:r>
          </a:p>
          <a:p>
            <a:r>
              <a:rPr lang="en-GB" dirty="0">
                <a:solidFill>
                  <a:schemeClr val="bg1"/>
                </a:solidFill>
              </a:rPr>
              <a:t> </a:t>
            </a:r>
          </a:p>
        </p:txBody>
      </p:sp>
      <p:sp>
        <p:nvSpPr>
          <p:cNvPr id="16" name="TextBox 15">
            <a:extLst>
              <a:ext uri="{FF2B5EF4-FFF2-40B4-BE49-F238E27FC236}">
                <a16:creationId xmlns:a16="http://schemas.microsoft.com/office/drawing/2014/main" id="{7492BDC8-7AF5-0F47-8BCA-FD02394F7D28}"/>
              </a:ext>
            </a:extLst>
          </p:cNvPr>
          <p:cNvSpPr txBox="1"/>
          <p:nvPr/>
        </p:nvSpPr>
        <p:spPr>
          <a:xfrm>
            <a:off x="1245632" y="1992865"/>
            <a:ext cx="7432409" cy="3000821"/>
          </a:xfrm>
          <a:prstGeom prst="rect">
            <a:avLst/>
          </a:prstGeom>
          <a:noFill/>
        </p:spPr>
        <p:txBody>
          <a:bodyPr wrap="square" rtlCol="0">
            <a:spAutoFit/>
          </a:bodyPr>
          <a:lstStyle/>
          <a:p>
            <a:r>
              <a:rPr lang="en-AU" sz="2700" i="1" dirty="0">
                <a:solidFill>
                  <a:srgbClr val="FFFFFF"/>
                </a:solidFill>
                <a:latin typeface="Calibri" panose="020F0502020204030204" pitchFamily="34" charset="0"/>
                <a:cs typeface="Calibri" panose="020F0502020204030204" pitchFamily="34" charset="0"/>
              </a:rPr>
              <a:t>We are in an arranged marriage under the law. Some Boards get upset that people register with AHPRA or deal with AHPRA, when it’s National Boards. But at the end of the day, who cares? As long as we get our job done effectively and timely, it shouldn’t matter. We all work to protect the public. The rest is just an organisational internal structure.</a:t>
            </a:r>
          </a:p>
        </p:txBody>
      </p:sp>
      <p:sp>
        <p:nvSpPr>
          <p:cNvPr id="11" name="TextBox 10">
            <a:extLst>
              <a:ext uri="{FF2B5EF4-FFF2-40B4-BE49-F238E27FC236}">
                <a16:creationId xmlns:a16="http://schemas.microsoft.com/office/drawing/2014/main" id="{B4FEDCE8-C883-4DDE-8531-C9235A305D84}"/>
              </a:ext>
            </a:extLst>
          </p:cNvPr>
          <p:cNvSpPr txBox="1">
            <a:spLocks noChangeArrowheads="1"/>
          </p:cNvSpPr>
          <p:nvPr/>
        </p:nvSpPr>
        <p:spPr bwMode="auto">
          <a:xfrm>
            <a:off x="736437" y="1936077"/>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2" name="TextBox 11">
            <a:extLst>
              <a:ext uri="{FF2B5EF4-FFF2-40B4-BE49-F238E27FC236}">
                <a16:creationId xmlns:a16="http://schemas.microsoft.com/office/drawing/2014/main" id="{3F15F441-0F93-422E-B960-25FA8C208DFA}"/>
              </a:ext>
            </a:extLst>
          </p:cNvPr>
          <p:cNvSpPr txBox="1">
            <a:spLocks noChangeArrowheads="1"/>
          </p:cNvSpPr>
          <p:nvPr/>
        </p:nvSpPr>
        <p:spPr bwMode="auto">
          <a:xfrm rot="10800000">
            <a:off x="8513365" y="4655325"/>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Tree>
    <p:extLst>
      <p:ext uri="{BB962C8B-B14F-4D97-AF65-F5344CB8AC3E}">
        <p14:creationId xmlns:p14="http://schemas.microsoft.com/office/powerpoint/2010/main" val="180020953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erson Getting His Blood Check">
            <a:extLst>
              <a:ext uri="{FF2B5EF4-FFF2-40B4-BE49-F238E27FC236}">
                <a16:creationId xmlns:a16="http://schemas.microsoft.com/office/drawing/2014/main" id="{ECCBB6A7-C8B0-4DFA-A885-63F1B865EC85}"/>
              </a:ext>
            </a:extLst>
          </p:cNvPr>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b="2095"/>
          <a:stretch/>
        </p:blipFill>
        <p:spPr bwMode="auto">
          <a:xfrm>
            <a:off x="0" y="1"/>
            <a:ext cx="9906000" cy="646906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1084B9A7-0A19-4D77-98EA-6FBF2F5652E1}"/>
              </a:ext>
            </a:extLst>
          </p:cNvPr>
          <p:cNvSpPr/>
          <p:nvPr/>
        </p:nvSpPr>
        <p:spPr>
          <a:xfrm>
            <a:off x="0" y="0"/>
            <a:ext cx="9906000" cy="6471920"/>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7" name="Text Placeholder 6"/>
          <p:cNvSpPr>
            <a:spLocks noGrp="1"/>
          </p:cNvSpPr>
          <p:nvPr>
            <p:ph type="body" sz="quarter" idx="12"/>
          </p:nvPr>
        </p:nvSpPr>
        <p:spPr>
          <a:xfrm>
            <a:off x="385496" y="41585"/>
            <a:ext cx="9131831" cy="304800"/>
          </a:xfrm>
        </p:spPr>
        <p:txBody>
          <a:bodyPr/>
          <a:lstStyle/>
          <a:p>
            <a:r>
              <a:rPr lang="en-AU" dirty="0">
                <a:solidFill>
                  <a:schemeClr val="bg1"/>
                </a:solidFill>
              </a:rPr>
              <a:t>The survey results again support the qualitative insights around confidence and trust in </a:t>
            </a:r>
            <a:r>
              <a:rPr lang="en-AU" u="sng" dirty="0">
                <a:solidFill>
                  <a:schemeClr val="bg1"/>
                </a:solidFill>
              </a:rPr>
              <a:t>AHPRA</a:t>
            </a:r>
            <a:r>
              <a:rPr lang="en-AU" dirty="0">
                <a:solidFill>
                  <a:schemeClr val="bg1"/>
                </a:solidFill>
              </a:rPr>
              <a:t>…</a:t>
            </a:r>
          </a:p>
        </p:txBody>
      </p:sp>
      <p:sp>
        <p:nvSpPr>
          <p:cNvPr id="6" name="Content Placeholder 5"/>
          <p:cNvSpPr>
            <a:spLocks noGrp="1"/>
          </p:cNvSpPr>
          <p:nvPr>
            <p:ph idx="4294967295"/>
          </p:nvPr>
        </p:nvSpPr>
        <p:spPr>
          <a:xfrm>
            <a:off x="2437173" y="1186701"/>
            <a:ext cx="5028476" cy="958273"/>
          </a:xfrm>
        </p:spPr>
        <p:txBody>
          <a:bodyPr/>
          <a:lstStyle/>
          <a:p>
            <a:pPr lvl="0" algn="ctr">
              <a:spcAft>
                <a:spcPct val="0"/>
              </a:spcAft>
            </a:pPr>
            <a:r>
              <a:rPr lang="en-AU" sz="1800" dirty="0">
                <a:solidFill>
                  <a:schemeClr val="bg1"/>
                </a:solidFill>
                <a:latin typeface="Calibri" panose="020F0502020204030204" pitchFamily="34" charset="0"/>
                <a:cs typeface="Calibri" panose="020F0502020204030204" pitchFamily="34" charset="0"/>
              </a:rPr>
              <a:t>The largest proportion of practitioners </a:t>
            </a:r>
            <a:r>
              <a:rPr lang="en-AU" sz="1800" b="1" dirty="0">
                <a:solidFill>
                  <a:schemeClr val="accent2"/>
                </a:solidFill>
                <a:latin typeface="Calibri" panose="020F0502020204030204" pitchFamily="34" charset="0"/>
                <a:cs typeface="Calibri" panose="020F0502020204030204" pitchFamily="34" charset="0"/>
              </a:rPr>
              <a:t>(40%) </a:t>
            </a:r>
            <a:r>
              <a:rPr lang="en-AU" sz="1800" dirty="0">
                <a:solidFill>
                  <a:schemeClr val="bg1"/>
                </a:solidFill>
                <a:latin typeface="Calibri" panose="020F0502020204030204" pitchFamily="34" charset="0"/>
                <a:cs typeface="Calibri" panose="020F0502020204030204" pitchFamily="34" charset="0"/>
              </a:rPr>
              <a:t>and </a:t>
            </a:r>
            <a:br>
              <a:rPr lang="en-AU" sz="1800" dirty="0">
                <a:solidFill>
                  <a:schemeClr val="bg1"/>
                </a:solidFill>
                <a:latin typeface="Calibri" panose="020F0502020204030204" pitchFamily="34" charset="0"/>
                <a:cs typeface="Calibri" panose="020F0502020204030204" pitchFamily="34" charset="0"/>
              </a:rPr>
            </a:br>
            <a:r>
              <a:rPr lang="en-AU" sz="1800" dirty="0">
                <a:solidFill>
                  <a:schemeClr val="bg1"/>
                </a:solidFill>
                <a:latin typeface="Calibri" panose="020F0502020204030204" pitchFamily="34" charset="0"/>
                <a:cs typeface="Calibri" panose="020F0502020204030204" pitchFamily="34" charset="0"/>
              </a:rPr>
              <a:t>the largest proportion of the broader community</a:t>
            </a:r>
            <a:r>
              <a:rPr lang="en-AU" sz="1800" dirty="0">
                <a:solidFill>
                  <a:schemeClr val="accent1">
                    <a:lumMod val="20000"/>
                    <a:lumOff val="80000"/>
                  </a:schemeClr>
                </a:solidFill>
                <a:latin typeface="Calibri" panose="020F0502020204030204" pitchFamily="34" charset="0"/>
                <a:cs typeface="Calibri" panose="020F0502020204030204" pitchFamily="34" charset="0"/>
              </a:rPr>
              <a:t> </a:t>
            </a:r>
            <a:r>
              <a:rPr lang="en-AU" sz="1800" b="1" dirty="0">
                <a:solidFill>
                  <a:schemeClr val="accent2"/>
                </a:solidFill>
                <a:latin typeface="Calibri" panose="020F0502020204030204" pitchFamily="34" charset="0"/>
                <a:cs typeface="Calibri" panose="020F0502020204030204" pitchFamily="34" charset="0"/>
              </a:rPr>
              <a:t>(36%) </a:t>
            </a:r>
            <a:r>
              <a:rPr lang="en-AU" sz="1800" dirty="0">
                <a:solidFill>
                  <a:schemeClr val="accent2"/>
                </a:solidFill>
                <a:latin typeface="Calibri" panose="020F0502020204030204" pitchFamily="34" charset="0"/>
                <a:cs typeface="Calibri" panose="020F0502020204030204" pitchFamily="34" charset="0"/>
              </a:rPr>
              <a:t>have a positive disposition towards AHPRA. </a:t>
            </a:r>
            <a:endParaRPr lang="en-GB" sz="1400" dirty="0">
              <a:solidFill>
                <a:schemeClr val="accent2"/>
              </a:solidFill>
              <a:latin typeface="Calibri" panose="020F0502020204030204" pitchFamily="34" charset="0"/>
              <a:cs typeface="Calibri" panose="020F0502020204030204" pitchFamily="34" charset="0"/>
            </a:endParaRPr>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22</a:t>
            </a:fld>
            <a:endParaRPr lang="en-GB" altLang="en-US" dirty="0"/>
          </a:p>
        </p:txBody>
      </p:sp>
      <p:sp>
        <p:nvSpPr>
          <p:cNvPr id="10" name="Content Placeholder 5"/>
          <p:cNvSpPr txBox="1">
            <a:spLocks/>
          </p:cNvSpPr>
          <p:nvPr/>
        </p:nvSpPr>
        <p:spPr bwMode="auto">
          <a:xfrm>
            <a:off x="1007923" y="2529244"/>
            <a:ext cx="3301526" cy="1490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1600" b="0" i="0">
                <a:solidFill>
                  <a:srgbClr val="2F3B43"/>
                </a:solidFill>
                <a:latin typeface="Times New Roman" charset="0"/>
                <a:ea typeface="Times New Roman" charset="0"/>
                <a:cs typeface="Times New Roman"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Times New Roman" charset="0"/>
                <a:ea typeface="Times New Roman" charset="0"/>
                <a:cs typeface="Times New Roman"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lvl="0" defTabSz="914400">
              <a:spcAft>
                <a:spcPct val="0"/>
              </a:spcAft>
            </a:pPr>
            <a:r>
              <a:rPr lang="en-GB" sz="1800" kern="0" dirty="0">
                <a:solidFill>
                  <a:schemeClr val="bg1"/>
                </a:solidFill>
                <a:latin typeface="Calibri" panose="020F0502020204030204" pitchFamily="34" charset="0"/>
                <a:cs typeface="Calibri" panose="020F0502020204030204" pitchFamily="34" charset="0"/>
              </a:rPr>
              <a:t>The practitioners who feel </a:t>
            </a:r>
            <a:br>
              <a:rPr lang="en-GB" sz="1800" kern="0" dirty="0">
                <a:solidFill>
                  <a:schemeClr val="accent1">
                    <a:lumMod val="20000"/>
                    <a:lumOff val="80000"/>
                  </a:schemeClr>
                </a:solidFill>
                <a:latin typeface="Calibri" panose="020F0502020204030204" pitchFamily="34" charset="0"/>
                <a:cs typeface="Calibri" panose="020F0502020204030204" pitchFamily="34" charset="0"/>
              </a:rPr>
            </a:br>
            <a:r>
              <a:rPr lang="en-GB" sz="1800" b="1" kern="0" dirty="0">
                <a:solidFill>
                  <a:schemeClr val="accent1"/>
                </a:solidFill>
                <a:latin typeface="Calibri" panose="020F0502020204030204" pitchFamily="34" charset="0"/>
                <a:cs typeface="Calibri" panose="020F0502020204030204" pitchFamily="34" charset="0"/>
              </a:rPr>
              <a:t>most positively about AHPRA </a:t>
            </a:r>
            <a:r>
              <a:rPr lang="en-GB" sz="1800" kern="0" dirty="0">
                <a:solidFill>
                  <a:schemeClr val="bg1"/>
                </a:solidFill>
                <a:latin typeface="Calibri" panose="020F0502020204030204" pitchFamily="34" charset="0"/>
                <a:cs typeface="Calibri" panose="020F0502020204030204" pitchFamily="34" charset="0"/>
              </a:rPr>
              <a:t>are: </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Nurses and midwives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Occupational therapists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Physiotherapists</a:t>
            </a:r>
            <a:endParaRPr lang="en-GB" sz="1200" kern="0" dirty="0">
              <a:solidFill>
                <a:schemeClr val="bg1"/>
              </a:solidFill>
              <a:latin typeface="Calibri" panose="020F0502020204030204" pitchFamily="34" charset="0"/>
              <a:cs typeface="Calibri" panose="020F0502020204030204" pitchFamily="34" charset="0"/>
            </a:endParaRPr>
          </a:p>
        </p:txBody>
      </p:sp>
      <p:sp>
        <p:nvSpPr>
          <p:cNvPr id="11" name="Content Placeholder 5"/>
          <p:cNvSpPr txBox="1">
            <a:spLocks/>
          </p:cNvSpPr>
          <p:nvPr/>
        </p:nvSpPr>
        <p:spPr bwMode="auto">
          <a:xfrm>
            <a:off x="4760494" y="3742409"/>
            <a:ext cx="4601543" cy="228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1600" b="0" i="0">
                <a:solidFill>
                  <a:srgbClr val="2F3B43"/>
                </a:solidFill>
                <a:latin typeface="Times New Roman" charset="0"/>
                <a:ea typeface="Times New Roman" charset="0"/>
                <a:cs typeface="Times New Roman"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Times New Roman" charset="0"/>
                <a:ea typeface="Times New Roman" charset="0"/>
                <a:cs typeface="Times New Roman"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lvl="0" defTabSz="914400">
              <a:spcAft>
                <a:spcPct val="0"/>
              </a:spcAft>
            </a:pPr>
            <a:r>
              <a:rPr lang="en-GB" sz="1800" kern="0" dirty="0">
                <a:solidFill>
                  <a:schemeClr val="bg1"/>
                </a:solidFill>
                <a:latin typeface="Calibri" panose="020F0502020204030204" pitchFamily="34" charset="0"/>
                <a:cs typeface="Calibri" panose="020F0502020204030204" pitchFamily="34" charset="0"/>
              </a:rPr>
              <a:t>The practitioners who </a:t>
            </a:r>
            <a:r>
              <a:rPr lang="en-GB" sz="1800" b="1" kern="0" dirty="0">
                <a:solidFill>
                  <a:schemeClr val="bg1"/>
                </a:solidFill>
                <a:latin typeface="Calibri" panose="020F0502020204030204" pitchFamily="34" charset="0"/>
                <a:cs typeface="Calibri" panose="020F0502020204030204" pitchFamily="34" charset="0"/>
              </a:rPr>
              <a:t>express </a:t>
            </a:r>
            <a:r>
              <a:rPr lang="en-GB" sz="1800" b="1" kern="0" dirty="0">
                <a:solidFill>
                  <a:schemeClr val="accent1"/>
                </a:solidFill>
                <a:latin typeface="Calibri" panose="020F0502020204030204" pitchFamily="34" charset="0"/>
                <a:cs typeface="Calibri" panose="020F0502020204030204" pitchFamily="34" charset="0"/>
              </a:rPr>
              <a:t>more negative sentiment</a:t>
            </a:r>
            <a:r>
              <a:rPr lang="en-GB" sz="1800" kern="0" dirty="0">
                <a:solidFill>
                  <a:schemeClr val="accent1"/>
                </a:solidFill>
                <a:latin typeface="Calibri" panose="020F0502020204030204" pitchFamily="34" charset="0"/>
                <a:cs typeface="Calibri" panose="020F0502020204030204" pitchFamily="34" charset="0"/>
              </a:rPr>
              <a:t> </a:t>
            </a:r>
            <a:r>
              <a:rPr lang="en-GB" sz="1800" b="1" kern="0" dirty="0">
                <a:solidFill>
                  <a:schemeClr val="accent1"/>
                </a:solidFill>
                <a:latin typeface="Calibri" panose="020F0502020204030204" pitchFamily="34" charset="0"/>
                <a:cs typeface="Calibri" panose="020F0502020204030204" pitchFamily="34" charset="0"/>
              </a:rPr>
              <a:t>toward AHPRA </a:t>
            </a:r>
            <a:r>
              <a:rPr lang="en-GB" sz="1400" kern="0" dirty="0">
                <a:solidFill>
                  <a:schemeClr val="bg1"/>
                </a:solidFill>
                <a:latin typeface="Calibri" panose="020F0502020204030204" pitchFamily="34" charset="0"/>
                <a:cs typeface="Calibri" panose="020F0502020204030204" pitchFamily="34" charset="0"/>
              </a:rPr>
              <a:t>(relative to other professions) </a:t>
            </a:r>
            <a:r>
              <a:rPr lang="en-GB" sz="1800" kern="0" dirty="0">
                <a:solidFill>
                  <a:schemeClr val="bg1"/>
                </a:solidFill>
                <a:latin typeface="Calibri" panose="020F0502020204030204" pitchFamily="34" charset="0"/>
                <a:cs typeface="Calibri" panose="020F0502020204030204" pitchFamily="34" charset="0"/>
              </a:rPr>
              <a:t>are:</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Medical practitioners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Chiropractors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Chinese medicine practitioners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Dental practitioners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Psychologists</a:t>
            </a:r>
          </a:p>
        </p:txBody>
      </p:sp>
      <p:sp>
        <p:nvSpPr>
          <p:cNvPr id="22" name="Freeform: Shape 21">
            <a:extLst>
              <a:ext uri="{FF2B5EF4-FFF2-40B4-BE49-F238E27FC236}">
                <a16:creationId xmlns:a16="http://schemas.microsoft.com/office/drawing/2014/main" id="{2AE6AE17-1F12-4A14-8038-0BEBC3FB82A6}"/>
              </a:ext>
            </a:extLst>
          </p:cNvPr>
          <p:cNvSpPr/>
          <p:nvPr/>
        </p:nvSpPr>
        <p:spPr>
          <a:xfrm>
            <a:off x="4315263" y="3742409"/>
            <a:ext cx="345056" cy="345056"/>
          </a:xfrm>
          <a:custGeom>
            <a:avLst/>
            <a:gdLst>
              <a:gd name="connsiteX0" fmla="*/ 87539 w 345056"/>
              <a:gd name="connsiteY0" fmla="*/ 149149 h 345056"/>
              <a:gd name="connsiteX1" fmla="*/ 87539 w 345056"/>
              <a:gd name="connsiteY1" fmla="*/ 195908 h 345056"/>
              <a:gd name="connsiteX2" fmla="*/ 257518 w 345056"/>
              <a:gd name="connsiteY2" fmla="*/ 195908 h 345056"/>
              <a:gd name="connsiteX3" fmla="*/ 257518 w 345056"/>
              <a:gd name="connsiteY3" fmla="*/ 149149 h 345056"/>
              <a:gd name="connsiteX4" fmla="*/ 172528 w 345056"/>
              <a:gd name="connsiteY4" fmla="*/ 0 h 345056"/>
              <a:gd name="connsiteX5" fmla="*/ 345056 w 345056"/>
              <a:gd name="connsiteY5" fmla="*/ 172528 h 345056"/>
              <a:gd name="connsiteX6" fmla="*/ 172528 w 345056"/>
              <a:gd name="connsiteY6" fmla="*/ 345056 h 345056"/>
              <a:gd name="connsiteX7" fmla="*/ 0 w 345056"/>
              <a:gd name="connsiteY7" fmla="*/ 172528 h 345056"/>
              <a:gd name="connsiteX8" fmla="*/ 172528 w 345056"/>
              <a:gd name="connsiteY8" fmla="*/ 0 h 345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5056" h="345056">
                <a:moveTo>
                  <a:pt x="87539" y="149149"/>
                </a:moveTo>
                <a:lnTo>
                  <a:pt x="87539" y="195908"/>
                </a:lnTo>
                <a:lnTo>
                  <a:pt x="257518" y="195908"/>
                </a:lnTo>
                <a:lnTo>
                  <a:pt x="257518" y="149149"/>
                </a:lnTo>
                <a:close/>
                <a:moveTo>
                  <a:pt x="172528" y="0"/>
                </a:moveTo>
                <a:cubicBezTo>
                  <a:pt x="267813" y="0"/>
                  <a:pt x="345056" y="77243"/>
                  <a:pt x="345056" y="172528"/>
                </a:cubicBezTo>
                <a:cubicBezTo>
                  <a:pt x="345056" y="267813"/>
                  <a:pt x="267813" y="345056"/>
                  <a:pt x="172528" y="345056"/>
                </a:cubicBezTo>
                <a:cubicBezTo>
                  <a:pt x="77243" y="345056"/>
                  <a:pt x="0" y="267813"/>
                  <a:pt x="0" y="172528"/>
                </a:cubicBezTo>
                <a:cubicBezTo>
                  <a:pt x="0" y="77243"/>
                  <a:pt x="77243" y="0"/>
                  <a:pt x="172528" y="0"/>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23" name="Freeform: Shape 22">
            <a:extLst>
              <a:ext uri="{FF2B5EF4-FFF2-40B4-BE49-F238E27FC236}">
                <a16:creationId xmlns:a16="http://schemas.microsoft.com/office/drawing/2014/main" id="{3F5F49F3-A534-41E8-BA4D-4336B7AA54C2}"/>
              </a:ext>
            </a:extLst>
          </p:cNvPr>
          <p:cNvSpPr/>
          <p:nvPr/>
        </p:nvSpPr>
        <p:spPr>
          <a:xfrm>
            <a:off x="566916" y="2529244"/>
            <a:ext cx="345056" cy="345056"/>
          </a:xfrm>
          <a:custGeom>
            <a:avLst/>
            <a:gdLst>
              <a:gd name="connsiteX0" fmla="*/ 149149 w 345056"/>
              <a:gd name="connsiteY0" fmla="*/ 87539 h 345056"/>
              <a:gd name="connsiteX1" fmla="*/ 149149 w 345056"/>
              <a:gd name="connsiteY1" fmla="*/ 149149 h 345056"/>
              <a:gd name="connsiteX2" fmla="*/ 87539 w 345056"/>
              <a:gd name="connsiteY2" fmla="*/ 149149 h 345056"/>
              <a:gd name="connsiteX3" fmla="*/ 87539 w 345056"/>
              <a:gd name="connsiteY3" fmla="*/ 195908 h 345056"/>
              <a:gd name="connsiteX4" fmla="*/ 149149 w 345056"/>
              <a:gd name="connsiteY4" fmla="*/ 195908 h 345056"/>
              <a:gd name="connsiteX5" fmla="*/ 149149 w 345056"/>
              <a:gd name="connsiteY5" fmla="*/ 257518 h 345056"/>
              <a:gd name="connsiteX6" fmla="*/ 195908 w 345056"/>
              <a:gd name="connsiteY6" fmla="*/ 257518 h 345056"/>
              <a:gd name="connsiteX7" fmla="*/ 195908 w 345056"/>
              <a:gd name="connsiteY7" fmla="*/ 195908 h 345056"/>
              <a:gd name="connsiteX8" fmla="*/ 257518 w 345056"/>
              <a:gd name="connsiteY8" fmla="*/ 195908 h 345056"/>
              <a:gd name="connsiteX9" fmla="*/ 257518 w 345056"/>
              <a:gd name="connsiteY9" fmla="*/ 149149 h 345056"/>
              <a:gd name="connsiteX10" fmla="*/ 195908 w 345056"/>
              <a:gd name="connsiteY10" fmla="*/ 149149 h 345056"/>
              <a:gd name="connsiteX11" fmla="*/ 195908 w 345056"/>
              <a:gd name="connsiteY11" fmla="*/ 87539 h 345056"/>
              <a:gd name="connsiteX12" fmla="*/ 172528 w 345056"/>
              <a:gd name="connsiteY12" fmla="*/ 0 h 345056"/>
              <a:gd name="connsiteX13" fmla="*/ 345056 w 345056"/>
              <a:gd name="connsiteY13" fmla="*/ 172528 h 345056"/>
              <a:gd name="connsiteX14" fmla="*/ 172528 w 345056"/>
              <a:gd name="connsiteY14" fmla="*/ 345056 h 345056"/>
              <a:gd name="connsiteX15" fmla="*/ 0 w 345056"/>
              <a:gd name="connsiteY15" fmla="*/ 172528 h 345056"/>
              <a:gd name="connsiteX16" fmla="*/ 172528 w 345056"/>
              <a:gd name="connsiteY16" fmla="*/ 0 h 345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5056" h="345056">
                <a:moveTo>
                  <a:pt x="149149" y="87539"/>
                </a:moveTo>
                <a:lnTo>
                  <a:pt x="149149" y="149149"/>
                </a:lnTo>
                <a:lnTo>
                  <a:pt x="87539" y="149149"/>
                </a:lnTo>
                <a:lnTo>
                  <a:pt x="87539" y="195908"/>
                </a:lnTo>
                <a:lnTo>
                  <a:pt x="149149" y="195908"/>
                </a:lnTo>
                <a:lnTo>
                  <a:pt x="149149" y="257518"/>
                </a:lnTo>
                <a:lnTo>
                  <a:pt x="195908" y="257518"/>
                </a:lnTo>
                <a:lnTo>
                  <a:pt x="195908" y="195908"/>
                </a:lnTo>
                <a:lnTo>
                  <a:pt x="257518" y="195908"/>
                </a:lnTo>
                <a:lnTo>
                  <a:pt x="257518" y="149149"/>
                </a:lnTo>
                <a:lnTo>
                  <a:pt x="195908" y="149149"/>
                </a:lnTo>
                <a:lnTo>
                  <a:pt x="195908" y="87539"/>
                </a:lnTo>
                <a:close/>
                <a:moveTo>
                  <a:pt x="172528" y="0"/>
                </a:moveTo>
                <a:cubicBezTo>
                  <a:pt x="267813" y="0"/>
                  <a:pt x="345056" y="77243"/>
                  <a:pt x="345056" y="172528"/>
                </a:cubicBezTo>
                <a:cubicBezTo>
                  <a:pt x="345056" y="267813"/>
                  <a:pt x="267813" y="345056"/>
                  <a:pt x="172528" y="345056"/>
                </a:cubicBezTo>
                <a:cubicBezTo>
                  <a:pt x="77243" y="345056"/>
                  <a:pt x="0" y="267813"/>
                  <a:pt x="0" y="172528"/>
                </a:cubicBezTo>
                <a:cubicBezTo>
                  <a:pt x="0" y="77243"/>
                  <a:pt x="77243" y="0"/>
                  <a:pt x="172528" y="0"/>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Tree>
    <p:extLst>
      <p:ext uri="{BB962C8B-B14F-4D97-AF65-F5344CB8AC3E}">
        <p14:creationId xmlns:p14="http://schemas.microsoft.com/office/powerpoint/2010/main" val="3673674809"/>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descr="Perceptions of AHPRA">
            <a:extLst>
              <a:ext uri="{FF2B5EF4-FFF2-40B4-BE49-F238E27FC236}">
                <a16:creationId xmlns:a16="http://schemas.microsoft.com/office/drawing/2014/main" id="{83968FDD-C72A-4D52-8FE1-7E8ED633512F}"/>
              </a:ext>
            </a:extLst>
          </p:cNvPr>
          <p:cNvSpPr/>
          <p:nvPr/>
        </p:nvSpPr>
        <p:spPr bwMode="auto">
          <a:xfrm>
            <a:off x="412839" y="1524322"/>
            <a:ext cx="9144000" cy="4645165"/>
          </a:xfrm>
          <a:prstGeom prst="rect">
            <a:avLst/>
          </a:prstGeom>
          <a:solidFill>
            <a:schemeClr val="bg1">
              <a:lumMod val="95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defTabSz="914400" eaLnBrk="0" hangingPunct="0"/>
            <a:endParaRPr lang="en-AU" sz="2400" dirty="0">
              <a:solidFill>
                <a:prstClr val="white"/>
              </a:solidFill>
              <a:latin typeface="Calibri" panose="020F0502020204030204" pitchFamily="34" charset="0"/>
              <a:ea typeface="ＭＳ Ｐゴシック" charset="-128"/>
              <a:cs typeface="Calibri" panose="020F0502020204030204" pitchFamily="34" charset="0"/>
            </a:endParaRPr>
          </a:p>
        </p:txBody>
      </p:sp>
      <p:sp>
        <p:nvSpPr>
          <p:cNvPr id="2" name="Text Placeholder 1"/>
          <p:cNvSpPr>
            <a:spLocks noGrp="1"/>
          </p:cNvSpPr>
          <p:nvPr>
            <p:ph type="body" sz="quarter" idx="12"/>
          </p:nvPr>
        </p:nvSpPr>
        <p:spPr>
          <a:xfrm>
            <a:off x="385496" y="318685"/>
            <a:ext cx="9131831" cy="304800"/>
          </a:xfrm>
        </p:spPr>
        <p:txBody>
          <a:bodyPr/>
          <a:lstStyle/>
          <a:p>
            <a:r>
              <a:rPr lang="en-AU" dirty="0"/>
              <a:t>Perceptions of AHPRA</a:t>
            </a:r>
            <a:endParaRPr lang="en-GB" dirty="0"/>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23</a:t>
            </a:fld>
            <a:endParaRPr lang="en-GB" altLang="en-US" dirty="0"/>
          </a:p>
        </p:txBody>
      </p:sp>
      <p:graphicFrame>
        <p:nvGraphicFramePr>
          <p:cNvPr id="9" name="Content Placeholder 6">
            <a:extLst>
              <a:ext uri="{FF2B5EF4-FFF2-40B4-BE49-F238E27FC236}">
                <a16:creationId xmlns:a16="http://schemas.microsoft.com/office/drawing/2014/main" id="{1F9FD5A4-2AEF-4055-949F-50E25E11A890}"/>
              </a:ext>
            </a:extLst>
          </p:cNvPr>
          <p:cNvGraphicFramePr>
            <a:graphicFrameLocks/>
          </p:cNvGraphicFramePr>
          <p:nvPr>
            <p:extLst/>
          </p:nvPr>
        </p:nvGraphicFramePr>
        <p:xfrm>
          <a:off x="433881" y="2528843"/>
          <a:ext cx="3602182" cy="277090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Content Placeholder 6">
            <a:extLst>
              <a:ext uri="{FF2B5EF4-FFF2-40B4-BE49-F238E27FC236}">
                <a16:creationId xmlns:a16="http://schemas.microsoft.com/office/drawing/2014/main" id="{6E4F3874-18F9-4CD9-966F-2696D613E55A}"/>
              </a:ext>
            </a:extLst>
          </p:cNvPr>
          <p:cNvGraphicFramePr>
            <a:graphicFrameLocks/>
          </p:cNvGraphicFramePr>
          <p:nvPr>
            <p:extLst/>
          </p:nvPr>
        </p:nvGraphicFramePr>
        <p:xfrm>
          <a:off x="4640464" y="2516858"/>
          <a:ext cx="3715443" cy="2777471"/>
        </p:xfrm>
        <a:graphic>
          <a:graphicData uri="http://schemas.openxmlformats.org/drawingml/2006/chart">
            <c:chart xmlns:c="http://schemas.openxmlformats.org/drawingml/2006/chart" xmlns:r="http://schemas.openxmlformats.org/officeDocument/2006/relationships" r:id="rId3"/>
          </a:graphicData>
        </a:graphic>
      </p:graphicFrame>
      <p:sp>
        <p:nvSpPr>
          <p:cNvPr id="13" name="TextBox 12">
            <a:extLst>
              <a:ext uri="{FF2B5EF4-FFF2-40B4-BE49-F238E27FC236}">
                <a16:creationId xmlns:a16="http://schemas.microsoft.com/office/drawing/2014/main" id="{9C50B15C-69DC-493C-9EBB-23112D6E1B5B}"/>
              </a:ext>
            </a:extLst>
          </p:cNvPr>
          <p:cNvSpPr txBox="1"/>
          <p:nvPr/>
        </p:nvSpPr>
        <p:spPr>
          <a:xfrm>
            <a:off x="5718841" y="1792571"/>
            <a:ext cx="3058851" cy="261610"/>
          </a:xfrm>
          <a:prstGeom prst="rect">
            <a:avLst/>
          </a:prstGeom>
          <a:noFill/>
        </p:spPr>
        <p:txBody>
          <a:bodyPr wrap="none" rtlCol="0">
            <a:spAutoFit/>
          </a:bodyPr>
          <a:lstStyle/>
          <a:p>
            <a:pPr>
              <a:buClr>
                <a:srgbClr val="1C1C1C"/>
              </a:buClr>
              <a:buFont typeface="Wingdings" pitchFamily="2" charset="2"/>
              <a:buNone/>
            </a:pPr>
            <a:r>
              <a:rPr lang="en-AU" sz="1100" i="1" dirty="0">
                <a:solidFill>
                  <a:srgbClr val="5B5853"/>
                </a:solidFill>
                <a:latin typeface="Calibri" panose="020F0502020204030204" pitchFamily="34" charset="0"/>
                <a:cs typeface="Calibri" panose="020F0502020204030204" pitchFamily="34" charset="0"/>
              </a:rPr>
              <a:t>(Impressions of the 29% who are aware of AHPRA)</a:t>
            </a:r>
            <a:endParaRPr lang="en-AU" sz="1100" dirty="0">
              <a:solidFill>
                <a:srgbClr val="5B5853"/>
              </a:solidFill>
              <a:latin typeface="Calibri" panose="020F0502020204030204" pitchFamily="34" charset="0"/>
              <a:cs typeface="Calibri" panose="020F0502020204030204" pitchFamily="34" charset="0"/>
            </a:endParaRPr>
          </a:p>
        </p:txBody>
      </p:sp>
      <p:sp>
        <p:nvSpPr>
          <p:cNvPr id="4" name="TextBox 3"/>
          <p:cNvSpPr txBox="1"/>
          <p:nvPr/>
        </p:nvSpPr>
        <p:spPr>
          <a:xfrm>
            <a:off x="7789655" y="3241135"/>
            <a:ext cx="1225494" cy="707886"/>
          </a:xfrm>
          <a:prstGeom prst="rect">
            <a:avLst/>
          </a:prstGeom>
          <a:noFill/>
          <a:ln>
            <a:solidFill>
              <a:schemeClr val="tx1"/>
            </a:solidFill>
            <a:prstDash val="sysDash"/>
          </a:ln>
        </p:spPr>
        <p:txBody>
          <a:bodyPr wrap="square" rtlCol="0">
            <a:spAutoFit/>
          </a:bodyPr>
          <a:lstStyle/>
          <a:p>
            <a:pPr algn="ctr">
              <a:spcBef>
                <a:spcPts val="600"/>
              </a:spcBef>
            </a:pPr>
            <a:r>
              <a:rPr lang="en-AU" sz="1000" dirty="0">
                <a:solidFill>
                  <a:srgbClr val="2F3B43"/>
                </a:solidFill>
                <a:latin typeface="Calibri" panose="020F0502020204030204" pitchFamily="34" charset="0"/>
                <a:cs typeface="Calibri" panose="020F0502020204030204" pitchFamily="34" charset="0"/>
              </a:rPr>
              <a:t>No significant differences amongst the broader community</a:t>
            </a:r>
          </a:p>
        </p:txBody>
      </p:sp>
      <p:sp>
        <p:nvSpPr>
          <p:cNvPr id="16" name="TextBox 15"/>
          <p:cNvSpPr txBox="1"/>
          <p:nvPr/>
        </p:nvSpPr>
        <p:spPr>
          <a:xfrm>
            <a:off x="3434921" y="2113426"/>
            <a:ext cx="2019243" cy="1246495"/>
          </a:xfrm>
          <a:prstGeom prst="rect">
            <a:avLst/>
          </a:prstGeom>
          <a:noFill/>
          <a:ln>
            <a:solidFill>
              <a:schemeClr val="tx1"/>
            </a:solidFill>
            <a:prstDash val="sysDash"/>
          </a:ln>
        </p:spPr>
        <p:txBody>
          <a:bodyPr wrap="square" rtlCol="0">
            <a:spAutoFit/>
          </a:bodyPr>
          <a:lstStyle/>
          <a:p>
            <a:pPr>
              <a:spcBef>
                <a:spcPts val="600"/>
              </a:spcBef>
              <a:tabLst>
                <a:tab pos="1349375" algn="l"/>
              </a:tabLst>
            </a:pPr>
            <a:r>
              <a:rPr lang="en-AU" sz="1000" b="1" i="1" dirty="0">
                <a:solidFill>
                  <a:srgbClr val="2F3B43"/>
                </a:solidFill>
                <a:latin typeface="Calibri" panose="020F0502020204030204" pitchFamily="34" charset="0"/>
                <a:cs typeface="Calibri" panose="020F0502020204030204" pitchFamily="34" charset="0"/>
              </a:rPr>
              <a:t>Significantly more positive </a:t>
            </a:r>
            <a:br>
              <a:rPr lang="en-AU" sz="1000" b="1" i="1" dirty="0">
                <a:solidFill>
                  <a:srgbClr val="2F3B43"/>
                </a:solidFill>
                <a:latin typeface="Calibri" panose="020F0502020204030204" pitchFamily="34" charset="0"/>
                <a:cs typeface="Calibri" panose="020F0502020204030204" pitchFamily="34" charset="0"/>
              </a:rPr>
            </a:br>
            <a:r>
              <a:rPr lang="en-AU" sz="1000" b="1" i="1" dirty="0">
                <a:solidFill>
                  <a:srgbClr val="2F3B43"/>
                </a:solidFill>
                <a:latin typeface="Calibri" panose="020F0502020204030204" pitchFamily="34" charset="0"/>
                <a:cs typeface="Calibri" panose="020F0502020204030204" pitchFamily="34" charset="0"/>
              </a:rPr>
              <a:t>results amongst:</a:t>
            </a:r>
          </a:p>
          <a:p>
            <a:pPr>
              <a:spcBef>
                <a:spcPts val="600"/>
              </a:spcBef>
              <a:tabLst>
                <a:tab pos="1349375" algn="l"/>
              </a:tabLst>
            </a:pPr>
            <a:r>
              <a:rPr lang="en-AU" sz="1000" dirty="0">
                <a:solidFill>
                  <a:srgbClr val="2F3B43"/>
                </a:solidFill>
                <a:latin typeface="Calibri" panose="020F0502020204030204" pitchFamily="34" charset="0"/>
                <a:cs typeface="Calibri" panose="020F0502020204030204" pitchFamily="34" charset="0"/>
              </a:rPr>
              <a:t>Nurses:	54%</a:t>
            </a:r>
          </a:p>
          <a:p>
            <a:pPr>
              <a:spcBef>
                <a:spcPts val="600"/>
              </a:spcBef>
              <a:tabLst>
                <a:tab pos="1349375" algn="l"/>
              </a:tabLst>
            </a:pPr>
            <a:r>
              <a:rPr lang="en-AU" sz="1000" dirty="0">
                <a:solidFill>
                  <a:srgbClr val="2F3B43"/>
                </a:solidFill>
                <a:latin typeface="Calibri" panose="020F0502020204030204" pitchFamily="34" charset="0"/>
                <a:cs typeface="Calibri" panose="020F0502020204030204" pitchFamily="34" charset="0"/>
              </a:rPr>
              <a:t>Occupational                      Therapists:	53%</a:t>
            </a:r>
          </a:p>
          <a:p>
            <a:pPr>
              <a:spcBef>
                <a:spcPts val="600"/>
              </a:spcBef>
              <a:tabLst>
                <a:tab pos="1349375" algn="l"/>
              </a:tabLst>
            </a:pPr>
            <a:r>
              <a:rPr lang="en-AU" sz="1000" dirty="0">
                <a:solidFill>
                  <a:srgbClr val="2F3B43"/>
                </a:solidFill>
                <a:latin typeface="Calibri" panose="020F0502020204030204" pitchFamily="34" charset="0"/>
                <a:cs typeface="Calibri" panose="020F0502020204030204" pitchFamily="34" charset="0"/>
              </a:rPr>
              <a:t>Physiotherapists:	49%</a:t>
            </a:r>
          </a:p>
        </p:txBody>
      </p:sp>
      <p:sp>
        <p:nvSpPr>
          <p:cNvPr id="8" name="Oval 7"/>
          <p:cNvSpPr/>
          <p:nvPr/>
        </p:nvSpPr>
        <p:spPr bwMode="auto">
          <a:xfrm>
            <a:off x="2613381" y="2663544"/>
            <a:ext cx="446691" cy="417841"/>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400" eaLnBrk="0" hangingPunct="0"/>
            <a:endParaRPr lang="en-AU" sz="2400" dirty="0">
              <a:solidFill>
                <a:srgbClr val="2F3B43"/>
              </a:solidFill>
              <a:latin typeface="Arial" pitchFamily="-65" charset="0"/>
              <a:ea typeface="ＭＳ Ｐゴシック" charset="-128"/>
              <a:cs typeface="ＭＳ Ｐゴシック" charset="-128"/>
            </a:endParaRPr>
          </a:p>
        </p:txBody>
      </p:sp>
      <p:sp>
        <p:nvSpPr>
          <p:cNvPr id="18" name="TextBox 17"/>
          <p:cNvSpPr txBox="1"/>
          <p:nvPr/>
        </p:nvSpPr>
        <p:spPr>
          <a:xfrm>
            <a:off x="380999" y="5564296"/>
            <a:ext cx="9143999" cy="553998"/>
          </a:xfrm>
          <a:prstGeom prst="rect">
            <a:avLst/>
          </a:prstGeom>
          <a:noFill/>
        </p:spPr>
        <p:txBody>
          <a:bodyPr wrap="square" rtlCol="0">
            <a:spAutoFit/>
          </a:bodyPr>
          <a:lstStyle/>
          <a:p>
            <a:r>
              <a:rPr lang="en-AU" sz="1000" b="1" dirty="0">
                <a:solidFill>
                  <a:srgbClr val="2F3B43"/>
                </a:solidFill>
                <a:latin typeface="Calibri" panose="020F0502020204030204" pitchFamily="34" charset="0"/>
                <a:cs typeface="Calibri" panose="020F0502020204030204" pitchFamily="34" charset="0"/>
              </a:rPr>
              <a:t>Sample Base</a:t>
            </a:r>
          </a:p>
          <a:p>
            <a:pPr marL="171450" indent="-171450">
              <a:buFont typeface="Arial" panose="020B0604020202020204" pitchFamily="34" charset="0"/>
              <a:buChar char="•"/>
            </a:pPr>
            <a:r>
              <a:rPr lang="en-AU" sz="1000" dirty="0">
                <a:solidFill>
                  <a:srgbClr val="2F3B43"/>
                </a:solidFill>
                <a:latin typeface="Calibri" panose="020F0502020204030204" pitchFamily="34" charset="0"/>
                <a:cs typeface="Calibri" panose="020F0502020204030204" pitchFamily="34" charset="0"/>
              </a:rPr>
              <a:t>Practitioner survey:  All practitioners</a:t>
            </a:r>
          </a:p>
          <a:p>
            <a:pPr marL="171450" indent="-171450">
              <a:buFont typeface="Arial" panose="020B0604020202020204" pitchFamily="34" charset="0"/>
              <a:buChar char="•"/>
            </a:pPr>
            <a:r>
              <a:rPr lang="en-AU" sz="1000" dirty="0">
                <a:solidFill>
                  <a:srgbClr val="2F3B43"/>
                </a:solidFill>
                <a:latin typeface="Calibri" panose="020F0502020204030204" pitchFamily="34" charset="0"/>
                <a:cs typeface="Calibri" panose="020F0502020204030204" pitchFamily="34" charset="0"/>
              </a:rPr>
              <a:t>Community survey:  Australians who are aware of AHPRA and indicate they have at least a ‘good’ level of knowledge of AHPRA</a:t>
            </a:r>
            <a:endParaRPr lang="en-AU" sz="1400" dirty="0">
              <a:solidFill>
                <a:srgbClr val="2F3B43"/>
              </a:solidFill>
              <a:latin typeface="Calibri" panose="020F0502020204030204" pitchFamily="34" charset="0"/>
              <a:cs typeface="Calibri" panose="020F0502020204030204" pitchFamily="34" charset="0"/>
            </a:endParaRPr>
          </a:p>
        </p:txBody>
      </p:sp>
      <p:sp>
        <p:nvSpPr>
          <p:cNvPr id="20" name="Rectangle 19"/>
          <p:cNvSpPr/>
          <p:nvPr/>
        </p:nvSpPr>
        <p:spPr>
          <a:xfrm>
            <a:off x="385496" y="1087755"/>
            <a:ext cx="9171343" cy="271869"/>
          </a:xfrm>
          <a:prstGeom prst="rect">
            <a:avLst/>
          </a:prstGeom>
        </p:spPr>
        <p:txBody>
          <a:bodyPr wrap="square">
            <a:spAutoFit/>
          </a:bodyPr>
          <a:lstStyle/>
          <a:p>
            <a:pPr>
              <a:lnSpc>
                <a:spcPts val="1400"/>
              </a:lnSpc>
              <a:spcAft>
                <a:spcPts val="0"/>
              </a:spcAft>
              <a:buClr>
                <a:srgbClr val="003366"/>
              </a:buClr>
            </a:pPr>
            <a:r>
              <a:rPr lang="en-AU" sz="1000" i="1" dirty="0">
                <a:solidFill>
                  <a:srgbClr val="616365"/>
                </a:solidFill>
                <a:latin typeface="Arial"/>
                <a:ea typeface="Times New Roman"/>
              </a:rPr>
              <a:t>Q.  Given your knowledge and understanding of AHPRA and what it does, is your overall view of AHPRA…?</a:t>
            </a:r>
          </a:p>
        </p:txBody>
      </p:sp>
      <p:sp>
        <p:nvSpPr>
          <p:cNvPr id="24" name="TextBox 23"/>
          <p:cNvSpPr txBox="1"/>
          <p:nvPr/>
        </p:nvSpPr>
        <p:spPr>
          <a:xfrm>
            <a:off x="3434920" y="3435242"/>
            <a:ext cx="2019243" cy="1708160"/>
          </a:xfrm>
          <a:prstGeom prst="rect">
            <a:avLst/>
          </a:prstGeom>
          <a:noFill/>
          <a:ln>
            <a:solidFill>
              <a:schemeClr val="tx1"/>
            </a:solidFill>
            <a:prstDash val="sysDash"/>
          </a:ln>
        </p:spPr>
        <p:txBody>
          <a:bodyPr wrap="square" rtlCol="0">
            <a:spAutoFit/>
          </a:bodyPr>
          <a:lstStyle/>
          <a:p>
            <a:pPr>
              <a:spcBef>
                <a:spcPts val="600"/>
              </a:spcBef>
              <a:tabLst>
                <a:tab pos="1349375" algn="l"/>
              </a:tabLst>
            </a:pPr>
            <a:r>
              <a:rPr lang="en-AU" sz="1000" b="1" i="1" dirty="0">
                <a:solidFill>
                  <a:srgbClr val="2F3B43"/>
                </a:solidFill>
                <a:latin typeface="Calibri" panose="020F0502020204030204" pitchFamily="34" charset="0"/>
                <a:cs typeface="Calibri" panose="020F0502020204030204" pitchFamily="34" charset="0"/>
              </a:rPr>
              <a:t>Significantly more negative </a:t>
            </a:r>
            <a:br>
              <a:rPr lang="en-AU" sz="1000" b="1" i="1" dirty="0">
                <a:solidFill>
                  <a:srgbClr val="2F3B43"/>
                </a:solidFill>
                <a:latin typeface="Calibri" panose="020F0502020204030204" pitchFamily="34" charset="0"/>
                <a:cs typeface="Calibri" panose="020F0502020204030204" pitchFamily="34" charset="0"/>
              </a:rPr>
            </a:br>
            <a:r>
              <a:rPr lang="en-AU" sz="1000" b="1" i="1" dirty="0">
                <a:solidFill>
                  <a:srgbClr val="2F3B43"/>
                </a:solidFill>
                <a:latin typeface="Calibri" panose="020F0502020204030204" pitchFamily="34" charset="0"/>
                <a:cs typeface="Calibri" panose="020F0502020204030204" pitchFamily="34" charset="0"/>
              </a:rPr>
              <a:t>results amongst:</a:t>
            </a:r>
          </a:p>
          <a:p>
            <a:pPr>
              <a:spcBef>
                <a:spcPts val="600"/>
              </a:spcBef>
              <a:tabLst>
                <a:tab pos="1349375" algn="l"/>
              </a:tabLst>
            </a:pPr>
            <a:r>
              <a:rPr lang="en-AU" sz="1000" dirty="0">
                <a:solidFill>
                  <a:srgbClr val="2F3B43"/>
                </a:solidFill>
                <a:latin typeface="Calibri" panose="020F0502020204030204" pitchFamily="34" charset="0"/>
                <a:cs typeface="Calibri" panose="020F0502020204030204" pitchFamily="34" charset="0"/>
              </a:rPr>
              <a:t>Medical practitioners:	26%</a:t>
            </a:r>
          </a:p>
          <a:p>
            <a:pPr>
              <a:spcBef>
                <a:spcPts val="600"/>
              </a:spcBef>
              <a:tabLst>
                <a:tab pos="1349375" algn="l"/>
              </a:tabLst>
            </a:pPr>
            <a:r>
              <a:rPr lang="en-AU" sz="1000" dirty="0">
                <a:solidFill>
                  <a:srgbClr val="2F3B43"/>
                </a:solidFill>
                <a:latin typeface="Calibri" panose="020F0502020204030204" pitchFamily="34" charset="0"/>
                <a:cs typeface="Calibri" panose="020F0502020204030204" pitchFamily="34" charset="0"/>
              </a:rPr>
              <a:t>Chiropractors:	25%</a:t>
            </a:r>
          </a:p>
          <a:p>
            <a:pPr>
              <a:spcBef>
                <a:spcPts val="600"/>
              </a:spcBef>
              <a:tabLst>
                <a:tab pos="1349375" algn="l"/>
              </a:tabLst>
            </a:pPr>
            <a:r>
              <a:rPr lang="en-AU" sz="1000" dirty="0">
                <a:solidFill>
                  <a:srgbClr val="2F3B43"/>
                </a:solidFill>
                <a:latin typeface="Calibri" panose="020F0502020204030204" pitchFamily="34" charset="0"/>
                <a:cs typeface="Calibri" panose="020F0502020204030204" pitchFamily="34" charset="0"/>
              </a:rPr>
              <a:t>Chinese Medicine </a:t>
            </a:r>
            <a:br>
              <a:rPr lang="en-AU" sz="1000" dirty="0">
                <a:solidFill>
                  <a:srgbClr val="2F3B43"/>
                </a:solidFill>
                <a:latin typeface="Calibri" panose="020F0502020204030204" pitchFamily="34" charset="0"/>
                <a:cs typeface="Calibri" panose="020F0502020204030204" pitchFamily="34" charset="0"/>
              </a:rPr>
            </a:br>
            <a:r>
              <a:rPr lang="en-AU" sz="1000" dirty="0">
                <a:solidFill>
                  <a:srgbClr val="2F3B43"/>
                </a:solidFill>
                <a:latin typeface="Calibri" panose="020F0502020204030204" pitchFamily="34" charset="0"/>
                <a:cs typeface="Calibri" panose="020F0502020204030204" pitchFamily="34" charset="0"/>
              </a:rPr>
              <a:t>practitioners:		23%</a:t>
            </a:r>
          </a:p>
          <a:p>
            <a:pPr>
              <a:spcBef>
                <a:spcPts val="600"/>
              </a:spcBef>
              <a:tabLst>
                <a:tab pos="1349375" algn="l"/>
              </a:tabLst>
            </a:pPr>
            <a:r>
              <a:rPr lang="en-AU" sz="1000" dirty="0">
                <a:solidFill>
                  <a:srgbClr val="2F3B43"/>
                </a:solidFill>
                <a:latin typeface="Calibri" panose="020F0502020204030204" pitchFamily="34" charset="0"/>
                <a:cs typeface="Calibri" panose="020F0502020204030204" pitchFamily="34" charset="0"/>
              </a:rPr>
              <a:t>Dental practitioners:	23%</a:t>
            </a:r>
          </a:p>
          <a:p>
            <a:pPr>
              <a:spcBef>
                <a:spcPts val="600"/>
              </a:spcBef>
              <a:tabLst>
                <a:tab pos="1349375" algn="l"/>
              </a:tabLst>
            </a:pPr>
            <a:r>
              <a:rPr lang="en-AU" sz="1000" dirty="0">
                <a:solidFill>
                  <a:srgbClr val="2F3B43"/>
                </a:solidFill>
                <a:latin typeface="Calibri" panose="020F0502020204030204" pitchFamily="34" charset="0"/>
                <a:cs typeface="Calibri" panose="020F0502020204030204" pitchFamily="34" charset="0"/>
              </a:rPr>
              <a:t>Psychologists:	21%</a:t>
            </a:r>
          </a:p>
        </p:txBody>
      </p:sp>
      <p:sp>
        <p:nvSpPr>
          <p:cNvPr id="28" name="TextBox 27">
            <a:extLst>
              <a:ext uri="{FF2B5EF4-FFF2-40B4-BE49-F238E27FC236}">
                <a16:creationId xmlns:a16="http://schemas.microsoft.com/office/drawing/2014/main" id="{4888A06A-E511-4851-8301-B7D3E9784C48}"/>
              </a:ext>
            </a:extLst>
          </p:cNvPr>
          <p:cNvSpPr txBox="1"/>
          <p:nvPr/>
        </p:nvSpPr>
        <p:spPr>
          <a:xfrm>
            <a:off x="1676021" y="1524322"/>
            <a:ext cx="1241302" cy="338554"/>
          </a:xfrm>
          <a:prstGeom prst="rect">
            <a:avLst/>
          </a:prstGeom>
          <a:noFill/>
        </p:spPr>
        <p:txBody>
          <a:bodyPr wrap="none" rtlCol="0">
            <a:spAutoFit/>
          </a:bodyPr>
          <a:lstStyle/>
          <a:p>
            <a:pPr>
              <a:buClr>
                <a:srgbClr val="1C1C1C"/>
              </a:buClr>
              <a:buFont typeface="Wingdings" pitchFamily="2" charset="2"/>
              <a:buNone/>
            </a:pPr>
            <a:r>
              <a:rPr lang="en-AU" sz="1600" dirty="0">
                <a:solidFill>
                  <a:srgbClr val="2F3B43"/>
                </a:solidFill>
                <a:latin typeface="Calibri" panose="020F0502020204030204" pitchFamily="34" charset="0"/>
                <a:cs typeface="Calibri" panose="020F0502020204030204" pitchFamily="34" charset="0"/>
              </a:rPr>
              <a:t>Practitioners</a:t>
            </a:r>
          </a:p>
        </p:txBody>
      </p:sp>
      <p:sp>
        <p:nvSpPr>
          <p:cNvPr id="29" name="TextBox 28">
            <a:extLst>
              <a:ext uri="{FF2B5EF4-FFF2-40B4-BE49-F238E27FC236}">
                <a16:creationId xmlns:a16="http://schemas.microsoft.com/office/drawing/2014/main" id="{3A007983-1536-4FDD-BE88-713066475E42}"/>
              </a:ext>
            </a:extLst>
          </p:cNvPr>
          <p:cNvSpPr txBox="1"/>
          <p:nvPr/>
        </p:nvSpPr>
        <p:spPr>
          <a:xfrm>
            <a:off x="5718841" y="1524322"/>
            <a:ext cx="2703371" cy="338554"/>
          </a:xfrm>
          <a:prstGeom prst="rect">
            <a:avLst/>
          </a:prstGeom>
          <a:noFill/>
        </p:spPr>
        <p:txBody>
          <a:bodyPr wrap="square" rtlCol="0">
            <a:spAutoFit/>
          </a:bodyPr>
          <a:lstStyle/>
          <a:p>
            <a:pPr>
              <a:buClr>
                <a:srgbClr val="1C1C1C"/>
              </a:buClr>
              <a:buFont typeface="Wingdings" pitchFamily="2" charset="2"/>
              <a:buNone/>
            </a:pPr>
            <a:r>
              <a:rPr lang="en-AU" sz="1600" dirty="0">
                <a:solidFill>
                  <a:srgbClr val="2F3B43"/>
                </a:solidFill>
                <a:latin typeface="Calibri" panose="020F0502020204030204" pitchFamily="34" charset="0"/>
                <a:cs typeface="Calibri" panose="020F0502020204030204" pitchFamily="34" charset="0"/>
              </a:rPr>
              <a:t>Broader Community*</a:t>
            </a:r>
          </a:p>
        </p:txBody>
      </p:sp>
      <p:sp>
        <p:nvSpPr>
          <p:cNvPr id="30" name="Oval 29">
            <a:extLst>
              <a:ext uri="{FF2B5EF4-FFF2-40B4-BE49-F238E27FC236}">
                <a16:creationId xmlns:a16="http://schemas.microsoft.com/office/drawing/2014/main" id="{EAD07E2C-EC48-4DB4-B77F-1A137DCA3F36}"/>
              </a:ext>
            </a:extLst>
          </p:cNvPr>
          <p:cNvSpPr/>
          <p:nvPr/>
        </p:nvSpPr>
        <p:spPr bwMode="auto">
          <a:xfrm>
            <a:off x="2061120" y="3351607"/>
            <a:ext cx="446691" cy="417841"/>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400" eaLnBrk="0" hangingPunct="0"/>
            <a:endParaRPr lang="en-AU" sz="2400" dirty="0">
              <a:solidFill>
                <a:srgbClr val="2F3B43"/>
              </a:solidFill>
              <a:latin typeface="Arial" pitchFamily="-65" charset="0"/>
              <a:ea typeface="ＭＳ Ｐゴシック" charset="-128"/>
              <a:cs typeface="ＭＳ Ｐゴシック" charset="-128"/>
            </a:endParaRPr>
          </a:p>
        </p:txBody>
      </p:sp>
      <p:cxnSp>
        <p:nvCxnSpPr>
          <p:cNvPr id="31" name="Straight Arrow Connector 30">
            <a:extLst>
              <a:ext uri="{FF2B5EF4-FFF2-40B4-BE49-F238E27FC236}">
                <a16:creationId xmlns:a16="http://schemas.microsoft.com/office/drawing/2014/main" id="{ACF86ACF-3BC3-446D-856F-E8238FDD2A5E}"/>
              </a:ext>
            </a:extLst>
          </p:cNvPr>
          <p:cNvCxnSpPr>
            <a:cxnSpLocks/>
          </p:cNvCxnSpPr>
          <p:nvPr/>
        </p:nvCxnSpPr>
        <p:spPr bwMode="auto">
          <a:xfrm>
            <a:off x="3103621" y="2872464"/>
            <a:ext cx="262550" cy="0"/>
          </a:xfrm>
          <a:prstGeom prst="straightConnector1">
            <a:avLst/>
          </a:prstGeom>
          <a:noFill/>
          <a:ln>
            <a:solidFill>
              <a:schemeClr val="tx1"/>
            </a:solidFill>
            <a:prstDash val="sysDash"/>
            <a:tailEnd type="arrow"/>
          </a:ln>
        </p:spPr>
      </p:cxnSp>
      <p:cxnSp>
        <p:nvCxnSpPr>
          <p:cNvPr id="32" name="Straight Arrow Connector 31">
            <a:extLst>
              <a:ext uri="{FF2B5EF4-FFF2-40B4-BE49-F238E27FC236}">
                <a16:creationId xmlns:a16="http://schemas.microsoft.com/office/drawing/2014/main" id="{8883F68B-6809-4FF1-A25A-255EA8991901}"/>
              </a:ext>
            </a:extLst>
          </p:cNvPr>
          <p:cNvCxnSpPr>
            <a:cxnSpLocks/>
          </p:cNvCxnSpPr>
          <p:nvPr/>
        </p:nvCxnSpPr>
        <p:spPr bwMode="auto">
          <a:xfrm>
            <a:off x="2542306" y="3560527"/>
            <a:ext cx="843690" cy="0"/>
          </a:xfrm>
          <a:prstGeom prst="straightConnector1">
            <a:avLst/>
          </a:prstGeom>
          <a:noFill/>
          <a:ln>
            <a:solidFill>
              <a:schemeClr val="tx1"/>
            </a:solidFill>
            <a:prstDash val="sysDash"/>
            <a:tailEnd type="arrow"/>
          </a:ln>
        </p:spPr>
      </p:cxnSp>
    </p:spTree>
    <p:extLst>
      <p:ext uri="{BB962C8B-B14F-4D97-AF65-F5344CB8AC3E}">
        <p14:creationId xmlns:p14="http://schemas.microsoft.com/office/powerpoint/2010/main" val="991645745"/>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F0CB6C19-47FD-4854-AD86-8F7B6492B7DA}"/>
              </a:ext>
            </a:extLst>
          </p:cNvPr>
          <p:cNvSpPr/>
          <p:nvPr/>
        </p:nvSpPr>
        <p:spPr bwMode="auto">
          <a:xfrm>
            <a:off x="381000" y="1605800"/>
            <a:ext cx="9144000" cy="4533188"/>
          </a:xfrm>
          <a:prstGeom prst="rect">
            <a:avLst/>
          </a:prstGeom>
          <a:solidFill>
            <a:schemeClr val="bg1">
              <a:lumMod val="95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defTabSz="914400" eaLnBrk="0" hangingPunct="0"/>
            <a:endParaRPr lang="en-AU" sz="2400" dirty="0">
              <a:solidFill>
                <a:prstClr val="white"/>
              </a:solidFill>
              <a:latin typeface="Calibri" panose="020F0502020204030204" pitchFamily="34" charset="0"/>
              <a:ea typeface="ＭＳ Ｐゴシック" charset="-128"/>
              <a:cs typeface="Calibri" panose="020F0502020204030204" pitchFamily="34" charset="0"/>
            </a:endParaRPr>
          </a:p>
        </p:txBody>
      </p:sp>
      <p:sp>
        <p:nvSpPr>
          <p:cNvPr id="2" name="Text Placeholder 1"/>
          <p:cNvSpPr>
            <a:spLocks noGrp="1"/>
          </p:cNvSpPr>
          <p:nvPr>
            <p:ph type="body" sz="quarter" idx="12"/>
          </p:nvPr>
        </p:nvSpPr>
        <p:spPr/>
        <p:txBody>
          <a:bodyPr/>
          <a:lstStyle/>
          <a:p>
            <a:r>
              <a:rPr lang="en-AU" dirty="0"/>
              <a:t>Levels of confidence and trust in AHPRA</a:t>
            </a:r>
            <a:endParaRPr lang="en-GB" dirty="0"/>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24</a:t>
            </a:fld>
            <a:endParaRPr lang="en-GB" altLang="en-US" dirty="0"/>
          </a:p>
        </p:txBody>
      </p:sp>
      <p:graphicFrame>
        <p:nvGraphicFramePr>
          <p:cNvPr id="12" name="Content Placeholder 7"/>
          <p:cNvGraphicFramePr>
            <a:graphicFrameLocks noGrp="1"/>
          </p:cNvGraphicFramePr>
          <p:nvPr>
            <p:ph idx="4294967295"/>
            <p:extLst/>
          </p:nvPr>
        </p:nvGraphicFramePr>
        <p:xfrm>
          <a:off x="387815" y="2423374"/>
          <a:ext cx="4435882" cy="1120043"/>
        </p:xfrm>
        <a:graphic>
          <a:graphicData uri="http://schemas.openxmlformats.org/drawingml/2006/chart">
            <c:chart xmlns:c="http://schemas.openxmlformats.org/drawingml/2006/chart" xmlns:r="http://schemas.openxmlformats.org/officeDocument/2006/relationships" r:id="rId2"/>
          </a:graphicData>
        </a:graphic>
      </p:graphicFrame>
      <p:sp>
        <p:nvSpPr>
          <p:cNvPr id="15" name="Rectangle 14"/>
          <p:cNvSpPr/>
          <p:nvPr/>
        </p:nvSpPr>
        <p:spPr>
          <a:xfrm>
            <a:off x="387815" y="2133787"/>
            <a:ext cx="6151799" cy="260841"/>
          </a:xfrm>
          <a:prstGeom prst="rect">
            <a:avLst/>
          </a:prstGeom>
        </p:spPr>
        <p:txBody>
          <a:bodyPr wrap="square">
            <a:spAutoFit/>
          </a:bodyPr>
          <a:lstStyle/>
          <a:p>
            <a:pPr>
              <a:lnSpc>
                <a:spcPts val="1400"/>
              </a:lnSpc>
              <a:spcAft>
                <a:spcPts val="0"/>
              </a:spcAft>
              <a:buClr>
                <a:srgbClr val="003366"/>
              </a:buClr>
            </a:pPr>
            <a:r>
              <a:rPr lang="en-AU" sz="1000" i="1" dirty="0">
                <a:solidFill>
                  <a:srgbClr val="616365"/>
                </a:solidFill>
                <a:latin typeface="Calibri" panose="020F0502020204030204" pitchFamily="34" charset="0"/>
                <a:ea typeface="Times New Roman"/>
                <a:cs typeface="Calibri" panose="020F0502020204030204" pitchFamily="34" charset="0"/>
              </a:rPr>
              <a:t>Q.  Do you feel confident AHPRA is doing everything it can to keep the public safe?</a:t>
            </a:r>
          </a:p>
        </p:txBody>
      </p:sp>
      <p:sp>
        <p:nvSpPr>
          <p:cNvPr id="7" name="Rectangle 6"/>
          <p:cNvSpPr/>
          <p:nvPr/>
        </p:nvSpPr>
        <p:spPr>
          <a:xfrm>
            <a:off x="387815" y="4086962"/>
            <a:ext cx="6151799" cy="260841"/>
          </a:xfrm>
          <a:prstGeom prst="rect">
            <a:avLst/>
          </a:prstGeom>
        </p:spPr>
        <p:txBody>
          <a:bodyPr wrap="square">
            <a:spAutoFit/>
          </a:bodyPr>
          <a:lstStyle/>
          <a:p>
            <a:pPr>
              <a:lnSpc>
                <a:spcPts val="1400"/>
              </a:lnSpc>
              <a:spcAft>
                <a:spcPts val="0"/>
              </a:spcAft>
              <a:buClr>
                <a:srgbClr val="003366"/>
              </a:buClr>
            </a:pPr>
            <a:r>
              <a:rPr lang="en-AU" sz="1000" i="1" dirty="0">
                <a:solidFill>
                  <a:srgbClr val="616365"/>
                </a:solidFill>
                <a:latin typeface="Calibri" panose="020F0502020204030204" pitchFamily="34" charset="0"/>
                <a:ea typeface="Times New Roman"/>
                <a:cs typeface="Calibri" panose="020F0502020204030204" pitchFamily="34" charset="0"/>
              </a:rPr>
              <a:t>Q.  Do you trust AHPRA?</a:t>
            </a:r>
          </a:p>
        </p:txBody>
      </p:sp>
      <p:graphicFrame>
        <p:nvGraphicFramePr>
          <p:cNvPr id="13" name="Content Placeholder 7"/>
          <p:cNvGraphicFramePr>
            <a:graphicFrameLocks noGrp="1"/>
          </p:cNvGraphicFramePr>
          <p:nvPr>
            <p:ph idx="4294967295"/>
            <p:extLst/>
          </p:nvPr>
        </p:nvGraphicFramePr>
        <p:xfrm>
          <a:off x="5223163" y="4367426"/>
          <a:ext cx="4435882" cy="114613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6" name="Content Placeholder 7"/>
          <p:cNvGraphicFramePr>
            <a:graphicFrameLocks noGrp="1"/>
          </p:cNvGraphicFramePr>
          <p:nvPr>
            <p:ph idx="4294967295"/>
            <p:extLst/>
          </p:nvPr>
        </p:nvGraphicFramePr>
        <p:xfrm>
          <a:off x="5223163" y="2423374"/>
          <a:ext cx="4435882" cy="112004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7" name="Content Placeholder 7"/>
          <p:cNvGraphicFramePr>
            <a:graphicFrameLocks noGrp="1"/>
          </p:cNvGraphicFramePr>
          <p:nvPr>
            <p:ph idx="4294967295"/>
            <p:extLst/>
          </p:nvPr>
        </p:nvGraphicFramePr>
        <p:xfrm>
          <a:off x="391187" y="4367426"/>
          <a:ext cx="4435882" cy="1146137"/>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9"/>
          <p:cNvSpPr txBox="1"/>
          <p:nvPr/>
        </p:nvSpPr>
        <p:spPr>
          <a:xfrm>
            <a:off x="3539905" y="2634558"/>
            <a:ext cx="2354866" cy="1361911"/>
          </a:xfrm>
          <a:prstGeom prst="rect">
            <a:avLst/>
          </a:prstGeom>
          <a:noFill/>
          <a:ln>
            <a:solidFill>
              <a:schemeClr val="tx1"/>
            </a:solidFill>
            <a:prstDash val="sysDash"/>
          </a:ln>
        </p:spPr>
        <p:txBody>
          <a:bodyPr wrap="square" rtlCol="0">
            <a:spAutoFit/>
          </a:bodyPr>
          <a:lstStyle/>
          <a:p>
            <a:pPr>
              <a:spcBef>
                <a:spcPts val="300"/>
              </a:spcBef>
              <a:tabLst>
                <a:tab pos="1611313" algn="l"/>
              </a:tabLst>
            </a:pPr>
            <a:r>
              <a:rPr lang="en-AU" sz="1000" b="1" i="1" dirty="0">
                <a:solidFill>
                  <a:srgbClr val="2F3B43"/>
                </a:solidFill>
              </a:rPr>
              <a:t>Significantly lower </a:t>
            </a:r>
            <a:r>
              <a:rPr lang="en-AU" sz="1000" dirty="0">
                <a:solidFill>
                  <a:srgbClr val="2F3B43"/>
                </a:solidFill>
              </a:rPr>
              <a:t>result amongst…</a:t>
            </a:r>
          </a:p>
          <a:p>
            <a:pPr>
              <a:spcBef>
                <a:spcPts val="300"/>
              </a:spcBef>
              <a:tabLst>
                <a:tab pos="1611313" algn="l"/>
              </a:tabLst>
            </a:pPr>
            <a:r>
              <a:rPr lang="en-AU" sz="1000" dirty="0">
                <a:solidFill>
                  <a:srgbClr val="2F3B43"/>
                </a:solidFill>
              </a:rPr>
              <a:t>Medical practitioners:	37%</a:t>
            </a:r>
          </a:p>
          <a:p>
            <a:pPr>
              <a:spcBef>
                <a:spcPts val="300"/>
              </a:spcBef>
              <a:tabLst>
                <a:tab pos="1611313" algn="l"/>
              </a:tabLst>
            </a:pPr>
            <a:r>
              <a:rPr lang="en-AU" sz="1000" dirty="0">
                <a:solidFill>
                  <a:srgbClr val="2F3B43"/>
                </a:solidFill>
              </a:rPr>
              <a:t>Chinese Medicine                 practitioners:	39%</a:t>
            </a:r>
          </a:p>
          <a:p>
            <a:pPr>
              <a:spcBef>
                <a:spcPts val="300"/>
              </a:spcBef>
              <a:tabLst>
                <a:tab pos="1611313" algn="l"/>
              </a:tabLst>
            </a:pPr>
            <a:r>
              <a:rPr lang="en-AU" sz="1000" dirty="0">
                <a:solidFill>
                  <a:srgbClr val="2F3B43"/>
                </a:solidFill>
              </a:rPr>
              <a:t>Chiropractors:	39%</a:t>
            </a:r>
          </a:p>
          <a:p>
            <a:pPr>
              <a:spcBef>
                <a:spcPts val="300"/>
              </a:spcBef>
              <a:tabLst>
                <a:tab pos="1611313" algn="l"/>
              </a:tabLst>
            </a:pPr>
            <a:r>
              <a:rPr lang="en-AU" sz="1000" dirty="0">
                <a:solidFill>
                  <a:srgbClr val="2F3B43"/>
                </a:solidFill>
              </a:rPr>
              <a:t>Dental practitioners:	40%</a:t>
            </a:r>
          </a:p>
          <a:p>
            <a:pPr>
              <a:spcBef>
                <a:spcPts val="300"/>
              </a:spcBef>
              <a:tabLst>
                <a:tab pos="1611313" algn="l"/>
              </a:tabLst>
            </a:pPr>
            <a:r>
              <a:rPr lang="en-AU" sz="1000" dirty="0">
                <a:solidFill>
                  <a:srgbClr val="2F3B43"/>
                </a:solidFill>
              </a:rPr>
              <a:t>Psychologists:	44%</a:t>
            </a:r>
          </a:p>
        </p:txBody>
      </p:sp>
      <p:sp>
        <p:nvSpPr>
          <p:cNvPr id="21" name="TextBox 20"/>
          <p:cNvSpPr txBox="1"/>
          <p:nvPr/>
        </p:nvSpPr>
        <p:spPr>
          <a:xfrm>
            <a:off x="3539905" y="4302655"/>
            <a:ext cx="2354866" cy="1361911"/>
          </a:xfrm>
          <a:prstGeom prst="rect">
            <a:avLst/>
          </a:prstGeom>
          <a:noFill/>
          <a:ln>
            <a:solidFill>
              <a:schemeClr val="tx1"/>
            </a:solidFill>
            <a:prstDash val="sysDash"/>
          </a:ln>
        </p:spPr>
        <p:txBody>
          <a:bodyPr wrap="square" rtlCol="0">
            <a:spAutoFit/>
          </a:bodyPr>
          <a:lstStyle/>
          <a:p>
            <a:pPr>
              <a:spcBef>
                <a:spcPts val="300"/>
              </a:spcBef>
              <a:tabLst>
                <a:tab pos="1611313" algn="l"/>
              </a:tabLst>
            </a:pPr>
            <a:r>
              <a:rPr lang="en-AU" sz="1000" b="1" i="1" dirty="0">
                <a:solidFill>
                  <a:srgbClr val="2F3B43"/>
                </a:solidFill>
              </a:rPr>
              <a:t>Significantly lower </a:t>
            </a:r>
            <a:r>
              <a:rPr lang="en-AU" sz="1000" dirty="0">
                <a:solidFill>
                  <a:srgbClr val="2F3B43"/>
                </a:solidFill>
              </a:rPr>
              <a:t>result amongst…</a:t>
            </a:r>
          </a:p>
          <a:p>
            <a:pPr>
              <a:spcBef>
                <a:spcPts val="300"/>
              </a:spcBef>
              <a:tabLst>
                <a:tab pos="1611313" algn="l"/>
              </a:tabLst>
            </a:pPr>
            <a:r>
              <a:rPr lang="en-AU" sz="1000" dirty="0">
                <a:solidFill>
                  <a:srgbClr val="2F3B43"/>
                </a:solidFill>
              </a:rPr>
              <a:t>Chinese Medicine                 practitioners:	33%</a:t>
            </a:r>
          </a:p>
          <a:p>
            <a:pPr>
              <a:spcBef>
                <a:spcPts val="300"/>
              </a:spcBef>
              <a:tabLst>
                <a:tab pos="1611313" algn="l"/>
              </a:tabLst>
            </a:pPr>
            <a:r>
              <a:rPr lang="en-AU" sz="1000" dirty="0">
                <a:solidFill>
                  <a:srgbClr val="2F3B43"/>
                </a:solidFill>
              </a:rPr>
              <a:t>Chiropractors:	38%</a:t>
            </a:r>
          </a:p>
          <a:p>
            <a:pPr>
              <a:spcBef>
                <a:spcPts val="300"/>
              </a:spcBef>
              <a:tabLst>
                <a:tab pos="1611313" algn="l"/>
              </a:tabLst>
            </a:pPr>
            <a:r>
              <a:rPr lang="en-AU" sz="1000" dirty="0">
                <a:solidFill>
                  <a:srgbClr val="2F3B43"/>
                </a:solidFill>
              </a:rPr>
              <a:t>Medical practitioners:	41%</a:t>
            </a:r>
          </a:p>
          <a:p>
            <a:pPr>
              <a:spcBef>
                <a:spcPts val="300"/>
              </a:spcBef>
              <a:tabLst>
                <a:tab pos="1611313" algn="l"/>
              </a:tabLst>
            </a:pPr>
            <a:r>
              <a:rPr lang="en-AU" sz="1000" dirty="0">
                <a:solidFill>
                  <a:srgbClr val="2F3B43"/>
                </a:solidFill>
              </a:rPr>
              <a:t>Dental practitioners:	42%</a:t>
            </a:r>
          </a:p>
          <a:p>
            <a:pPr>
              <a:spcBef>
                <a:spcPts val="300"/>
              </a:spcBef>
              <a:tabLst>
                <a:tab pos="1611313" algn="l"/>
              </a:tabLst>
            </a:pPr>
            <a:r>
              <a:rPr lang="en-AU" sz="1000" dirty="0">
                <a:solidFill>
                  <a:srgbClr val="2F3B43"/>
                </a:solidFill>
              </a:rPr>
              <a:t>Psychologists:	50%</a:t>
            </a:r>
          </a:p>
        </p:txBody>
      </p:sp>
      <p:sp>
        <p:nvSpPr>
          <p:cNvPr id="27" name="TextBox 26"/>
          <p:cNvSpPr txBox="1"/>
          <p:nvPr/>
        </p:nvSpPr>
        <p:spPr>
          <a:xfrm>
            <a:off x="8238653" y="3524535"/>
            <a:ext cx="1168826" cy="861774"/>
          </a:xfrm>
          <a:prstGeom prst="rect">
            <a:avLst/>
          </a:prstGeom>
          <a:noFill/>
          <a:ln>
            <a:solidFill>
              <a:schemeClr val="tx1"/>
            </a:solidFill>
            <a:prstDash val="sysDash"/>
          </a:ln>
        </p:spPr>
        <p:txBody>
          <a:bodyPr wrap="square" rtlCol="0">
            <a:spAutoFit/>
          </a:bodyPr>
          <a:lstStyle/>
          <a:p>
            <a:pPr algn="ctr">
              <a:spcBef>
                <a:spcPts val="600"/>
              </a:spcBef>
            </a:pPr>
            <a:r>
              <a:rPr lang="en-AU" sz="1000" dirty="0">
                <a:solidFill>
                  <a:srgbClr val="2F3B43"/>
                </a:solidFill>
                <a:latin typeface="Calibri" panose="020F0502020204030204" pitchFamily="34" charset="0"/>
                <a:cs typeface="Calibri" panose="020F0502020204030204" pitchFamily="34" charset="0"/>
              </a:rPr>
              <a:t>No significant differences amongst the broader community</a:t>
            </a:r>
          </a:p>
        </p:txBody>
      </p:sp>
      <p:sp>
        <p:nvSpPr>
          <p:cNvPr id="28" name="Content Placeholder 3">
            <a:extLst>
              <a:ext uri="{FF2B5EF4-FFF2-40B4-BE49-F238E27FC236}">
                <a16:creationId xmlns:a16="http://schemas.microsoft.com/office/drawing/2014/main" id="{24AB1A29-428D-49DD-9C96-2788EDF813A8}"/>
              </a:ext>
            </a:extLst>
          </p:cNvPr>
          <p:cNvSpPr txBox="1">
            <a:spLocks/>
          </p:cNvSpPr>
          <p:nvPr/>
        </p:nvSpPr>
        <p:spPr bwMode="auto">
          <a:xfrm>
            <a:off x="381001" y="895754"/>
            <a:ext cx="9144000" cy="417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1600" b="0" i="0">
                <a:solidFill>
                  <a:srgbClr val="2F3B43"/>
                </a:solidFill>
                <a:latin typeface="DIN" charset="0"/>
                <a:ea typeface="DIN" charset="0"/>
                <a:cs typeface="DIN"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DIN" charset="0"/>
                <a:ea typeface="DIN" charset="0"/>
                <a:cs typeface="DIN"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DIN" charset="0"/>
                <a:ea typeface="DIN" charset="0"/>
                <a:cs typeface="DIN"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defTabSz="914400"/>
            <a:r>
              <a:rPr lang="en-GB" sz="1300" kern="0" dirty="0">
                <a:latin typeface="Calibri" panose="020F0502020204030204" pitchFamily="34" charset="0"/>
                <a:cs typeface="Calibri" panose="020F0502020204030204" pitchFamily="34" charset="0"/>
              </a:rPr>
              <a:t>The survey results indicate significantly higher levels of confidence and trust in AHPRA amongst the general public (</a:t>
            </a:r>
            <a:r>
              <a:rPr lang="en-GB" sz="1300" i="1" kern="0" dirty="0">
                <a:latin typeface="Calibri" panose="020F0502020204030204" pitchFamily="34" charset="0"/>
                <a:cs typeface="Calibri" panose="020F0502020204030204" pitchFamily="34" charset="0"/>
              </a:rPr>
              <a:t>that is, the proportion of the general public who have some knowledge of AHPRA</a:t>
            </a:r>
            <a:r>
              <a:rPr lang="en-GB" sz="1300" kern="0" dirty="0">
                <a:latin typeface="Calibri" panose="020F0502020204030204" pitchFamily="34" charset="0"/>
                <a:cs typeface="Calibri" panose="020F0502020204030204" pitchFamily="34" charset="0"/>
              </a:rPr>
              <a:t>) compared with the levels of confidence and trust that practitioners have in AHPRA.  </a:t>
            </a:r>
          </a:p>
        </p:txBody>
      </p:sp>
      <p:sp>
        <p:nvSpPr>
          <p:cNvPr id="30" name="TextBox 29">
            <a:extLst>
              <a:ext uri="{FF2B5EF4-FFF2-40B4-BE49-F238E27FC236}">
                <a16:creationId xmlns:a16="http://schemas.microsoft.com/office/drawing/2014/main" id="{AD5A2649-280D-4236-8F86-D0905C07A756}"/>
              </a:ext>
            </a:extLst>
          </p:cNvPr>
          <p:cNvSpPr txBox="1"/>
          <p:nvPr/>
        </p:nvSpPr>
        <p:spPr>
          <a:xfrm>
            <a:off x="5718841" y="1874048"/>
            <a:ext cx="2393604" cy="261610"/>
          </a:xfrm>
          <a:prstGeom prst="rect">
            <a:avLst/>
          </a:prstGeom>
          <a:noFill/>
        </p:spPr>
        <p:txBody>
          <a:bodyPr wrap="none" rtlCol="0">
            <a:spAutoFit/>
          </a:bodyPr>
          <a:lstStyle/>
          <a:p>
            <a:pPr>
              <a:buClr>
                <a:srgbClr val="1C1C1C"/>
              </a:buClr>
              <a:buFont typeface="Wingdings" pitchFamily="2" charset="2"/>
              <a:buNone/>
            </a:pPr>
            <a:r>
              <a:rPr lang="en-AU" sz="1100" i="1" dirty="0">
                <a:solidFill>
                  <a:srgbClr val="5B5853"/>
                </a:solidFill>
                <a:latin typeface="Calibri" panose="020F0502020204030204" pitchFamily="34" charset="0"/>
                <a:cs typeface="Calibri" panose="020F0502020204030204" pitchFamily="34" charset="0"/>
              </a:rPr>
              <a:t>(29% have some knowledge of AHPRA)</a:t>
            </a:r>
          </a:p>
        </p:txBody>
      </p:sp>
      <p:sp>
        <p:nvSpPr>
          <p:cNvPr id="31" name="TextBox 30">
            <a:extLst>
              <a:ext uri="{FF2B5EF4-FFF2-40B4-BE49-F238E27FC236}">
                <a16:creationId xmlns:a16="http://schemas.microsoft.com/office/drawing/2014/main" id="{05D76B9A-29E9-4BF0-9EE9-159E77440A18}"/>
              </a:ext>
            </a:extLst>
          </p:cNvPr>
          <p:cNvSpPr txBox="1"/>
          <p:nvPr/>
        </p:nvSpPr>
        <p:spPr>
          <a:xfrm>
            <a:off x="1676021" y="1605799"/>
            <a:ext cx="1241302" cy="338554"/>
          </a:xfrm>
          <a:prstGeom prst="rect">
            <a:avLst/>
          </a:prstGeom>
          <a:noFill/>
        </p:spPr>
        <p:txBody>
          <a:bodyPr wrap="none" rtlCol="0">
            <a:spAutoFit/>
          </a:bodyPr>
          <a:lstStyle/>
          <a:p>
            <a:pPr>
              <a:buClr>
                <a:srgbClr val="1C1C1C"/>
              </a:buClr>
              <a:buFont typeface="Wingdings" pitchFamily="2" charset="2"/>
              <a:buNone/>
            </a:pPr>
            <a:r>
              <a:rPr lang="en-AU" sz="1600" dirty="0">
                <a:solidFill>
                  <a:srgbClr val="2F3B43"/>
                </a:solidFill>
                <a:latin typeface="Calibri" panose="020F0502020204030204" pitchFamily="34" charset="0"/>
                <a:cs typeface="Calibri" panose="020F0502020204030204" pitchFamily="34" charset="0"/>
              </a:rPr>
              <a:t>Practitioners</a:t>
            </a:r>
          </a:p>
        </p:txBody>
      </p:sp>
      <p:sp>
        <p:nvSpPr>
          <p:cNvPr id="32" name="TextBox 31">
            <a:extLst>
              <a:ext uri="{FF2B5EF4-FFF2-40B4-BE49-F238E27FC236}">
                <a16:creationId xmlns:a16="http://schemas.microsoft.com/office/drawing/2014/main" id="{5FD5FC1D-0F60-4F77-9916-FC5D907AD942}"/>
              </a:ext>
            </a:extLst>
          </p:cNvPr>
          <p:cNvSpPr txBox="1"/>
          <p:nvPr/>
        </p:nvSpPr>
        <p:spPr>
          <a:xfrm>
            <a:off x="5718841" y="1605799"/>
            <a:ext cx="2703371" cy="338554"/>
          </a:xfrm>
          <a:prstGeom prst="rect">
            <a:avLst/>
          </a:prstGeom>
          <a:noFill/>
        </p:spPr>
        <p:txBody>
          <a:bodyPr wrap="square" rtlCol="0">
            <a:spAutoFit/>
          </a:bodyPr>
          <a:lstStyle/>
          <a:p>
            <a:pPr>
              <a:buClr>
                <a:srgbClr val="1C1C1C"/>
              </a:buClr>
              <a:buFont typeface="Wingdings" pitchFamily="2" charset="2"/>
              <a:buNone/>
            </a:pPr>
            <a:r>
              <a:rPr lang="en-AU" sz="1600" dirty="0">
                <a:solidFill>
                  <a:srgbClr val="2F3B43"/>
                </a:solidFill>
                <a:latin typeface="Calibri" panose="020F0502020204030204" pitchFamily="34" charset="0"/>
                <a:cs typeface="Calibri" panose="020F0502020204030204" pitchFamily="34" charset="0"/>
              </a:rPr>
              <a:t>Broader Community</a:t>
            </a:r>
          </a:p>
        </p:txBody>
      </p:sp>
      <p:sp>
        <p:nvSpPr>
          <p:cNvPr id="33" name="TextBox 32">
            <a:extLst>
              <a:ext uri="{FF2B5EF4-FFF2-40B4-BE49-F238E27FC236}">
                <a16:creationId xmlns:a16="http://schemas.microsoft.com/office/drawing/2014/main" id="{87C29FA3-16EE-4DD7-8040-B20E4ADD6D26}"/>
              </a:ext>
            </a:extLst>
          </p:cNvPr>
          <p:cNvSpPr txBox="1"/>
          <p:nvPr/>
        </p:nvSpPr>
        <p:spPr>
          <a:xfrm>
            <a:off x="380999" y="5564296"/>
            <a:ext cx="9143999" cy="553998"/>
          </a:xfrm>
          <a:prstGeom prst="rect">
            <a:avLst/>
          </a:prstGeom>
          <a:noFill/>
        </p:spPr>
        <p:txBody>
          <a:bodyPr wrap="square" rtlCol="0">
            <a:spAutoFit/>
          </a:bodyPr>
          <a:lstStyle/>
          <a:p>
            <a:r>
              <a:rPr lang="en-AU" sz="1000" b="1" dirty="0">
                <a:solidFill>
                  <a:srgbClr val="2F3B43"/>
                </a:solidFill>
                <a:latin typeface="Calibri" panose="020F0502020204030204" pitchFamily="34" charset="0"/>
                <a:cs typeface="Calibri" panose="020F0502020204030204" pitchFamily="34" charset="0"/>
              </a:rPr>
              <a:t>Sample Base</a:t>
            </a:r>
          </a:p>
          <a:p>
            <a:pPr marL="171450" indent="-171450">
              <a:buFont typeface="Arial" panose="020B0604020202020204" pitchFamily="34" charset="0"/>
              <a:buChar char="•"/>
            </a:pPr>
            <a:r>
              <a:rPr lang="en-AU" sz="1000" dirty="0">
                <a:solidFill>
                  <a:srgbClr val="2F3B43"/>
                </a:solidFill>
                <a:latin typeface="Calibri" panose="020F0502020204030204" pitchFamily="34" charset="0"/>
                <a:cs typeface="Calibri" panose="020F0502020204030204" pitchFamily="34" charset="0"/>
              </a:rPr>
              <a:t>Practitioner survey:  All practitioners</a:t>
            </a:r>
          </a:p>
          <a:p>
            <a:pPr marL="171450" indent="-171450">
              <a:buFont typeface="Arial" panose="020B0604020202020204" pitchFamily="34" charset="0"/>
              <a:buChar char="•"/>
            </a:pPr>
            <a:r>
              <a:rPr lang="en-AU" sz="1000" dirty="0">
                <a:solidFill>
                  <a:srgbClr val="2F3B43"/>
                </a:solidFill>
                <a:latin typeface="Calibri" panose="020F0502020204030204" pitchFamily="34" charset="0"/>
                <a:cs typeface="Calibri" panose="020F0502020204030204" pitchFamily="34" charset="0"/>
              </a:rPr>
              <a:t>Community survey:  Australians who are aware of AHPRA and indicate they have at least a ‘good’ level of knowledge of AHPRA</a:t>
            </a:r>
          </a:p>
        </p:txBody>
      </p:sp>
      <p:sp>
        <p:nvSpPr>
          <p:cNvPr id="34" name="Oval 33">
            <a:extLst>
              <a:ext uri="{FF2B5EF4-FFF2-40B4-BE49-F238E27FC236}">
                <a16:creationId xmlns:a16="http://schemas.microsoft.com/office/drawing/2014/main" id="{A076FF3B-33A6-44E7-9B08-5B1A509205C8}"/>
              </a:ext>
            </a:extLst>
          </p:cNvPr>
          <p:cNvSpPr/>
          <p:nvPr/>
        </p:nvSpPr>
        <p:spPr bwMode="auto">
          <a:xfrm>
            <a:off x="2712969" y="2745025"/>
            <a:ext cx="446691" cy="417841"/>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400" eaLnBrk="0" hangingPunct="0"/>
            <a:endParaRPr lang="en-AU" sz="2400" dirty="0">
              <a:solidFill>
                <a:srgbClr val="2F3B43"/>
              </a:solidFill>
              <a:latin typeface="Arial" pitchFamily="-65" charset="0"/>
              <a:ea typeface="ＭＳ Ｐゴシック" charset="-128"/>
              <a:cs typeface="ＭＳ Ｐゴシック" charset="-128"/>
            </a:endParaRPr>
          </a:p>
        </p:txBody>
      </p:sp>
      <p:cxnSp>
        <p:nvCxnSpPr>
          <p:cNvPr id="35" name="Straight Arrow Connector 34">
            <a:extLst>
              <a:ext uri="{FF2B5EF4-FFF2-40B4-BE49-F238E27FC236}">
                <a16:creationId xmlns:a16="http://schemas.microsoft.com/office/drawing/2014/main" id="{F1BFB21B-0180-4B52-8C81-28AAE255867A}"/>
              </a:ext>
            </a:extLst>
          </p:cNvPr>
          <p:cNvCxnSpPr>
            <a:cxnSpLocks/>
          </p:cNvCxnSpPr>
          <p:nvPr/>
        </p:nvCxnSpPr>
        <p:spPr bwMode="auto">
          <a:xfrm>
            <a:off x="3203209" y="2953945"/>
            <a:ext cx="262550" cy="0"/>
          </a:xfrm>
          <a:prstGeom prst="straightConnector1">
            <a:avLst/>
          </a:prstGeom>
          <a:noFill/>
          <a:ln>
            <a:solidFill>
              <a:schemeClr val="tx1"/>
            </a:solidFill>
            <a:prstDash val="sysDash"/>
            <a:tailEnd type="arrow"/>
          </a:ln>
        </p:spPr>
      </p:cxnSp>
      <p:sp>
        <p:nvSpPr>
          <p:cNvPr id="36" name="Oval 35">
            <a:extLst>
              <a:ext uri="{FF2B5EF4-FFF2-40B4-BE49-F238E27FC236}">
                <a16:creationId xmlns:a16="http://schemas.microsoft.com/office/drawing/2014/main" id="{16F224B0-EFD0-4D53-A38E-B6E66FADA549}"/>
              </a:ext>
            </a:extLst>
          </p:cNvPr>
          <p:cNvSpPr/>
          <p:nvPr/>
        </p:nvSpPr>
        <p:spPr bwMode="auto">
          <a:xfrm>
            <a:off x="2812557" y="4700574"/>
            <a:ext cx="446691" cy="417841"/>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400" eaLnBrk="0" hangingPunct="0"/>
            <a:endParaRPr lang="en-AU" sz="2400" dirty="0">
              <a:solidFill>
                <a:srgbClr val="2F3B43"/>
              </a:solidFill>
              <a:latin typeface="Arial" pitchFamily="-65" charset="0"/>
              <a:ea typeface="ＭＳ Ｐゴシック" charset="-128"/>
              <a:cs typeface="ＭＳ Ｐゴシック" charset="-128"/>
            </a:endParaRPr>
          </a:p>
        </p:txBody>
      </p:sp>
      <p:cxnSp>
        <p:nvCxnSpPr>
          <p:cNvPr id="37" name="Straight Arrow Connector 36">
            <a:extLst>
              <a:ext uri="{FF2B5EF4-FFF2-40B4-BE49-F238E27FC236}">
                <a16:creationId xmlns:a16="http://schemas.microsoft.com/office/drawing/2014/main" id="{2C4D8887-DA64-49B5-8811-07CF331A9D07}"/>
              </a:ext>
            </a:extLst>
          </p:cNvPr>
          <p:cNvCxnSpPr>
            <a:cxnSpLocks/>
          </p:cNvCxnSpPr>
          <p:nvPr/>
        </p:nvCxnSpPr>
        <p:spPr bwMode="auto">
          <a:xfrm>
            <a:off x="3302797" y="4909494"/>
            <a:ext cx="191841" cy="0"/>
          </a:xfrm>
          <a:prstGeom prst="straightConnector1">
            <a:avLst/>
          </a:prstGeom>
          <a:noFill/>
          <a:ln>
            <a:solidFill>
              <a:schemeClr val="tx1"/>
            </a:solidFill>
            <a:prstDash val="sysDash"/>
            <a:tailEnd type="arrow"/>
          </a:ln>
        </p:spPr>
      </p:cxnSp>
    </p:spTree>
    <p:extLst>
      <p:ext uri="{BB962C8B-B14F-4D97-AF65-F5344CB8AC3E}">
        <p14:creationId xmlns:p14="http://schemas.microsoft.com/office/powerpoint/2010/main" val="3368309707"/>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wo Person Doing Surgery Inside Room">
            <a:extLst>
              <a:ext uri="{FF2B5EF4-FFF2-40B4-BE49-F238E27FC236}">
                <a16:creationId xmlns:a16="http://schemas.microsoft.com/office/drawing/2014/main" id="{B5B5DF16-4D2B-47E7-B57C-6822E4C8B96A}"/>
              </a:ext>
            </a:extLst>
          </p:cNvPr>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b="2053"/>
          <a:stretch/>
        </p:blipFill>
        <p:spPr bwMode="auto">
          <a:xfrm>
            <a:off x="-1" y="0"/>
            <a:ext cx="9905999" cy="647192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333EE12B-43AC-45E1-B0F6-C008290088D9}"/>
              </a:ext>
            </a:extLst>
          </p:cNvPr>
          <p:cNvSpPr/>
          <p:nvPr/>
        </p:nvSpPr>
        <p:spPr>
          <a:xfrm>
            <a:off x="0" y="0"/>
            <a:ext cx="9906000" cy="6471920"/>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7" name="Text Placeholder 6"/>
          <p:cNvSpPr>
            <a:spLocks noGrp="1"/>
          </p:cNvSpPr>
          <p:nvPr>
            <p:ph type="body" sz="quarter" idx="12"/>
          </p:nvPr>
        </p:nvSpPr>
        <p:spPr>
          <a:xfrm>
            <a:off x="385496" y="41585"/>
            <a:ext cx="9131831" cy="304800"/>
          </a:xfrm>
        </p:spPr>
        <p:txBody>
          <a:bodyPr/>
          <a:lstStyle/>
          <a:p>
            <a:r>
              <a:rPr lang="en-AU" dirty="0">
                <a:solidFill>
                  <a:schemeClr val="bg1"/>
                </a:solidFill>
              </a:rPr>
              <a:t>The survey results also support the qualitative insights around confidence and trust in National Boards…</a:t>
            </a:r>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25</a:t>
            </a:fld>
            <a:endParaRPr lang="en-GB" altLang="en-US" dirty="0"/>
          </a:p>
        </p:txBody>
      </p:sp>
      <p:sp>
        <p:nvSpPr>
          <p:cNvPr id="13" name="Content Placeholder 5">
            <a:extLst>
              <a:ext uri="{FF2B5EF4-FFF2-40B4-BE49-F238E27FC236}">
                <a16:creationId xmlns:a16="http://schemas.microsoft.com/office/drawing/2014/main" id="{3A186DFC-D55B-4CF8-B23D-61E6957B3133}"/>
              </a:ext>
            </a:extLst>
          </p:cNvPr>
          <p:cNvSpPr txBox="1">
            <a:spLocks/>
          </p:cNvSpPr>
          <p:nvPr/>
        </p:nvSpPr>
        <p:spPr bwMode="auto">
          <a:xfrm>
            <a:off x="2181222" y="1186701"/>
            <a:ext cx="5734342" cy="958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1600" b="0" i="0">
                <a:solidFill>
                  <a:srgbClr val="2F3B43"/>
                </a:solidFill>
                <a:latin typeface="Calibri" charset="0"/>
                <a:ea typeface="Calibri" charset="0"/>
                <a:cs typeface="Calibri"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Calibri" charset="0"/>
                <a:ea typeface="Calibri" charset="0"/>
                <a:cs typeface="Calibri"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defTabSz="914400">
              <a:spcAft>
                <a:spcPct val="0"/>
              </a:spcAft>
            </a:pPr>
            <a:r>
              <a:rPr lang="en-AU" sz="1800" kern="0" dirty="0">
                <a:solidFill>
                  <a:schemeClr val="bg1"/>
                </a:solidFill>
                <a:latin typeface="Calibri" panose="020F0502020204030204" pitchFamily="34" charset="0"/>
                <a:cs typeface="Calibri" panose="020F0502020204030204" pitchFamily="34" charset="0"/>
              </a:rPr>
              <a:t>The largest proportion of practitioners (43%) have a positive disposition towards their National Board. The largest proportion of the broader community (44%) simply don’t know enough about any National Board to have a view.</a:t>
            </a:r>
          </a:p>
        </p:txBody>
      </p:sp>
      <p:sp>
        <p:nvSpPr>
          <p:cNvPr id="14" name="Content Placeholder 5">
            <a:extLst>
              <a:ext uri="{FF2B5EF4-FFF2-40B4-BE49-F238E27FC236}">
                <a16:creationId xmlns:a16="http://schemas.microsoft.com/office/drawing/2014/main" id="{D281994E-2608-4E37-8838-B1E391108136}"/>
              </a:ext>
            </a:extLst>
          </p:cNvPr>
          <p:cNvSpPr txBox="1">
            <a:spLocks/>
          </p:cNvSpPr>
          <p:nvPr/>
        </p:nvSpPr>
        <p:spPr bwMode="auto">
          <a:xfrm>
            <a:off x="1007923" y="2855169"/>
            <a:ext cx="3301526" cy="1490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1600" b="0" i="0">
                <a:solidFill>
                  <a:srgbClr val="2F3B43"/>
                </a:solidFill>
                <a:latin typeface="Times New Roman" charset="0"/>
                <a:ea typeface="Times New Roman" charset="0"/>
                <a:cs typeface="Times New Roman"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Times New Roman" charset="0"/>
                <a:ea typeface="Times New Roman" charset="0"/>
                <a:cs typeface="Times New Roman"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lvl="0" defTabSz="914400">
              <a:spcAft>
                <a:spcPct val="0"/>
              </a:spcAft>
            </a:pPr>
            <a:r>
              <a:rPr lang="en-GB" sz="1800" kern="0" dirty="0">
                <a:solidFill>
                  <a:schemeClr val="bg1"/>
                </a:solidFill>
                <a:latin typeface="Calibri" panose="020F0502020204030204" pitchFamily="34" charset="0"/>
                <a:cs typeface="Calibri" panose="020F0502020204030204" pitchFamily="34" charset="0"/>
              </a:rPr>
              <a:t>The practitioners who feel </a:t>
            </a:r>
            <a:br>
              <a:rPr lang="en-GB" sz="1800" kern="0" dirty="0">
                <a:solidFill>
                  <a:schemeClr val="accent1">
                    <a:lumMod val="20000"/>
                    <a:lumOff val="80000"/>
                  </a:schemeClr>
                </a:solidFill>
                <a:latin typeface="Calibri" panose="020F0502020204030204" pitchFamily="34" charset="0"/>
                <a:cs typeface="Calibri" panose="020F0502020204030204" pitchFamily="34" charset="0"/>
              </a:rPr>
            </a:br>
            <a:r>
              <a:rPr lang="en-GB" sz="1800" b="1" kern="0" dirty="0">
                <a:solidFill>
                  <a:schemeClr val="accent1"/>
                </a:solidFill>
                <a:latin typeface="Calibri" panose="020F0502020204030204" pitchFamily="34" charset="0"/>
                <a:cs typeface="Calibri" panose="020F0502020204030204" pitchFamily="34" charset="0"/>
              </a:rPr>
              <a:t>most positively about </a:t>
            </a:r>
            <a:r>
              <a:rPr lang="en-GB" sz="1800" b="1" i="1" kern="0" dirty="0">
                <a:solidFill>
                  <a:schemeClr val="accent1"/>
                </a:solidFill>
                <a:latin typeface="Calibri" panose="020F0502020204030204" pitchFamily="34" charset="0"/>
                <a:cs typeface="Calibri" panose="020F0502020204030204" pitchFamily="34" charset="0"/>
              </a:rPr>
              <a:t>their </a:t>
            </a:r>
            <a:r>
              <a:rPr lang="en-GB" sz="1800" b="1" kern="0" dirty="0">
                <a:solidFill>
                  <a:schemeClr val="accent1"/>
                </a:solidFill>
                <a:latin typeface="Calibri" panose="020F0502020204030204" pitchFamily="34" charset="0"/>
                <a:cs typeface="Calibri" panose="020F0502020204030204" pitchFamily="34" charset="0"/>
              </a:rPr>
              <a:t>National Board </a:t>
            </a:r>
            <a:r>
              <a:rPr lang="en-GB" sz="1800" kern="0" dirty="0">
                <a:solidFill>
                  <a:schemeClr val="bg1"/>
                </a:solidFill>
                <a:latin typeface="Calibri" panose="020F0502020204030204" pitchFamily="34" charset="0"/>
                <a:cs typeface="Calibri" panose="020F0502020204030204" pitchFamily="34" charset="0"/>
              </a:rPr>
              <a:t>are: </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Occupational therapists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Osteopaths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Optometrists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Nurses and midwives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Physiotherapists</a:t>
            </a:r>
          </a:p>
        </p:txBody>
      </p:sp>
      <p:sp>
        <p:nvSpPr>
          <p:cNvPr id="15" name="Content Placeholder 5">
            <a:extLst>
              <a:ext uri="{FF2B5EF4-FFF2-40B4-BE49-F238E27FC236}">
                <a16:creationId xmlns:a16="http://schemas.microsoft.com/office/drawing/2014/main" id="{616315C4-3F41-4B33-8968-AAB3E209C7E3}"/>
              </a:ext>
            </a:extLst>
          </p:cNvPr>
          <p:cNvSpPr txBox="1">
            <a:spLocks/>
          </p:cNvSpPr>
          <p:nvPr/>
        </p:nvSpPr>
        <p:spPr bwMode="auto">
          <a:xfrm>
            <a:off x="4760494" y="3742409"/>
            <a:ext cx="4601543" cy="228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1600" b="0" i="0">
                <a:solidFill>
                  <a:srgbClr val="2F3B43"/>
                </a:solidFill>
                <a:latin typeface="Times New Roman" charset="0"/>
                <a:ea typeface="Times New Roman" charset="0"/>
                <a:cs typeface="Times New Roman"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Times New Roman" charset="0"/>
                <a:ea typeface="Times New Roman" charset="0"/>
                <a:cs typeface="Times New Roman"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lvl="0" defTabSz="914400">
              <a:spcAft>
                <a:spcPct val="0"/>
              </a:spcAft>
            </a:pPr>
            <a:r>
              <a:rPr lang="en-GB" sz="1800" kern="0" dirty="0">
                <a:solidFill>
                  <a:schemeClr val="bg1"/>
                </a:solidFill>
                <a:latin typeface="Calibri" panose="020F0502020204030204" pitchFamily="34" charset="0"/>
                <a:cs typeface="Calibri" panose="020F0502020204030204" pitchFamily="34" charset="0"/>
              </a:rPr>
              <a:t>The practitioners who </a:t>
            </a:r>
            <a:r>
              <a:rPr lang="en-GB" sz="1800" b="1" kern="0" dirty="0">
                <a:solidFill>
                  <a:schemeClr val="bg1"/>
                </a:solidFill>
                <a:latin typeface="Calibri" panose="020F0502020204030204" pitchFamily="34" charset="0"/>
                <a:cs typeface="Calibri" panose="020F0502020204030204" pitchFamily="34" charset="0"/>
              </a:rPr>
              <a:t>express </a:t>
            </a:r>
            <a:r>
              <a:rPr lang="en-GB" sz="1800" b="1" kern="0" dirty="0">
                <a:solidFill>
                  <a:schemeClr val="accent1"/>
                </a:solidFill>
                <a:latin typeface="Calibri" panose="020F0502020204030204" pitchFamily="34" charset="0"/>
                <a:cs typeface="Calibri" panose="020F0502020204030204" pitchFamily="34" charset="0"/>
              </a:rPr>
              <a:t>more negative sentiment toward their National Board </a:t>
            </a:r>
            <a:br>
              <a:rPr lang="en-GB" sz="1800" kern="0" dirty="0">
                <a:solidFill>
                  <a:schemeClr val="accent1"/>
                </a:solidFill>
                <a:latin typeface="Calibri" panose="020F0502020204030204" pitchFamily="34" charset="0"/>
                <a:cs typeface="Calibri" panose="020F0502020204030204" pitchFamily="34" charset="0"/>
              </a:rPr>
            </a:br>
            <a:r>
              <a:rPr lang="en-GB" sz="1400" kern="0" dirty="0">
                <a:solidFill>
                  <a:schemeClr val="bg1"/>
                </a:solidFill>
                <a:latin typeface="Calibri" panose="020F0502020204030204" pitchFamily="34" charset="0"/>
                <a:cs typeface="Calibri" panose="020F0502020204030204" pitchFamily="34" charset="0"/>
              </a:rPr>
              <a:t>(relative to other professions) </a:t>
            </a:r>
            <a:r>
              <a:rPr lang="en-GB" sz="1800" kern="0" dirty="0">
                <a:solidFill>
                  <a:schemeClr val="bg1"/>
                </a:solidFill>
                <a:latin typeface="Calibri" panose="020F0502020204030204" pitchFamily="34" charset="0"/>
                <a:cs typeface="Calibri" panose="020F0502020204030204" pitchFamily="34" charset="0"/>
              </a:rPr>
              <a:t>are:</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Chinese Medicine practitioners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Psychologists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Medical practitioners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Chiropractors</a:t>
            </a:r>
          </a:p>
          <a:p>
            <a:pPr marL="180975" lvl="0" indent="-180975" defTabSz="914400">
              <a:spcAft>
                <a:spcPct val="0"/>
              </a:spcAft>
              <a:buFont typeface="Arial" panose="020B0604020202020204" pitchFamily="34" charset="0"/>
              <a:buChar char="•"/>
            </a:pPr>
            <a:r>
              <a:rPr lang="en-GB" sz="1800" kern="0" dirty="0">
                <a:solidFill>
                  <a:schemeClr val="bg1"/>
                </a:solidFill>
                <a:latin typeface="Calibri" panose="020F0502020204030204" pitchFamily="34" charset="0"/>
                <a:cs typeface="Calibri" panose="020F0502020204030204" pitchFamily="34" charset="0"/>
              </a:rPr>
              <a:t>Dental practitioners</a:t>
            </a:r>
          </a:p>
        </p:txBody>
      </p:sp>
      <p:sp>
        <p:nvSpPr>
          <p:cNvPr id="16" name="Freeform: Shape 15">
            <a:extLst>
              <a:ext uri="{FF2B5EF4-FFF2-40B4-BE49-F238E27FC236}">
                <a16:creationId xmlns:a16="http://schemas.microsoft.com/office/drawing/2014/main" id="{96A070C4-3B83-4F89-A8CD-EB554FEDD8A2}"/>
              </a:ext>
            </a:extLst>
          </p:cNvPr>
          <p:cNvSpPr/>
          <p:nvPr/>
        </p:nvSpPr>
        <p:spPr>
          <a:xfrm>
            <a:off x="4315263" y="3742409"/>
            <a:ext cx="345056" cy="345056"/>
          </a:xfrm>
          <a:custGeom>
            <a:avLst/>
            <a:gdLst>
              <a:gd name="connsiteX0" fmla="*/ 87539 w 345056"/>
              <a:gd name="connsiteY0" fmla="*/ 149149 h 345056"/>
              <a:gd name="connsiteX1" fmla="*/ 87539 w 345056"/>
              <a:gd name="connsiteY1" fmla="*/ 195908 h 345056"/>
              <a:gd name="connsiteX2" fmla="*/ 257518 w 345056"/>
              <a:gd name="connsiteY2" fmla="*/ 195908 h 345056"/>
              <a:gd name="connsiteX3" fmla="*/ 257518 w 345056"/>
              <a:gd name="connsiteY3" fmla="*/ 149149 h 345056"/>
              <a:gd name="connsiteX4" fmla="*/ 172528 w 345056"/>
              <a:gd name="connsiteY4" fmla="*/ 0 h 345056"/>
              <a:gd name="connsiteX5" fmla="*/ 345056 w 345056"/>
              <a:gd name="connsiteY5" fmla="*/ 172528 h 345056"/>
              <a:gd name="connsiteX6" fmla="*/ 172528 w 345056"/>
              <a:gd name="connsiteY6" fmla="*/ 345056 h 345056"/>
              <a:gd name="connsiteX7" fmla="*/ 0 w 345056"/>
              <a:gd name="connsiteY7" fmla="*/ 172528 h 345056"/>
              <a:gd name="connsiteX8" fmla="*/ 172528 w 345056"/>
              <a:gd name="connsiteY8" fmla="*/ 0 h 345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5056" h="345056">
                <a:moveTo>
                  <a:pt x="87539" y="149149"/>
                </a:moveTo>
                <a:lnTo>
                  <a:pt x="87539" y="195908"/>
                </a:lnTo>
                <a:lnTo>
                  <a:pt x="257518" y="195908"/>
                </a:lnTo>
                <a:lnTo>
                  <a:pt x="257518" y="149149"/>
                </a:lnTo>
                <a:close/>
                <a:moveTo>
                  <a:pt x="172528" y="0"/>
                </a:moveTo>
                <a:cubicBezTo>
                  <a:pt x="267813" y="0"/>
                  <a:pt x="345056" y="77243"/>
                  <a:pt x="345056" y="172528"/>
                </a:cubicBezTo>
                <a:cubicBezTo>
                  <a:pt x="345056" y="267813"/>
                  <a:pt x="267813" y="345056"/>
                  <a:pt x="172528" y="345056"/>
                </a:cubicBezTo>
                <a:cubicBezTo>
                  <a:pt x="77243" y="345056"/>
                  <a:pt x="0" y="267813"/>
                  <a:pt x="0" y="172528"/>
                </a:cubicBezTo>
                <a:cubicBezTo>
                  <a:pt x="0" y="77243"/>
                  <a:pt x="77243" y="0"/>
                  <a:pt x="172528" y="0"/>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7" name="Freeform: Shape 16">
            <a:extLst>
              <a:ext uri="{FF2B5EF4-FFF2-40B4-BE49-F238E27FC236}">
                <a16:creationId xmlns:a16="http://schemas.microsoft.com/office/drawing/2014/main" id="{FDC320C5-F94B-4CAD-B3AF-72AEB6A09D6A}"/>
              </a:ext>
            </a:extLst>
          </p:cNvPr>
          <p:cNvSpPr/>
          <p:nvPr/>
        </p:nvSpPr>
        <p:spPr>
          <a:xfrm>
            <a:off x="566916" y="2855169"/>
            <a:ext cx="345056" cy="345056"/>
          </a:xfrm>
          <a:custGeom>
            <a:avLst/>
            <a:gdLst>
              <a:gd name="connsiteX0" fmla="*/ 149149 w 345056"/>
              <a:gd name="connsiteY0" fmla="*/ 87539 h 345056"/>
              <a:gd name="connsiteX1" fmla="*/ 149149 w 345056"/>
              <a:gd name="connsiteY1" fmla="*/ 149149 h 345056"/>
              <a:gd name="connsiteX2" fmla="*/ 87539 w 345056"/>
              <a:gd name="connsiteY2" fmla="*/ 149149 h 345056"/>
              <a:gd name="connsiteX3" fmla="*/ 87539 w 345056"/>
              <a:gd name="connsiteY3" fmla="*/ 195908 h 345056"/>
              <a:gd name="connsiteX4" fmla="*/ 149149 w 345056"/>
              <a:gd name="connsiteY4" fmla="*/ 195908 h 345056"/>
              <a:gd name="connsiteX5" fmla="*/ 149149 w 345056"/>
              <a:gd name="connsiteY5" fmla="*/ 257518 h 345056"/>
              <a:gd name="connsiteX6" fmla="*/ 195908 w 345056"/>
              <a:gd name="connsiteY6" fmla="*/ 257518 h 345056"/>
              <a:gd name="connsiteX7" fmla="*/ 195908 w 345056"/>
              <a:gd name="connsiteY7" fmla="*/ 195908 h 345056"/>
              <a:gd name="connsiteX8" fmla="*/ 257518 w 345056"/>
              <a:gd name="connsiteY8" fmla="*/ 195908 h 345056"/>
              <a:gd name="connsiteX9" fmla="*/ 257518 w 345056"/>
              <a:gd name="connsiteY9" fmla="*/ 149149 h 345056"/>
              <a:gd name="connsiteX10" fmla="*/ 195908 w 345056"/>
              <a:gd name="connsiteY10" fmla="*/ 149149 h 345056"/>
              <a:gd name="connsiteX11" fmla="*/ 195908 w 345056"/>
              <a:gd name="connsiteY11" fmla="*/ 87539 h 345056"/>
              <a:gd name="connsiteX12" fmla="*/ 172528 w 345056"/>
              <a:gd name="connsiteY12" fmla="*/ 0 h 345056"/>
              <a:gd name="connsiteX13" fmla="*/ 345056 w 345056"/>
              <a:gd name="connsiteY13" fmla="*/ 172528 h 345056"/>
              <a:gd name="connsiteX14" fmla="*/ 172528 w 345056"/>
              <a:gd name="connsiteY14" fmla="*/ 345056 h 345056"/>
              <a:gd name="connsiteX15" fmla="*/ 0 w 345056"/>
              <a:gd name="connsiteY15" fmla="*/ 172528 h 345056"/>
              <a:gd name="connsiteX16" fmla="*/ 172528 w 345056"/>
              <a:gd name="connsiteY16" fmla="*/ 0 h 345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5056" h="345056">
                <a:moveTo>
                  <a:pt x="149149" y="87539"/>
                </a:moveTo>
                <a:lnTo>
                  <a:pt x="149149" y="149149"/>
                </a:lnTo>
                <a:lnTo>
                  <a:pt x="87539" y="149149"/>
                </a:lnTo>
                <a:lnTo>
                  <a:pt x="87539" y="195908"/>
                </a:lnTo>
                <a:lnTo>
                  <a:pt x="149149" y="195908"/>
                </a:lnTo>
                <a:lnTo>
                  <a:pt x="149149" y="257518"/>
                </a:lnTo>
                <a:lnTo>
                  <a:pt x="195908" y="257518"/>
                </a:lnTo>
                <a:lnTo>
                  <a:pt x="195908" y="195908"/>
                </a:lnTo>
                <a:lnTo>
                  <a:pt x="257518" y="195908"/>
                </a:lnTo>
                <a:lnTo>
                  <a:pt x="257518" y="149149"/>
                </a:lnTo>
                <a:lnTo>
                  <a:pt x="195908" y="149149"/>
                </a:lnTo>
                <a:lnTo>
                  <a:pt x="195908" y="87539"/>
                </a:lnTo>
                <a:close/>
                <a:moveTo>
                  <a:pt x="172528" y="0"/>
                </a:moveTo>
                <a:cubicBezTo>
                  <a:pt x="267813" y="0"/>
                  <a:pt x="345056" y="77243"/>
                  <a:pt x="345056" y="172528"/>
                </a:cubicBezTo>
                <a:cubicBezTo>
                  <a:pt x="345056" y="267813"/>
                  <a:pt x="267813" y="345056"/>
                  <a:pt x="172528" y="345056"/>
                </a:cubicBezTo>
                <a:cubicBezTo>
                  <a:pt x="77243" y="345056"/>
                  <a:pt x="0" y="267813"/>
                  <a:pt x="0" y="172528"/>
                </a:cubicBezTo>
                <a:cubicBezTo>
                  <a:pt x="0" y="77243"/>
                  <a:pt x="77243" y="0"/>
                  <a:pt x="172528" y="0"/>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Tree>
    <p:extLst>
      <p:ext uri="{BB962C8B-B14F-4D97-AF65-F5344CB8AC3E}">
        <p14:creationId xmlns:p14="http://schemas.microsoft.com/office/powerpoint/2010/main" val="3050160465"/>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AU" dirty="0"/>
              <a:t>Perceptions of National Boards</a:t>
            </a:r>
            <a:endParaRPr lang="en-GB" dirty="0"/>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26</a:t>
            </a:fld>
            <a:endParaRPr lang="en-GB" altLang="en-US" dirty="0"/>
          </a:p>
        </p:txBody>
      </p:sp>
      <p:sp>
        <p:nvSpPr>
          <p:cNvPr id="12" name="Content Placeholder 3"/>
          <p:cNvSpPr txBox="1">
            <a:spLocks/>
          </p:cNvSpPr>
          <p:nvPr/>
        </p:nvSpPr>
        <p:spPr bwMode="auto">
          <a:xfrm>
            <a:off x="387815" y="879815"/>
            <a:ext cx="9129511" cy="1239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1600" b="0" i="0">
                <a:solidFill>
                  <a:srgbClr val="2F3B43"/>
                </a:solidFill>
                <a:latin typeface="DIN" charset="0"/>
                <a:ea typeface="DIN" charset="0"/>
                <a:cs typeface="DIN"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DIN" charset="0"/>
                <a:ea typeface="DIN" charset="0"/>
                <a:cs typeface="DIN"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DIN" charset="0"/>
                <a:ea typeface="DIN" charset="0"/>
                <a:cs typeface="DIN"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defTabSz="914400"/>
            <a:endParaRPr lang="en-GB" sz="1400" kern="0" dirty="0">
              <a:solidFill>
                <a:srgbClr val="5B5853"/>
              </a:solidFill>
              <a:latin typeface="Calibri" panose="020F0502020204030204" pitchFamily="34" charset="0"/>
              <a:cs typeface="Calibri" panose="020F0502020204030204" pitchFamily="34" charset="0"/>
            </a:endParaRPr>
          </a:p>
        </p:txBody>
      </p:sp>
      <p:sp>
        <p:nvSpPr>
          <p:cNvPr id="22" name="Rectangle 21"/>
          <p:cNvSpPr/>
          <p:nvPr/>
        </p:nvSpPr>
        <p:spPr>
          <a:xfrm>
            <a:off x="387815" y="1092464"/>
            <a:ext cx="9171343" cy="435697"/>
          </a:xfrm>
          <a:prstGeom prst="rect">
            <a:avLst/>
          </a:prstGeom>
        </p:spPr>
        <p:txBody>
          <a:bodyPr wrap="square">
            <a:spAutoFit/>
          </a:bodyPr>
          <a:lstStyle/>
          <a:p>
            <a:pPr>
              <a:lnSpc>
                <a:spcPts val="1400"/>
              </a:lnSpc>
              <a:spcAft>
                <a:spcPts val="0"/>
              </a:spcAft>
              <a:buClr>
                <a:srgbClr val="003366"/>
              </a:buClr>
            </a:pPr>
            <a:r>
              <a:rPr lang="en-AU" sz="1000" i="1" dirty="0">
                <a:solidFill>
                  <a:srgbClr val="616365"/>
                </a:solidFill>
                <a:latin typeface="Arial"/>
                <a:ea typeface="Times New Roman"/>
              </a:rPr>
              <a:t>Q.  Given your knowledge and understanding of the National Boards and what they do, what is your overall view of the National Boards? (Community)</a:t>
            </a:r>
          </a:p>
          <a:p>
            <a:pPr lvl="0">
              <a:lnSpc>
                <a:spcPts val="1400"/>
              </a:lnSpc>
              <a:spcAft>
                <a:spcPts val="0"/>
              </a:spcAft>
              <a:buClr>
                <a:srgbClr val="003366"/>
              </a:buClr>
            </a:pPr>
            <a:r>
              <a:rPr lang="en-AU" sz="1000" i="1" dirty="0">
                <a:solidFill>
                  <a:srgbClr val="616365"/>
                </a:solidFill>
                <a:latin typeface="Arial"/>
                <a:ea typeface="Times New Roman"/>
              </a:rPr>
              <a:t>Q.  Given your knowledge and understanding of (your National Board), what is your overall view of (your National Board)? (Practitioners)</a:t>
            </a:r>
          </a:p>
        </p:txBody>
      </p:sp>
      <p:sp>
        <p:nvSpPr>
          <p:cNvPr id="27" name="Rectangle 26">
            <a:extLst>
              <a:ext uri="{FF2B5EF4-FFF2-40B4-BE49-F238E27FC236}">
                <a16:creationId xmlns:a16="http://schemas.microsoft.com/office/drawing/2014/main" id="{076AAC07-3CDB-45A3-8388-C7B0860BBBB1}"/>
              </a:ext>
            </a:extLst>
          </p:cNvPr>
          <p:cNvSpPr/>
          <p:nvPr/>
        </p:nvSpPr>
        <p:spPr bwMode="auto">
          <a:xfrm>
            <a:off x="381000" y="1593410"/>
            <a:ext cx="9144000" cy="4545577"/>
          </a:xfrm>
          <a:prstGeom prst="rect">
            <a:avLst/>
          </a:prstGeom>
          <a:solidFill>
            <a:schemeClr val="bg1">
              <a:lumMod val="95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graphicFrame>
        <p:nvGraphicFramePr>
          <p:cNvPr id="28" name="Content Placeholder 6">
            <a:extLst>
              <a:ext uri="{FF2B5EF4-FFF2-40B4-BE49-F238E27FC236}">
                <a16:creationId xmlns:a16="http://schemas.microsoft.com/office/drawing/2014/main" id="{5FD82760-0A07-4E6C-866C-4B6D8EC2A70E}"/>
              </a:ext>
            </a:extLst>
          </p:cNvPr>
          <p:cNvGraphicFramePr>
            <a:graphicFrameLocks/>
          </p:cNvGraphicFramePr>
          <p:nvPr>
            <p:extLst>
              <p:ext uri="{D42A27DB-BD31-4B8C-83A1-F6EECF244321}">
                <p14:modId xmlns:p14="http://schemas.microsoft.com/office/powerpoint/2010/main" val="2789658797"/>
              </p:ext>
            </p:extLst>
          </p:nvPr>
        </p:nvGraphicFramePr>
        <p:xfrm>
          <a:off x="433881" y="2528843"/>
          <a:ext cx="3602182" cy="277090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9" name="Content Placeholder 6">
            <a:extLst>
              <a:ext uri="{FF2B5EF4-FFF2-40B4-BE49-F238E27FC236}">
                <a16:creationId xmlns:a16="http://schemas.microsoft.com/office/drawing/2014/main" id="{A1322762-28D9-45C9-B2A8-07BD1DFB63BF}"/>
              </a:ext>
            </a:extLst>
          </p:cNvPr>
          <p:cNvGraphicFramePr>
            <a:graphicFrameLocks/>
          </p:cNvGraphicFramePr>
          <p:nvPr>
            <p:extLst>
              <p:ext uri="{D42A27DB-BD31-4B8C-83A1-F6EECF244321}">
                <p14:modId xmlns:p14="http://schemas.microsoft.com/office/powerpoint/2010/main" val="2153018167"/>
              </p:ext>
            </p:extLst>
          </p:nvPr>
        </p:nvGraphicFramePr>
        <p:xfrm>
          <a:off x="4640464" y="2516858"/>
          <a:ext cx="3715443" cy="2777471"/>
        </p:xfrm>
        <a:graphic>
          <a:graphicData uri="http://schemas.openxmlformats.org/drawingml/2006/chart">
            <c:chart xmlns:c="http://schemas.openxmlformats.org/drawingml/2006/chart" xmlns:r="http://schemas.openxmlformats.org/officeDocument/2006/relationships" r:id="rId3"/>
          </a:graphicData>
        </a:graphic>
      </p:graphicFrame>
      <p:sp>
        <p:nvSpPr>
          <p:cNvPr id="30" name="TextBox 29">
            <a:extLst>
              <a:ext uri="{FF2B5EF4-FFF2-40B4-BE49-F238E27FC236}">
                <a16:creationId xmlns:a16="http://schemas.microsoft.com/office/drawing/2014/main" id="{FF70F36F-4266-4814-90B0-343D5D1BFDE4}"/>
              </a:ext>
            </a:extLst>
          </p:cNvPr>
          <p:cNvSpPr txBox="1"/>
          <p:nvPr/>
        </p:nvSpPr>
        <p:spPr>
          <a:xfrm>
            <a:off x="5718841" y="1973641"/>
            <a:ext cx="3103735" cy="261610"/>
          </a:xfrm>
          <a:prstGeom prst="rect">
            <a:avLst/>
          </a:prstGeom>
          <a:noFill/>
        </p:spPr>
        <p:txBody>
          <a:bodyPr wrap="none" rtlCol="0">
            <a:spAutoFit/>
          </a:bodyPr>
          <a:lstStyle/>
          <a:p>
            <a:pPr>
              <a:buClr>
                <a:srgbClr val="1C1C1C"/>
              </a:buClr>
              <a:buFont typeface="Wingdings" pitchFamily="2" charset="2"/>
              <a:buNone/>
            </a:pPr>
            <a:r>
              <a:rPr lang="en-AU" sz="1100" i="1" dirty="0">
                <a:solidFill>
                  <a:srgbClr val="5B5853"/>
                </a:solidFill>
                <a:latin typeface="Calibri" panose="020F0502020204030204" pitchFamily="34" charset="0"/>
                <a:cs typeface="Calibri" panose="020F0502020204030204" pitchFamily="34" charset="0"/>
              </a:rPr>
              <a:t>(Impressions of the 59% who are aware of a Board)</a:t>
            </a:r>
            <a:endParaRPr lang="en-AU" sz="1100" dirty="0">
              <a:solidFill>
                <a:srgbClr val="5B5853"/>
              </a:solidFill>
              <a:latin typeface="Calibri" panose="020F0502020204030204" pitchFamily="34" charset="0"/>
              <a:cs typeface="Calibri" panose="020F0502020204030204" pitchFamily="34" charset="0"/>
            </a:endParaRPr>
          </a:p>
        </p:txBody>
      </p:sp>
      <p:sp>
        <p:nvSpPr>
          <p:cNvPr id="31" name="TextBox 30">
            <a:extLst>
              <a:ext uri="{FF2B5EF4-FFF2-40B4-BE49-F238E27FC236}">
                <a16:creationId xmlns:a16="http://schemas.microsoft.com/office/drawing/2014/main" id="{613CCD5D-846A-47C0-AD90-9C8CBB0AD4D4}"/>
              </a:ext>
            </a:extLst>
          </p:cNvPr>
          <p:cNvSpPr txBox="1"/>
          <p:nvPr/>
        </p:nvSpPr>
        <p:spPr>
          <a:xfrm>
            <a:off x="7789655" y="3241135"/>
            <a:ext cx="1225494" cy="707886"/>
          </a:xfrm>
          <a:prstGeom prst="rect">
            <a:avLst/>
          </a:prstGeom>
          <a:noFill/>
          <a:ln>
            <a:solidFill>
              <a:schemeClr val="tx1"/>
            </a:solidFill>
            <a:prstDash val="sysDash"/>
          </a:ln>
        </p:spPr>
        <p:txBody>
          <a:bodyPr wrap="square" rtlCol="0">
            <a:spAutoFit/>
          </a:bodyPr>
          <a:lstStyle/>
          <a:p>
            <a:pPr algn="ctr">
              <a:spcBef>
                <a:spcPts val="600"/>
              </a:spcBef>
            </a:pPr>
            <a:r>
              <a:rPr lang="en-AU" sz="1000" dirty="0">
                <a:latin typeface="Calibri" panose="020F0502020204030204" pitchFamily="34" charset="0"/>
                <a:cs typeface="Calibri" panose="020F0502020204030204" pitchFamily="34" charset="0"/>
              </a:rPr>
              <a:t>No significant differences amongst the broader community</a:t>
            </a:r>
          </a:p>
        </p:txBody>
      </p:sp>
      <p:sp>
        <p:nvSpPr>
          <p:cNvPr id="32" name="TextBox 31">
            <a:extLst>
              <a:ext uri="{FF2B5EF4-FFF2-40B4-BE49-F238E27FC236}">
                <a16:creationId xmlns:a16="http://schemas.microsoft.com/office/drawing/2014/main" id="{388055D0-85F0-4938-9B0F-BFAD017F977C}"/>
              </a:ext>
            </a:extLst>
          </p:cNvPr>
          <p:cNvSpPr txBox="1"/>
          <p:nvPr/>
        </p:nvSpPr>
        <p:spPr>
          <a:xfrm>
            <a:off x="3434921" y="2557046"/>
            <a:ext cx="2019243" cy="707886"/>
          </a:xfrm>
          <a:prstGeom prst="rect">
            <a:avLst/>
          </a:prstGeom>
          <a:noFill/>
          <a:ln>
            <a:solidFill>
              <a:schemeClr val="tx1"/>
            </a:solidFill>
            <a:prstDash val="sysDash"/>
          </a:ln>
        </p:spPr>
        <p:txBody>
          <a:bodyPr wrap="square" rtlCol="0">
            <a:spAutoFit/>
          </a:bodyPr>
          <a:lstStyle/>
          <a:p>
            <a:pPr>
              <a:spcBef>
                <a:spcPts val="600"/>
              </a:spcBef>
            </a:pPr>
            <a:r>
              <a:rPr lang="en-AU" sz="1000" dirty="0">
                <a:latin typeface="Calibri" panose="020F0502020204030204" pitchFamily="34" charset="0"/>
                <a:cs typeface="Calibri" panose="020F0502020204030204" pitchFamily="34" charset="0"/>
              </a:rPr>
              <a:t>Osteopaths:		59%</a:t>
            </a:r>
          </a:p>
          <a:p>
            <a:pPr>
              <a:spcBef>
                <a:spcPts val="600"/>
              </a:spcBef>
            </a:pPr>
            <a:r>
              <a:rPr lang="en-AU" sz="1000" dirty="0">
                <a:latin typeface="Calibri" panose="020F0502020204030204" pitchFamily="34" charset="0"/>
                <a:cs typeface="Calibri" panose="020F0502020204030204" pitchFamily="34" charset="0"/>
              </a:rPr>
              <a:t>Nurses:			55%</a:t>
            </a:r>
          </a:p>
          <a:p>
            <a:pPr>
              <a:spcBef>
                <a:spcPts val="600"/>
              </a:spcBef>
            </a:pPr>
            <a:r>
              <a:rPr lang="en-AU" sz="1000" dirty="0">
                <a:latin typeface="Calibri" panose="020F0502020204030204" pitchFamily="34" charset="0"/>
                <a:cs typeface="Calibri" panose="020F0502020204030204" pitchFamily="34" charset="0"/>
              </a:rPr>
              <a:t>Physiotherapists:   	51%</a:t>
            </a:r>
          </a:p>
        </p:txBody>
      </p:sp>
      <p:sp>
        <p:nvSpPr>
          <p:cNvPr id="34" name="TextBox 33">
            <a:extLst>
              <a:ext uri="{FF2B5EF4-FFF2-40B4-BE49-F238E27FC236}">
                <a16:creationId xmlns:a16="http://schemas.microsoft.com/office/drawing/2014/main" id="{287D9927-C341-4694-99B0-ADD56A7D89C9}"/>
              </a:ext>
            </a:extLst>
          </p:cNvPr>
          <p:cNvSpPr txBox="1"/>
          <p:nvPr/>
        </p:nvSpPr>
        <p:spPr>
          <a:xfrm>
            <a:off x="380999" y="5564296"/>
            <a:ext cx="9143999" cy="553998"/>
          </a:xfrm>
          <a:prstGeom prst="rect">
            <a:avLst/>
          </a:prstGeom>
          <a:noFill/>
        </p:spPr>
        <p:txBody>
          <a:bodyPr wrap="square" rtlCol="0">
            <a:spAutoFit/>
          </a:bodyPr>
          <a:lstStyle/>
          <a:p>
            <a:r>
              <a:rPr lang="en-AU" sz="1000" b="1" dirty="0">
                <a:latin typeface="Calibri" panose="020F0502020204030204" pitchFamily="34" charset="0"/>
                <a:cs typeface="Calibri" panose="020F0502020204030204" pitchFamily="34" charset="0"/>
              </a:rPr>
              <a:t>Sample Base</a:t>
            </a:r>
          </a:p>
          <a:p>
            <a:pPr marL="171450" indent="-171450">
              <a:buFont typeface="Arial" panose="020B0604020202020204" pitchFamily="34" charset="0"/>
              <a:buChar char="•"/>
            </a:pPr>
            <a:r>
              <a:rPr lang="en-AU" sz="1000" dirty="0">
                <a:latin typeface="Calibri" panose="020F0502020204030204" pitchFamily="34" charset="0"/>
                <a:cs typeface="Calibri" panose="020F0502020204030204" pitchFamily="34" charset="0"/>
              </a:rPr>
              <a:t>Practitioner survey:  All practitioners</a:t>
            </a:r>
          </a:p>
          <a:p>
            <a:pPr marL="171450" indent="-171450">
              <a:buFont typeface="Arial" panose="020B0604020202020204" pitchFamily="34" charset="0"/>
              <a:buChar char="•"/>
            </a:pPr>
            <a:r>
              <a:rPr lang="en-AU" sz="1000" dirty="0">
                <a:latin typeface="Calibri" panose="020F0502020204030204" pitchFamily="34" charset="0"/>
                <a:cs typeface="Calibri" panose="020F0502020204030204" pitchFamily="34" charset="0"/>
              </a:rPr>
              <a:t>Community survey:  Australians who are aware of at least one National Board and indicate they have at least a ‘good’ level of knowledge of that board/s</a:t>
            </a:r>
          </a:p>
        </p:txBody>
      </p:sp>
      <p:sp>
        <p:nvSpPr>
          <p:cNvPr id="35" name="TextBox 34">
            <a:extLst>
              <a:ext uri="{FF2B5EF4-FFF2-40B4-BE49-F238E27FC236}">
                <a16:creationId xmlns:a16="http://schemas.microsoft.com/office/drawing/2014/main" id="{5220B80C-A1F4-4713-AC14-1E9218260581}"/>
              </a:ext>
            </a:extLst>
          </p:cNvPr>
          <p:cNvSpPr txBox="1"/>
          <p:nvPr/>
        </p:nvSpPr>
        <p:spPr>
          <a:xfrm>
            <a:off x="3434920" y="3344707"/>
            <a:ext cx="2019243" cy="1323439"/>
          </a:xfrm>
          <a:prstGeom prst="rect">
            <a:avLst/>
          </a:prstGeom>
          <a:noFill/>
          <a:ln>
            <a:solidFill>
              <a:schemeClr val="tx1"/>
            </a:solidFill>
            <a:prstDash val="sysDash"/>
          </a:ln>
        </p:spPr>
        <p:txBody>
          <a:bodyPr wrap="square" rtlCol="0">
            <a:spAutoFit/>
          </a:bodyPr>
          <a:lstStyle/>
          <a:p>
            <a:pPr>
              <a:spcBef>
                <a:spcPts val="600"/>
              </a:spcBef>
            </a:pPr>
            <a:r>
              <a:rPr lang="en-AU" sz="1000" dirty="0">
                <a:latin typeface="Calibri" panose="020F0502020204030204" pitchFamily="34" charset="0"/>
                <a:cs typeface="Calibri" panose="020F0502020204030204" pitchFamily="34" charset="0"/>
              </a:rPr>
              <a:t>Chinese Medicine </a:t>
            </a:r>
            <a:br>
              <a:rPr lang="en-AU" sz="1000" dirty="0">
                <a:latin typeface="Calibri" panose="020F0502020204030204" pitchFamily="34" charset="0"/>
                <a:cs typeface="Calibri" panose="020F0502020204030204" pitchFamily="34" charset="0"/>
              </a:rPr>
            </a:br>
            <a:r>
              <a:rPr lang="en-AU" sz="1000" dirty="0">
                <a:latin typeface="Calibri" panose="020F0502020204030204" pitchFamily="34" charset="0"/>
                <a:cs typeface="Calibri" panose="020F0502020204030204" pitchFamily="34" charset="0"/>
              </a:rPr>
              <a:t>practitioners:		19%</a:t>
            </a:r>
          </a:p>
          <a:p>
            <a:pPr>
              <a:spcBef>
                <a:spcPts val="600"/>
              </a:spcBef>
            </a:pPr>
            <a:r>
              <a:rPr lang="en-AU" sz="1000" dirty="0">
                <a:latin typeface="Calibri" panose="020F0502020204030204" pitchFamily="34" charset="0"/>
                <a:cs typeface="Calibri" panose="020F0502020204030204" pitchFamily="34" charset="0"/>
              </a:rPr>
              <a:t>Psychologists:		17%</a:t>
            </a:r>
          </a:p>
          <a:p>
            <a:pPr>
              <a:spcBef>
                <a:spcPts val="600"/>
              </a:spcBef>
            </a:pPr>
            <a:r>
              <a:rPr lang="en-AU" sz="1000" dirty="0">
                <a:latin typeface="Calibri" panose="020F0502020204030204" pitchFamily="34" charset="0"/>
                <a:cs typeface="Calibri" panose="020F0502020204030204" pitchFamily="34" charset="0"/>
              </a:rPr>
              <a:t>Medical practitioners:	15%</a:t>
            </a:r>
          </a:p>
          <a:p>
            <a:pPr>
              <a:spcBef>
                <a:spcPts val="600"/>
              </a:spcBef>
            </a:pPr>
            <a:r>
              <a:rPr lang="en-AU" sz="1000" dirty="0">
                <a:latin typeface="Calibri" panose="020F0502020204030204" pitchFamily="34" charset="0"/>
                <a:cs typeface="Calibri" panose="020F0502020204030204" pitchFamily="34" charset="0"/>
              </a:rPr>
              <a:t>Chiropractors:		15%</a:t>
            </a:r>
          </a:p>
          <a:p>
            <a:pPr>
              <a:spcBef>
                <a:spcPts val="600"/>
              </a:spcBef>
            </a:pPr>
            <a:r>
              <a:rPr lang="en-AU" sz="1000" dirty="0">
                <a:latin typeface="Calibri" panose="020F0502020204030204" pitchFamily="34" charset="0"/>
                <a:cs typeface="Calibri" panose="020F0502020204030204" pitchFamily="34" charset="0"/>
              </a:rPr>
              <a:t>Dental practitioners:	13%</a:t>
            </a:r>
          </a:p>
        </p:txBody>
      </p:sp>
      <p:sp>
        <p:nvSpPr>
          <p:cNvPr id="36" name="TextBox 35">
            <a:extLst>
              <a:ext uri="{FF2B5EF4-FFF2-40B4-BE49-F238E27FC236}">
                <a16:creationId xmlns:a16="http://schemas.microsoft.com/office/drawing/2014/main" id="{78F65C61-3972-4AA9-9C16-DDD711DE678F}"/>
              </a:ext>
            </a:extLst>
          </p:cNvPr>
          <p:cNvSpPr txBox="1"/>
          <p:nvPr/>
        </p:nvSpPr>
        <p:spPr>
          <a:xfrm>
            <a:off x="1676021" y="1705392"/>
            <a:ext cx="1241302" cy="338554"/>
          </a:xfrm>
          <a:prstGeom prst="rect">
            <a:avLst/>
          </a:prstGeom>
          <a:noFill/>
        </p:spPr>
        <p:txBody>
          <a:bodyPr wrap="none" rtlCol="0">
            <a:spAutoFit/>
          </a:bodyPr>
          <a:lstStyle/>
          <a:p>
            <a:pPr>
              <a:buClr>
                <a:srgbClr val="1C1C1C"/>
              </a:buClr>
              <a:buFont typeface="Wingdings" pitchFamily="2" charset="2"/>
              <a:buNone/>
            </a:pPr>
            <a:r>
              <a:rPr lang="en-AU" sz="1600" dirty="0">
                <a:latin typeface="Calibri" panose="020F0502020204030204" pitchFamily="34" charset="0"/>
                <a:cs typeface="Calibri" panose="020F0502020204030204" pitchFamily="34" charset="0"/>
              </a:rPr>
              <a:t>Practitioners</a:t>
            </a:r>
          </a:p>
        </p:txBody>
      </p:sp>
      <p:sp>
        <p:nvSpPr>
          <p:cNvPr id="37" name="TextBox 36">
            <a:extLst>
              <a:ext uri="{FF2B5EF4-FFF2-40B4-BE49-F238E27FC236}">
                <a16:creationId xmlns:a16="http://schemas.microsoft.com/office/drawing/2014/main" id="{8B51E038-A777-4858-8BAA-F8F76FD4220C}"/>
              </a:ext>
            </a:extLst>
          </p:cNvPr>
          <p:cNvSpPr txBox="1"/>
          <p:nvPr/>
        </p:nvSpPr>
        <p:spPr>
          <a:xfrm>
            <a:off x="5718841" y="1705392"/>
            <a:ext cx="2703371" cy="338554"/>
          </a:xfrm>
          <a:prstGeom prst="rect">
            <a:avLst/>
          </a:prstGeom>
          <a:noFill/>
        </p:spPr>
        <p:txBody>
          <a:bodyPr wrap="square" rtlCol="0">
            <a:spAutoFit/>
          </a:bodyPr>
          <a:lstStyle/>
          <a:p>
            <a:pPr>
              <a:buClr>
                <a:srgbClr val="1C1C1C"/>
              </a:buClr>
              <a:buFont typeface="Wingdings" pitchFamily="2" charset="2"/>
              <a:buNone/>
            </a:pPr>
            <a:r>
              <a:rPr lang="en-AU" sz="1600" dirty="0">
                <a:latin typeface="Calibri" panose="020F0502020204030204" pitchFamily="34" charset="0"/>
                <a:cs typeface="Calibri" panose="020F0502020204030204" pitchFamily="34" charset="0"/>
              </a:rPr>
              <a:t>Broader Community*</a:t>
            </a:r>
          </a:p>
        </p:txBody>
      </p:sp>
      <p:sp>
        <p:nvSpPr>
          <p:cNvPr id="38" name="Oval 37">
            <a:extLst>
              <a:ext uri="{FF2B5EF4-FFF2-40B4-BE49-F238E27FC236}">
                <a16:creationId xmlns:a16="http://schemas.microsoft.com/office/drawing/2014/main" id="{D6810C70-5622-4158-A3E1-FBD01337E25B}"/>
              </a:ext>
            </a:extLst>
          </p:cNvPr>
          <p:cNvSpPr/>
          <p:nvPr/>
        </p:nvSpPr>
        <p:spPr bwMode="auto">
          <a:xfrm>
            <a:off x="1979640" y="3367890"/>
            <a:ext cx="383316" cy="392505"/>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tx1"/>
              </a:solidFill>
              <a:effectLst/>
              <a:latin typeface="Arial" pitchFamily="-65" charset="0"/>
              <a:ea typeface="ＭＳ Ｐゴシック" charset="-128"/>
              <a:cs typeface="ＭＳ Ｐゴシック" charset="-128"/>
            </a:endParaRPr>
          </a:p>
        </p:txBody>
      </p:sp>
      <p:cxnSp>
        <p:nvCxnSpPr>
          <p:cNvPr id="39" name="Straight Arrow Connector 38">
            <a:extLst>
              <a:ext uri="{FF2B5EF4-FFF2-40B4-BE49-F238E27FC236}">
                <a16:creationId xmlns:a16="http://schemas.microsoft.com/office/drawing/2014/main" id="{F26F7530-322D-4F74-8464-7B22944FA682}"/>
              </a:ext>
            </a:extLst>
          </p:cNvPr>
          <p:cNvCxnSpPr>
            <a:cxnSpLocks/>
          </p:cNvCxnSpPr>
          <p:nvPr/>
        </p:nvCxnSpPr>
        <p:spPr bwMode="auto">
          <a:xfrm>
            <a:off x="3103621" y="2872464"/>
            <a:ext cx="262550" cy="0"/>
          </a:xfrm>
          <a:prstGeom prst="straightConnector1">
            <a:avLst/>
          </a:prstGeom>
          <a:noFill/>
          <a:ln>
            <a:solidFill>
              <a:schemeClr val="tx1"/>
            </a:solidFill>
            <a:prstDash val="sysDash"/>
            <a:tailEnd type="arrow"/>
          </a:ln>
        </p:spPr>
      </p:cxnSp>
      <p:cxnSp>
        <p:nvCxnSpPr>
          <p:cNvPr id="40" name="Straight Arrow Connector 39">
            <a:extLst>
              <a:ext uri="{FF2B5EF4-FFF2-40B4-BE49-F238E27FC236}">
                <a16:creationId xmlns:a16="http://schemas.microsoft.com/office/drawing/2014/main" id="{C6092649-3035-4D48-9E6B-9FF2FF51A624}"/>
              </a:ext>
            </a:extLst>
          </p:cNvPr>
          <p:cNvCxnSpPr>
            <a:cxnSpLocks/>
          </p:cNvCxnSpPr>
          <p:nvPr/>
        </p:nvCxnSpPr>
        <p:spPr bwMode="auto">
          <a:xfrm>
            <a:off x="2542306" y="3560527"/>
            <a:ext cx="843690" cy="0"/>
          </a:xfrm>
          <a:prstGeom prst="straightConnector1">
            <a:avLst/>
          </a:prstGeom>
          <a:noFill/>
          <a:ln>
            <a:solidFill>
              <a:schemeClr val="tx1"/>
            </a:solidFill>
            <a:prstDash val="sysDash"/>
            <a:tailEnd type="arrow"/>
          </a:ln>
        </p:spPr>
      </p:cxnSp>
      <p:sp>
        <p:nvSpPr>
          <p:cNvPr id="41" name="Oval 40">
            <a:extLst>
              <a:ext uri="{FF2B5EF4-FFF2-40B4-BE49-F238E27FC236}">
                <a16:creationId xmlns:a16="http://schemas.microsoft.com/office/drawing/2014/main" id="{1CEC3E1D-FBE1-4314-8C0D-D656215C9A6A}"/>
              </a:ext>
            </a:extLst>
          </p:cNvPr>
          <p:cNvSpPr/>
          <p:nvPr/>
        </p:nvSpPr>
        <p:spPr bwMode="auto">
          <a:xfrm>
            <a:off x="2703917" y="2670773"/>
            <a:ext cx="383316" cy="392505"/>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tx1"/>
              </a:solidFill>
              <a:effectLst/>
              <a:latin typeface="Arial" pitchFamily="-65" charset="0"/>
              <a:ea typeface="ＭＳ Ｐゴシック" charset="-128"/>
              <a:cs typeface="ＭＳ Ｐゴシック" charset="-128"/>
            </a:endParaRPr>
          </a:p>
        </p:txBody>
      </p:sp>
    </p:spTree>
    <p:extLst>
      <p:ext uri="{BB962C8B-B14F-4D97-AF65-F5344CB8AC3E}">
        <p14:creationId xmlns:p14="http://schemas.microsoft.com/office/powerpoint/2010/main" val="3199146398"/>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AU" dirty="0"/>
              <a:t>Levels of confidence and trust in National Boards</a:t>
            </a:r>
            <a:endParaRPr lang="en-GB" dirty="0"/>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27</a:t>
            </a:fld>
            <a:endParaRPr lang="en-GB" altLang="en-US" dirty="0"/>
          </a:p>
        </p:txBody>
      </p:sp>
      <p:sp>
        <p:nvSpPr>
          <p:cNvPr id="14" name="Content Placeholder 3"/>
          <p:cNvSpPr txBox="1">
            <a:spLocks/>
          </p:cNvSpPr>
          <p:nvPr/>
        </p:nvSpPr>
        <p:spPr bwMode="auto">
          <a:xfrm>
            <a:off x="381001" y="895754"/>
            <a:ext cx="9144000" cy="271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1600" b="0" i="0">
                <a:solidFill>
                  <a:srgbClr val="2F3B43"/>
                </a:solidFill>
                <a:latin typeface="DIN" charset="0"/>
                <a:ea typeface="DIN" charset="0"/>
                <a:cs typeface="DIN"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DIN" charset="0"/>
                <a:ea typeface="DIN" charset="0"/>
                <a:cs typeface="DIN"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DIN" charset="0"/>
                <a:ea typeface="DIN" charset="0"/>
                <a:cs typeface="DIN"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defTabSz="914400"/>
            <a:r>
              <a:rPr lang="en-AU" sz="1400" kern="0" dirty="0">
                <a:solidFill>
                  <a:schemeClr val="tx1"/>
                </a:solidFill>
                <a:latin typeface="Calibri" panose="020F0502020204030204" pitchFamily="34" charset="0"/>
                <a:cs typeface="Calibri" panose="020F0502020204030204" pitchFamily="34" charset="0"/>
              </a:rPr>
              <a:t>Once again there are a small number of professions who demonstrated significantly lower levels of confidence and trust in their National Board, compared with other professions.  These are the same professions who have less confidence and trust in AHPRA.</a:t>
            </a:r>
            <a:endParaRPr lang="en-GB" sz="1400" kern="0" dirty="0">
              <a:solidFill>
                <a:schemeClr val="tx1"/>
              </a:solidFill>
              <a:latin typeface="Calibri" panose="020F0502020204030204" pitchFamily="34" charset="0"/>
              <a:cs typeface="Calibri" panose="020F0502020204030204" pitchFamily="34" charset="0"/>
            </a:endParaRPr>
          </a:p>
        </p:txBody>
      </p:sp>
      <p:sp>
        <p:nvSpPr>
          <p:cNvPr id="29" name="Rectangle 28">
            <a:extLst>
              <a:ext uri="{FF2B5EF4-FFF2-40B4-BE49-F238E27FC236}">
                <a16:creationId xmlns:a16="http://schemas.microsoft.com/office/drawing/2014/main" id="{31883D28-A455-414B-ADCB-5764CD5D29BD}"/>
              </a:ext>
            </a:extLst>
          </p:cNvPr>
          <p:cNvSpPr/>
          <p:nvPr/>
        </p:nvSpPr>
        <p:spPr bwMode="auto">
          <a:xfrm>
            <a:off x="381000" y="1605800"/>
            <a:ext cx="9144000" cy="4533188"/>
          </a:xfrm>
          <a:prstGeom prst="rect">
            <a:avLst/>
          </a:prstGeom>
          <a:solidFill>
            <a:schemeClr val="bg1">
              <a:lumMod val="95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graphicFrame>
        <p:nvGraphicFramePr>
          <p:cNvPr id="30" name="Content Placeholder 7">
            <a:extLst>
              <a:ext uri="{FF2B5EF4-FFF2-40B4-BE49-F238E27FC236}">
                <a16:creationId xmlns:a16="http://schemas.microsoft.com/office/drawing/2014/main" id="{C3D20719-5E5C-4B1D-A86F-A87E43123D42}"/>
              </a:ext>
            </a:extLst>
          </p:cNvPr>
          <p:cNvGraphicFramePr>
            <a:graphicFrameLocks/>
          </p:cNvGraphicFramePr>
          <p:nvPr>
            <p:extLst>
              <p:ext uri="{D42A27DB-BD31-4B8C-83A1-F6EECF244321}">
                <p14:modId xmlns:p14="http://schemas.microsoft.com/office/powerpoint/2010/main" val="2897571203"/>
              </p:ext>
            </p:extLst>
          </p:nvPr>
        </p:nvGraphicFramePr>
        <p:xfrm>
          <a:off x="387815" y="2423374"/>
          <a:ext cx="4435882" cy="1120043"/>
        </p:xfrm>
        <a:graphic>
          <a:graphicData uri="http://schemas.openxmlformats.org/drawingml/2006/chart">
            <c:chart xmlns:c="http://schemas.openxmlformats.org/drawingml/2006/chart" xmlns:r="http://schemas.openxmlformats.org/officeDocument/2006/relationships" r:id="rId2"/>
          </a:graphicData>
        </a:graphic>
      </p:graphicFrame>
      <p:sp>
        <p:nvSpPr>
          <p:cNvPr id="31" name="Rectangle 30">
            <a:extLst>
              <a:ext uri="{FF2B5EF4-FFF2-40B4-BE49-F238E27FC236}">
                <a16:creationId xmlns:a16="http://schemas.microsoft.com/office/drawing/2014/main" id="{3E76263E-1FE5-4E69-AAB9-9C4D870F2390}"/>
              </a:ext>
            </a:extLst>
          </p:cNvPr>
          <p:cNvSpPr/>
          <p:nvPr/>
        </p:nvSpPr>
        <p:spPr>
          <a:xfrm>
            <a:off x="387815" y="2133787"/>
            <a:ext cx="6761130" cy="260841"/>
          </a:xfrm>
          <a:prstGeom prst="rect">
            <a:avLst/>
          </a:prstGeom>
        </p:spPr>
        <p:txBody>
          <a:bodyPr wrap="square">
            <a:spAutoFit/>
          </a:bodyPr>
          <a:lstStyle/>
          <a:p>
            <a:pPr>
              <a:lnSpc>
                <a:spcPts val="1400"/>
              </a:lnSpc>
              <a:spcAft>
                <a:spcPts val="0"/>
              </a:spcAft>
              <a:buClr>
                <a:srgbClr val="003366"/>
              </a:buClr>
            </a:pPr>
            <a:r>
              <a:rPr lang="en-AU" sz="1000" i="1" dirty="0">
                <a:solidFill>
                  <a:srgbClr val="616365"/>
                </a:solidFill>
                <a:latin typeface="Calibri" panose="020F0502020204030204" pitchFamily="34" charset="0"/>
                <a:ea typeface="Times New Roman"/>
                <a:cs typeface="Calibri" panose="020F0502020204030204" pitchFamily="34" charset="0"/>
              </a:rPr>
              <a:t>Q.  Do you feel confident the National Boards/ your Board  is doing everything it can to keep the public safe?</a:t>
            </a:r>
          </a:p>
        </p:txBody>
      </p:sp>
      <p:sp>
        <p:nvSpPr>
          <p:cNvPr id="32" name="Rectangle 31">
            <a:extLst>
              <a:ext uri="{FF2B5EF4-FFF2-40B4-BE49-F238E27FC236}">
                <a16:creationId xmlns:a16="http://schemas.microsoft.com/office/drawing/2014/main" id="{15CADA39-0754-4FC7-9B15-68770B8F2EFC}"/>
              </a:ext>
            </a:extLst>
          </p:cNvPr>
          <p:cNvSpPr/>
          <p:nvPr/>
        </p:nvSpPr>
        <p:spPr>
          <a:xfrm>
            <a:off x="387815" y="4086962"/>
            <a:ext cx="6151799" cy="260841"/>
          </a:xfrm>
          <a:prstGeom prst="rect">
            <a:avLst/>
          </a:prstGeom>
        </p:spPr>
        <p:txBody>
          <a:bodyPr wrap="square">
            <a:spAutoFit/>
          </a:bodyPr>
          <a:lstStyle/>
          <a:p>
            <a:pPr>
              <a:lnSpc>
                <a:spcPts val="1400"/>
              </a:lnSpc>
              <a:spcAft>
                <a:spcPts val="0"/>
              </a:spcAft>
              <a:buClr>
                <a:srgbClr val="003366"/>
              </a:buClr>
            </a:pPr>
            <a:r>
              <a:rPr lang="en-AU" sz="1000" i="1" dirty="0">
                <a:solidFill>
                  <a:srgbClr val="616365"/>
                </a:solidFill>
                <a:latin typeface="Calibri" panose="020F0502020204030204" pitchFamily="34" charset="0"/>
                <a:ea typeface="Times New Roman"/>
                <a:cs typeface="Calibri" panose="020F0502020204030204" pitchFamily="34" charset="0"/>
              </a:rPr>
              <a:t>Q.  Do you trust the National Boards/ your Board?</a:t>
            </a:r>
          </a:p>
        </p:txBody>
      </p:sp>
      <p:graphicFrame>
        <p:nvGraphicFramePr>
          <p:cNvPr id="33" name="Content Placeholder 7">
            <a:extLst>
              <a:ext uri="{FF2B5EF4-FFF2-40B4-BE49-F238E27FC236}">
                <a16:creationId xmlns:a16="http://schemas.microsoft.com/office/drawing/2014/main" id="{D38FD792-83E2-4045-AF50-355B085425B9}"/>
              </a:ext>
            </a:extLst>
          </p:cNvPr>
          <p:cNvGraphicFramePr>
            <a:graphicFrameLocks/>
          </p:cNvGraphicFramePr>
          <p:nvPr>
            <p:extLst>
              <p:ext uri="{D42A27DB-BD31-4B8C-83A1-F6EECF244321}">
                <p14:modId xmlns:p14="http://schemas.microsoft.com/office/powerpoint/2010/main" val="2795166989"/>
              </p:ext>
            </p:extLst>
          </p:nvPr>
        </p:nvGraphicFramePr>
        <p:xfrm>
          <a:off x="5223163" y="4367426"/>
          <a:ext cx="4435882" cy="114613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4" name="Content Placeholder 7">
            <a:extLst>
              <a:ext uri="{FF2B5EF4-FFF2-40B4-BE49-F238E27FC236}">
                <a16:creationId xmlns:a16="http://schemas.microsoft.com/office/drawing/2014/main" id="{EA962136-9433-43B0-8B5E-144FABCB9059}"/>
              </a:ext>
            </a:extLst>
          </p:cNvPr>
          <p:cNvGraphicFramePr>
            <a:graphicFrameLocks/>
          </p:cNvGraphicFramePr>
          <p:nvPr>
            <p:extLst>
              <p:ext uri="{D42A27DB-BD31-4B8C-83A1-F6EECF244321}">
                <p14:modId xmlns:p14="http://schemas.microsoft.com/office/powerpoint/2010/main" val="140325808"/>
              </p:ext>
            </p:extLst>
          </p:nvPr>
        </p:nvGraphicFramePr>
        <p:xfrm>
          <a:off x="5223163" y="2423374"/>
          <a:ext cx="4435882" cy="112004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5" name="Content Placeholder 7">
            <a:extLst>
              <a:ext uri="{FF2B5EF4-FFF2-40B4-BE49-F238E27FC236}">
                <a16:creationId xmlns:a16="http://schemas.microsoft.com/office/drawing/2014/main" id="{C7FD1C42-F24B-4A59-B91E-5F83F8A973C2}"/>
              </a:ext>
            </a:extLst>
          </p:cNvPr>
          <p:cNvGraphicFramePr>
            <a:graphicFrameLocks/>
          </p:cNvGraphicFramePr>
          <p:nvPr>
            <p:extLst>
              <p:ext uri="{D42A27DB-BD31-4B8C-83A1-F6EECF244321}">
                <p14:modId xmlns:p14="http://schemas.microsoft.com/office/powerpoint/2010/main" val="4282786882"/>
              </p:ext>
            </p:extLst>
          </p:nvPr>
        </p:nvGraphicFramePr>
        <p:xfrm>
          <a:off x="391187" y="4367426"/>
          <a:ext cx="4435882" cy="1146137"/>
        </p:xfrm>
        <a:graphic>
          <a:graphicData uri="http://schemas.openxmlformats.org/drawingml/2006/chart">
            <c:chart xmlns:c="http://schemas.openxmlformats.org/drawingml/2006/chart" xmlns:r="http://schemas.openxmlformats.org/officeDocument/2006/relationships" r:id="rId5"/>
          </a:graphicData>
        </a:graphic>
      </p:graphicFrame>
      <p:sp>
        <p:nvSpPr>
          <p:cNvPr id="36" name="TextBox 35">
            <a:extLst>
              <a:ext uri="{FF2B5EF4-FFF2-40B4-BE49-F238E27FC236}">
                <a16:creationId xmlns:a16="http://schemas.microsoft.com/office/drawing/2014/main" id="{B5535184-C700-4603-964D-91F0B868E377}"/>
              </a:ext>
            </a:extLst>
          </p:cNvPr>
          <p:cNvSpPr txBox="1"/>
          <p:nvPr/>
        </p:nvSpPr>
        <p:spPr>
          <a:xfrm>
            <a:off x="3629891" y="2634558"/>
            <a:ext cx="2264880" cy="1092607"/>
          </a:xfrm>
          <a:prstGeom prst="rect">
            <a:avLst/>
          </a:prstGeom>
          <a:noFill/>
          <a:ln>
            <a:solidFill>
              <a:schemeClr val="tx1"/>
            </a:solidFill>
            <a:prstDash val="sysDash"/>
          </a:ln>
        </p:spPr>
        <p:txBody>
          <a:bodyPr wrap="square" rtlCol="0">
            <a:spAutoFit/>
          </a:bodyPr>
          <a:lstStyle/>
          <a:p>
            <a:pPr>
              <a:spcBef>
                <a:spcPts val="600"/>
              </a:spcBef>
            </a:pPr>
            <a:r>
              <a:rPr lang="en-AU" sz="1000" b="1" i="1" dirty="0">
                <a:latin typeface="Calibri" panose="020F0502020204030204" pitchFamily="34" charset="0"/>
                <a:cs typeface="Calibri" panose="020F0502020204030204" pitchFamily="34" charset="0"/>
              </a:rPr>
              <a:t>Significantly lower </a:t>
            </a:r>
            <a:br>
              <a:rPr lang="en-AU" sz="1000" b="1" i="1" dirty="0">
                <a:latin typeface="Calibri" panose="020F0502020204030204" pitchFamily="34" charset="0"/>
                <a:cs typeface="Calibri" panose="020F0502020204030204" pitchFamily="34" charset="0"/>
              </a:rPr>
            </a:br>
            <a:r>
              <a:rPr lang="en-AU" sz="1000" dirty="0">
                <a:latin typeface="Calibri" panose="020F0502020204030204" pitchFamily="34" charset="0"/>
                <a:cs typeface="Calibri" panose="020F0502020204030204" pitchFamily="34" charset="0"/>
              </a:rPr>
              <a:t>result amongst…</a:t>
            </a:r>
          </a:p>
          <a:p>
            <a:pPr>
              <a:spcBef>
                <a:spcPts val="600"/>
              </a:spcBef>
            </a:pPr>
            <a:r>
              <a:rPr lang="en-AU" sz="1000" dirty="0">
                <a:latin typeface="Calibri" panose="020F0502020204030204" pitchFamily="34" charset="0"/>
                <a:cs typeface="Calibri" panose="020F0502020204030204" pitchFamily="34" charset="0"/>
              </a:rPr>
              <a:t>Medical practitioners:	44%</a:t>
            </a:r>
          </a:p>
          <a:p>
            <a:pPr>
              <a:spcBef>
                <a:spcPts val="600"/>
              </a:spcBef>
            </a:pPr>
            <a:r>
              <a:rPr lang="en-AU" sz="1000" dirty="0">
                <a:latin typeface="Calibri" panose="020F0502020204030204" pitchFamily="34" charset="0"/>
                <a:cs typeface="Calibri" panose="020F0502020204030204" pitchFamily="34" charset="0"/>
              </a:rPr>
              <a:t>Dental practitioners:    	44%</a:t>
            </a:r>
          </a:p>
          <a:p>
            <a:pPr>
              <a:spcBef>
                <a:spcPts val="600"/>
              </a:spcBef>
            </a:pPr>
            <a:r>
              <a:rPr lang="en-AU" sz="1000" dirty="0">
                <a:latin typeface="Calibri" panose="020F0502020204030204" pitchFamily="34" charset="0"/>
                <a:cs typeface="Calibri" panose="020F0502020204030204" pitchFamily="34" charset="0"/>
              </a:rPr>
              <a:t>Psychologists:		45%</a:t>
            </a:r>
          </a:p>
        </p:txBody>
      </p:sp>
      <p:sp>
        <p:nvSpPr>
          <p:cNvPr id="37" name="TextBox 36">
            <a:extLst>
              <a:ext uri="{FF2B5EF4-FFF2-40B4-BE49-F238E27FC236}">
                <a16:creationId xmlns:a16="http://schemas.microsoft.com/office/drawing/2014/main" id="{8AF263CF-B36F-478E-9B4A-58FEF393849E}"/>
              </a:ext>
            </a:extLst>
          </p:cNvPr>
          <p:cNvSpPr txBox="1"/>
          <p:nvPr/>
        </p:nvSpPr>
        <p:spPr>
          <a:xfrm>
            <a:off x="3629891" y="3887018"/>
            <a:ext cx="2264880" cy="1708160"/>
          </a:xfrm>
          <a:prstGeom prst="rect">
            <a:avLst/>
          </a:prstGeom>
          <a:noFill/>
          <a:ln>
            <a:solidFill>
              <a:schemeClr val="tx1"/>
            </a:solidFill>
            <a:prstDash val="sysDash"/>
          </a:ln>
        </p:spPr>
        <p:txBody>
          <a:bodyPr wrap="square" rtlCol="0">
            <a:spAutoFit/>
          </a:bodyPr>
          <a:lstStyle/>
          <a:p>
            <a:pPr lvl="0">
              <a:spcBef>
                <a:spcPts val="600"/>
              </a:spcBef>
            </a:pPr>
            <a:r>
              <a:rPr lang="en-AU" sz="1000" b="1" i="1" dirty="0">
                <a:solidFill>
                  <a:srgbClr val="2F3B43"/>
                </a:solidFill>
                <a:latin typeface="Calibri" panose="020F0502020204030204" pitchFamily="34" charset="0"/>
                <a:cs typeface="Calibri" panose="020F0502020204030204" pitchFamily="34" charset="0"/>
              </a:rPr>
              <a:t>Significantly lower </a:t>
            </a:r>
            <a:br>
              <a:rPr lang="en-AU" sz="1000" b="1" i="1" dirty="0">
                <a:solidFill>
                  <a:srgbClr val="2F3B43"/>
                </a:solidFill>
                <a:latin typeface="Calibri" panose="020F0502020204030204" pitchFamily="34" charset="0"/>
                <a:cs typeface="Calibri" panose="020F0502020204030204" pitchFamily="34" charset="0"/>
              </a:rPr>
            </a:br>
            <a:r>
              <a:rPr lang="en-AU" sz="1000" dirty="0">
                <a:solidFill>
                  <a:srgbClr val="2F3B43"/>
                </a:solidFill>
                <a:latin typeface="Calibri" panose="020F0502020204030204" pitchFamily="34" charset="0"/>
                <a:cs typeface="Calibri" panose="020F0502020204030204" pitchFamily="34" charset="0"/>
              </a:rPr>
              <a:t>result amongst…</a:t>
            </a:r>
          </a:p>
          <a:p>
            <a:pPr>
              <a:spcBef>
                <a:spcPts val="600"/>
              </a:spcBef>
            </a:pPr>
            <a:r>
              <a:rPr lang="en-AU" sz="1000" dirty="0">
                <a:latin typeface="Calibri" panose="020F0502020204030204" pitchFamily="34" charset="0"/>
                <a:cs typeface="Calibri" panose="020F0502020204030204" pitchFamily="34" charset="0"/>
              </a:rPr>
              <a:t>Medical practitioners:	52%</a:t>
            </a:r>
          </a:p>
          <a:p>
            <a:pPr>
              <a:spcBef>
                <a:spcPts val="600"/>
              </a:spcBef>
            </a:pPr>
            <a:r>
              <a:rPr lang="en-AU" sz="1000" dirty="0">
                <a:latin typeface="Calibri" panose="020F0502020204030204" pitchFamily="34" charset="0"/>
                <a:cs typeface="Calibri" panose="020F0502020204030204" pitchFamily="34" charset="0"/>
              </a:rPr>
              <a:t>Chiropractors:		50%</a:t>
            </a:r>
          </a:p>
          <a:p>
            <a:pPr>
              <a:spcBef>
                <a:spcPts val="600"/>
              </a:spcBef>
            </a:pPr>
            <a:r>
              <a:rPr lang="en-AU" sz="1000" dirty="0">
                <a:latin typeface="Calibri" panose="020F0502020204030204" pitchFamily="34" charset="0"/>
                <a:cs typeface="Calibri" panose="020F0502020204030204" pitchFamily="34" charset="0"/>
              </a:rPr>
              <a:t>Chinese medicine                 practitioners:		48%</a:t>
            </a:r>
          </a:p>
          <a:p>
            <a:pPr>
              <a:spcBef>
                <a:spcPts val="600"/>
              </a:spcBef>
            </a:pPr>
            <a:r>
              <a:rPr lang="en-AU" sz="1000" dirty="0">
                <a:latin typeface="Calibri" panose="020F0502020204030204" pitchFamily="34" charset="0"/>
                <a:cs typeface="Calibri" panose="020F0502020204030204" pitchFamily="34" charset="0"/>
              </a:rPr>
              <a:t>Dental practitioners:	48%</a:t>
            </a:r>
          </a:p>
          <a:p>
            <a:pPr>
              <a:spcBef>
                <a:spcPts val="600"/>
              </a:spcBef>
            </a:pPr>
            <a:r>
              <a:rPr lang="en-AU" sz="1000" dirty="0">
                <a:latin typeface="Calibri" panose="020F0502020204030204" pitchFamily="34" charset="0"/>
                <a:cs typeface="Calibri" panose="020F0502020204030204" pitchFamily="34" charset="0"/>
              </a:rPr>
              <a:t>Psychologists:		47%</a:t>
            </a:r>
          </a:p>
        </p:txBody>
      </p:sp>
      <p:sp>
        <p:nvSpPr>
          <p:cNvPr id="38" name="TextBox 37">
            <a:extLst>
              <a:ext uri="{FF2B5EF4-FFF2-40B4-BE49-F238E27FC236}">
                <a16:creationId xmlns:a16="http://schemas.microsoft.com/office/drawing/2014/main" id="{FB67887C-3BD6-48EB-9D19-AD1290D7CB09}"/>
              </a:ext>
            </a:extLst>
          </p:cNvPr>
          <p:cNvSpPr txBox="1"/>
          <p:nvPr/>
        </p:nvSpPr>
        <p:spPr>
          <a:xfrm>
            <a:off x="8238653" y="3524535"/>
            <a:ext cx="1168826" cy="861774"/>
          </a:xfrm>
          <a:prstGeom prst="rect">
            <a:avLst/>
          </a:prstGeom>
          <a:noFill/>
          <a:ln>
            <a:solidFill>
              <a:schemeClr val="tx1"/>
            </a:solidFill>
            <a:prstDash val="sysDash"/>
          </a:ln>
        </p:spPr>
        <p:txBody>
          <a:bodyPr wrap="square" rtlCol="0">
            <a:spAutoFit/>
          </a:bodyPr>
          <a:lstStyle/>
          <a:p>
            <a:pPr algn="ctr">
              <a:spcBef>
                <a:spcPts val="600"/>
              </a:spcBef>
            </a:pPr>
            <a:r>
              <a:rPr lang="en-AU" sz="1000" dirty="0">
                <a:latin typeface="Calibri" panose="020F0502020204030204" pitchFamily="34" charset="0"/>
                <a:cs typeface="Calibri" panose="020F0502020204030204" pitchFamily="34" charset="0"/>
              </a:rPr>
              <a:t>No significant differences amongst the broader community</a:t>
            </a:r>
          </a:p>
        </p:txBody>
      </p:sp>
      <p:sp>
        <p:nvSpPr>
          <p:cNvPr id="39" name="TextBox 38">
            <a:extLst>
              <a:ext uri="{FF2B5EF4-FFF2-40B4-BE49-F238E27FC236}">
                <a16:creationId xmlns:a16="http://schemas.microsoft.com/office/drawing/2014/main" id="{5B74A3E0-A605-4345-9721-6C02AD638FA2}"/>
              </a:ext>
            </a:extLst>
          </p:cNvPr>
          <p:cNvSpPr txBox="1"/>
          <p:nvPr/>
        </p:nvSpPr>
        <p:spPr>
          <a:xfrm>
            <a:off x="5718841" y="1874048"/>
            <a:ext cx="3028393" cy="261610"/>
          </a:xfrm>
          <a:prstGeom prst="rect">
            <a:avLst/>
          </a:prstGeom>
          <a:noFill/>
        </p:spPr>
        <p:txBody>
          <a:bodyPr wrap="none" rtlCol="0">
            <a:spAutoFit/>
          </a:bodyPr>
          <a:lstStyle/>
          <a:p>
            <a:pPr>
              <a:buClr>
                <a:srgbClr val="1C1C1C"/>
              </a:buClr>
              <a:buFont typeface="Wingdings" pitchFamily="2" charset="2"/>
              <a:buNone/>
            </a:pPr>
            <a:r>
              <a:rPr lang="en-AU" sz="1100" i="1" dirty="0">
                <a:solidFill>
                  <a:srgbClr val="5B5853"/>
                </a:solidFill>
                <a:latin typeface="Calibri" panose="020F0502020204030204" pitchFamily="34" charset="0"/>
                <a:cs typeface="Calibri" panose="020F0502020204030204" pitchFamily="34" charset="0"/>
              </a:rPr>
              <a:t>(59% have some knowledge of at least one board)</a:t>
            </a:r>
          </a:p>
        </p:txBody>
      </p:sp>
      <p:sp>
        <p:nvSpPr>
          <p:cNvPr id="40" name="TextBox 39">
            <a:extLst>
              <a:ext uri="{FF2B5EF4-FFF2-40B4-BE49-F238E27FC236}">
                <a16:creationId xmlns:a16="http://schemas.microsoft.com/office/drawing/2014/main" id="{2FA20EE8-29D5-40B0-B003-CBA86DC0DCF1}"/>
              </a:ext>
            </a:extLst>
          </p:cNvPr>
          <p:cNvSpPr txBox="1"/>
          <p:nvPr/>
        </p:nvSpPr>
        <p:spPr>
          <a:xfrm>
            <a:off x="1676021" y="1605799"/>
            <a:ext cx="1241302" cy="338554"/>
          </a:xfrm>
          <a:prstGeom prst="rect">
            <a:avLst/>
          </a:prstGeom>
          <a:noFill/>
        </p:spPr>
        <p:txBody>
          <a:bodyPr wrap="none" rtlCol="0">
            <a:spAutoFit/>
          </a:bodyPr>
          <a:lstStyle/>
          <a:p>
            <a:pPr>
              <a:buClr>
                <a:srgbClr val="1C1C1C"/>
              </a:buClr>
              <a:buFont typeface="Wingdings" pitchFamily="2" charset="2"/>
              <a:buNone/>
            </a:pPr>
            <a:r>
              <a:rPr lang="en-AU" sz="1600" dirty="0">
                <a:latin typeface="Calibri" panose="020F0502020204030204" pitchFamily="34" charset="0"/>
                <a:cs typeface="Calibri" panose="020F0502020204030204" pitchFamily="34" charset="0"/>
              </a:rPr>
              <a:t>Practitioners</a:t>
            </a:r>
          </a:p>
        </p:txBody>
      </p:sp>
      <p:sp>
        <p:nvSpPr>
          <p:cNvPr id="41" name="TextBox 40">
            <a:extLst>
              <a:ext uri="{FF2B5EF4-FFF2-40B4-BE49-F238E27FC236}">
                <a16:creationId xmlns:a16="http://schemas.microsoft.com/office/drawing/2014/main" id="{5348B200-B68D-4F73-914E-8385121EFECB}"/>
              </a:ext>
            </a:extLst>
          </p:cNvPr>
          <p:cNvSpPr txBox="1"/>
          <p:nvPr/>
        </p:nvSpPr>
        <p:spPr>
          <a:xfrm>
            <a:off x="5718841" y="1605799"/>
            <a:ext cx="2703371" cy="338554"/>
          </a:xfrm>
          <a:prstGeom prst="rect">
            <a:avLst/>
          </a:prstGeom>
          <a:noFill/>
        </p:spPr>
        <p:txBody>
          <a:bodyPr wrap="square" rtlCol="0">
            <a:spAutoFit/>
          </a:bodyPr>
          <a:lstStyle/>
          <a:p>
            <a:pPr>
              <a:buClr>
                <a:srgbClr val="1C1C1C"/>
              </a:buClr>
              <a:buFont typeface="Wingdings" pitchFamily="2" charset="2"/>
              <a:buNone/>
            </a:pPr>
            <a:r>
              <a:rPr lang="en-AU" sz="1600" dirty="0">
                <a:latin typeface="Calibri" panose="020F0502020204030204" pitchFamily="34" charset="0"/>
                <a:cs typeface="Calibri" panose="020F0502020204030204" pitchFamily="34" charset="0"/>
              </a:rPr>
              <a:t>Broader Community</a:t>
            </a:r>
          </a:p>
        </p:txBody>
      </p:sp>
      <p:sp>
        <p:nvSpPr>
          <p:cNvPr id="42" name="TextBox 41">
            <a:extLst>
              <a:ext uri="{FF2B5EF4-FFF2-40B4-BE49-F238E27FC236}">
                <a16:creationId xmlns:a16="http://schemas.microsoft.com/office/drawing/2014/main" id="{84AE0532-712D-4174-93C2-9F17097AFE75}"/>
              </a:ext>
            </a:extLst>
          </p:cNvPr>
          <p:cNvSpPr txBox="1"/>
          <p:nvPr/>
        </p:nvSpPr>
        <p:spPr>
          <a:xfrm>
            <a:off x="380999" y="5564296"/>
            <a:ext cx="9143999" cy="553998"/>
          </a:xfrm>
          <a:prstGeom prst="rect">
            <a:avLst/>
          </a:prstGeom>
          <a:noFill/>
        </p:spPr>
        <p:txBody>
          <a:bodyPr wrap="square" rtlCol="0">
            <a:spAutoFit/>
          </a:bodyPr>
          <a:lstStyle/>
          <a:p>
            <a:r>
              <a:rPr lang="en-AU" sz="1000" b="1" dirty="0">
                <a:latin typeface="Calibri" panose="020F0502020204030204" pitchFamily="34" charset="0"/>
                <a:cs typeface="Calibri" panose="020F0502020204030204" pitchFamily="34" charset="0"/>
              </a:rPr>
              <a:t>Sample Base</a:t>
            </a:r>
          </a:p>
          <a:p>
            <a:pPr marL="171450" indent="-171450">
              <a:buFont typeface="Arial" panose="020B0604020202020204" pitchFamily="34" charset="0"/>
              <a:buChar char="•"/>
            </a:pPr>
            <a:r>
              <a:rPr lang="en-AU" sz="1000" dirty="0">
                <a:latin typeface="Calibri" panose="020F0502020204030204" pitchFamily="34" charset="0"/>
                <a:cs typeface="Calibri" panose="020F0502020204030204" pitchFamily="34" charset="0"/>
              </a:rPr>
              <a:t>Practitioner survey:  All practitioners registered with that Board</a:t>
            </a:r>
          </a:p>
          <a:p>
            <a:pPr marL="171450" indent="-171450">
              <a:buFont typeface="Arial" panose="020B0604020202020204" pitchFamily="34" charset="0"/>
              <a:buChar char="•"/>
            </a:pPr>
            <a:r>
              <a:rPr lang="en-AU" sz="1000" dirty="0">
                <a:latin typeface="Calibri" panose="020F0502020204030204" pitchFamily="34" charset="0"/>
                <a:cs typeface="Calibri" panose="020F0502020204030204" pitchFamily="34" charset="0"/>
              </a:rPr>
              <a:t>Community survey:  Australians who are aware of at least one National Board and indicate they have at least a ‘good’ level of knowledge of that board/s</a:t>
            </a:r>
          </a:p>
        </p:txBody>
      </p:sp>
      <p:sp>
        <p:nvSpPr>
          <p:cNvPr id="43" name="Oval 42">
            <a:extLst>
              <a:ext uri="{FF2B5EF4-FFF2-40B4-BE49-F238E27FC236}">
                <a16:creationId xmlns:a16="http://schemas.microsoft.com/office/drawing/2014/main" id="{487E5B99-9CB1-4A3B-9E77-8CE5C6FCFBCE}"/>
              </a:ext>
            </a:extLst>
          </p:cNvPr>
          <p:cNvSpPr/>
          <p:nvPr/>
        </p:nvSpPr>
        <p:spPr bwMode="auto">
          <a:xfrm>
            <a:off x="2805333" y="2745025"/>
            <a:ext cx="446691" cy="417841"/>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tx1"/>
              </a:solidFill>
              <a:effectLst/>
              <a:latin typeface="Arial" pitchFamily="-65" charset="0"/>
              <a:ea typeface="ＭＳ Ｐゴシック" charset="-128"/>
              <a:cs typeface="ＭＳ Ｐゴシック" charset="-128"/>
            </a:endParaRPr>
          </a:p>
        </p:txBody>
      </p:sp>
      <p:cxnSp>
        <p:nvCxnSpPr>
          <p:cNvPr id="44" name="Straight Arrow Connector 43">
            <a:extLst>
              <a:ext uri="{FF2B5EF4-FFF2-40B4-BE49-F238E27FC236}">
                <a16:creationId xmlns:a16="http://schemas.microsoft.com/office/drawing/2014/main" id="{3FA9D103-76C6-4804-A724-B12258FB65D4}"/>
              </a:ext>
            </a:extLst>
          </p:cNvPr>
          <p:cNvCxnSpPr>
            <a:cxnSpLocks/>
          </p:cNvCxnSpPr>
          <p:nvPr/>
        </p:nvCxnSpPr>
        <p:spPr bwMode="auto">
          <a:xfrm>
            <a:off x="3295573" y="2953945"/>
            <a:ext cx="262550" cy="0"/>
          </a:xfrm>
          <a:prstGeom prst="straightConnector1">
            <a:avLst/>
          </a:prstGeom>
          <a:noFill/>
          <a:ln>
            <a:solidFill>
              <a:schemeClr val="tx1"/>
            </a:solidFill>
            <a:prstDash val="sysDash"/>
            <a:tailEnd type="arrow"/>
          </a:ln>
        </p:spPr>
      </p:cxnSp>
      <p:sp>
        <p:nvSpPr>
          <p:cNvPr id="45" name="Oval 44">
            <a:extLst>
              <a:ext uri="{FF2B5EF4-FFF2-40B4-BE49-F238E27FC236}">
                <a16:creationId xmlns:a16="http://schemas.microsoft.com/office/drawing/2014/main" id="{D0707509-85F3-4C1F-B97D-83E901472EFA}"/>
              </a:ext>
            </a:extLst>
          </p:cNvPr>
          <p:cNvSpPr/>
          <p:nvPr/>
        </p:nvSpPr>
        <p:spPr bwMode="auto">
          <a:xfrm>
            <a:off x="2941865" y="4700574"/>
            <a:ext cx="446691" cy="417841"/>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tx1"/>
              </a:solidFill>
              <a:effectLst/>
              <a:latin typeface="Arial" pitchFamily="-65" charset="0"/>
              <a:ea typeface="ＭＳ Ｐゴシック" charset="-128"/>
              <a:cs typeface="ＭＳ Ｐゴシック" charset="-128"/>
            </a:endParaRPr>
          </a:p>
        </p:txBody>
      </p:sp>
      <p:cxnSp>
        <p:nvCxnSpPr>
          <p:cNvPr id="46" name="Straight Arrow Connector 45">
            <a:extLst>
              <a:ext uri="{FF2B5EF4-FFF2-40B4-BE49-F238E27FC236}">
                <a16:creationId xmlns:a16="http://schemas.microsoft.com/office/drawing/2014/main" id="{26BFD5F5-55E8-49AB-8A5B-7F796E23D275}"/>
              </a:ext>
            </a:extLst>
          </p:cNvPr>
          <p:cNvCxnSpPr>
            <a:cxnSpLocks/>
          </p:cNvCxnSpPr>
          <p:nvPr/>
        </p:nvCxnSpPr>
        <p:spPr bwMode="auto">
          <a:xfrm>
            <a:off x="3395160" y="4909494"/>
            <a:ext cx="191841" cy="0"/>
          </a:xfrm>
          <a:prstGeom prst="straightConnector1">
            <a:avLst/>
          </a:prstGeom>
          <a:noFill/>
          <a:ln>
            <a:solidFill>
              <a:schemeClr val="tx1"/>
            </a:solidFill>
            <a:prstDash val="sysDash"/>
            <a:tailEnd type="arrow"/>
          </a:ln>
        </p:spPr>
      </p:cxnSp>
    </p:spTree>
    <p:extLst>
      <p:ext uri="{BB962C8B-B14F-4D97-AF65-F5344CB8AC3E}">
        <p14:creationId xmlns:p14="http://schemas.microsoft.com/office/powerpoint/2010/main" val="181053065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ilver Iphone 6 Near Blue and Silver Stethoscope">
            <a:extLst>
              <a:ext uri="{FF2B5EF4-FFF2-40B4-BE49-F238E27FC236}">
                <a16:creationId xmlns:a16="http://schemas.microsoft.com/office/drawing/2014/main" id="{4BA5392C-7A49-4354-A0AF-3FC2257957F4}"/>
              </a:ext>
            </a:extLst>
          </p:cNvPr>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t="2053"/>
          <a:stretch/>
        </p:blipFill>
        <p:spPr bwMode="auto">
          <a:xfrm>
            <a:off x="0" y="0"/>
            <a:ext cx="9906000" cy="647192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7CD152CA-7658-4D93-A5E6-C2A955C66C05}"/>
              </a:ext>
            </a:extLst>
          </p:cNvPr>
          <p:cNvSpPr/>
          <p:nvPr/>
        </p:nvSpPr>
        <p:spPr>
          <a:xfrm>
            <a:off x="0" y="0"/>
            <a:ext cx="9906000" cy="6471920"/>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7" name="Text Placeholder 6"/>
          <p:cNvSpPr>
            <a:spLocks noGrp="1"/>
          </p:cNvSpPr>
          <p:nvPr>
            <p:ph type="body" sz="quarter" idx="12"/>
          </p:nvPr>
        </p:nvSpPr>
        <p:spPr>
          <a:xfrm>
            <a:off x="385496" y="249410"/>
            <a:ext cx="9131831" cy="304800"/>
          </a:xfrm>
        </p:spPr>
        <p:txBody>
          <a:bodyPr/>
          <a:lstStyle/>
          <a:p>
            <a:r>
              <a:rPr lang="en-AU" dirty="0">
                <a:solidFill>
                  <a:schemeClr val="bg1"/>
                </a:solidFill>
              </a:rPr>
              <a:t>Key associations with AHPRA </a:t>
            </a:r>
            <a:r>
              <a:rPr lang="en-AU" sz="1600" dirty="0">
                <a:solidFill>
                  <a:schemeClr val="bg1"/>
                </a:solidFill>
              </a:rPr>
              <a:t>(based on the survey results)</a:t>
            </a:r>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28</a:t>
            </a:fld>
            <a:endParaRPr lang="en-GB" altLang="en-US" dirty="0"/>
          </a:p>
        </p:txBody>
      </p:sp>
      <p:sp>
        <p:nvSpPr>
          <p:cNvPr id="11" name="Content Placeholder 5"/>
          <p:cNvSpPr txBox="1">
            <a:spLocks/>
          </p:cNvSpPr>
          <p:nvPr/>
        </p:nvSpPr>
        <p:spPr bwMode="auto">
          <a:xfrm>
            <a:off x="4882741" y="2516672"/>
            <a:ext cx="4225640" cy="267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ts val="600"/>
              </a:spcAft>
              <a:buFont typeface="Lucida Grande" charset="0"/>
              <a:buNone/>
              <a:defRPr sz="1600" b="0" i="0">
                <a:solidFill>
                  <a:srgbClr val="2F3B43"/>
                </a:solidFill>
                <a:latin typeface="Times New Roman" charset="0"/>
                <a:ea typeface="Times New Roman" charset="0"/>
                <a:cs typeface="Times New Roman" charset="0"/>
              </a:defRPr>
            </a:lvl1pPr>
            <a:lvl2pPr marL="180975" indent="-176213" algn="l" rtl="0" eaLnBrk="1" fontAlgn="base" hangingPunct="1">
              <a:spcBef>
                <a:spcPct val="0"/>
              </a:spcBef>
              <a:spcAft>
                <a:spcPts val="600"/>
              </a:spcAft>
              <a:buFont typeface="Lucida Grande" charset="0"/>
              <a:buChar char="−"/>
              <a:tabLst/>
              <a:defRPr sz="1600" b="0" i="0">
                <a:solidFill>
                  <a:srgbClr val="2F3B43"/>
                </a:solidFill>
                <a:latin typeface="Times New Roman" charset="0"/>
                <a:ea typeface="Times New Roman" charset="0"/>
                <a:cs typeface="Times New Roman" charset="0"/>
              </a:defRPr>
            </a:lvl2pPr>
            <a:lvl3pPr marL="670971" indent="-285750" algn="l" rtl="0" eaLnBrk="1" fontAlgn="base" hangingPunct="1">
              <a:spcBef>
                <a:spcPct val="0"/>
              </a:spcBef>
              <a:spcAft>
                <a:spcPts val="600"/>
              </a:spcAft>
              <a:buFont typeface="Arial" charset="0"/>
              <a:buChar char="•"/>
              <a:defRPr sz="1600" b="0" i="0">
                <a:solidFill>
                  <a:srgbClr val="2F3B43"/>
                </a:solidFill>
                <a:latin typeface="Calibri" charset="0"/>
                <a:ea typeface="Calibri" charset="0"/>
                <a:cs typeface="Calibri" charset="0"/>
              </a:defRPr>
            </a:lvl3pPr>
            <a:lvl4pPr marL="784201" indent="-206369"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4pPr>
            <a:lvl5pPr marL="976812" indent="-192611" algn="l" rtl="0" eaLnBrk="1" fontAlgn="base" hangingPunct="1">
              <a:spcBef>
                <a:spcPct val="0"/>
              </a:spcBef>
              <a:spcAft>
                <a:spcPts val="600"/>
              </a:spcAft>
              <a:buFont typeface="Lucida Grande" charset="0"/>
              <a:buChar char="−"/>
              <a:defRPr sz="1600" b="0" i="0">
                <a:solidFill>
                  <a:srgbClr val="2F3B43"/>
                </a:solidFill>
                <a:latin typeface="DIN" charset="0"/>
                <a:ea typeface="DIN" charset="0"/>
                <a:cs typeface="DIN" charset="0"/>
              </a:defRPr>
            </a:lvl5pPr>
            <a:lvl6pPr marL="153572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6pPr>
            <a:lvl7pPr marL="203101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7pPr>
            <a:lvl8pPr marL="2526297"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8pPr>
            <a:lvl9pPr marL="3021582" indent="-201210" algn="l" rtl="0" eaLnBrk="1" fontAlgn="base" hangingPunct="1">
              <a:spcBef>
                <a:spcPct val="20000"/>
              </a:spcBef>
              <a:spcAft>
                <a:spcPct val="0"/>
              </a:spcAft>
              <a:buClr>
                <a:schemeClr val="tx2"/>
              </a:buClr>
              <a:buFont typeface="Flama Light" pitchFamily="50" charset="0"/>
              <a:buChar char="_"/>
              <a:defRPr sz="1733">
                <a:solidFill>
                  <a:schemeClr val="tx1"/>
                </a:solidFill>
                <a:latin typeface="+mn-lt"/>
                <a:ea typeface="+mn-ea"/>
                <a:cs typeface="+mn-cs"/>
              </a:defRPr>
            </a:lvl9pPr>
          </a:lstStyle>
          <a:p>
            <a:pPr lvl="0" defTabSz="914400">
              <a:spcBef>
                <a:spcPts val="1200"/>
              </a:spcBef>
              <a:spcAft>
                <a:spcPct val="0"/>
              </a:spcAft>
            </a:pPr>
            <a:r>
              <a:rPr lang="en-AU" sz="1800" b="1" i="1" kern="0" dirty="0">
                <a:solidFill>
                  <a:schemeClr val="bg1"/>
                </a:solidFill>
                <a:latin typeface="Calibri" panose="020F0502020204030204" pitchFamily="34" charset="0"/>
                <a:cs typeface="Calibri" panose="020F0502020204030204" pitchFamily="34" charset="0"/>
              </a:rPr>
              <a:t>Central to confusion about the role of AHPRA to protect the public versus practitioners…</a:t>
            </a:r>
          </a:p>
          <a:p>
            <a:pPr lvl="0" defTabSz="914400">
              <a:spcBef>
                <a:spcPts val="1800"/>
              </a:spcBef>
              <a:spcAft>
                <a:spcPct val="0"/>
              </a:spcAft>
            </a:pPr>
            <a:r>
              <a:rPr lang="en-AU" kern="0" dirty="0">
                <a:solidFill>
                  <a:schemeClr val="bg1"/>
                </a:solidFill>
                <a:latin typeface="Calibri" panose="020F0502020204030204" pitchFamily="34" charset="0"/>
                <a:cs typeface="Calibri" panose="020F0502020204030204" pitchFamily="34" charset="0"/>
              </a:rPr>
              <a:t>The broader community are more likely to associate AHPRA as being ‘for practitioners’ (40%) as opposed to being ‘for the public’ (30%). </a:t>
            </a:r>
          </a:p>
          <a:p>
            <a:pPr lvl="0" defTabSz="914400">
              <a:spcBef>
                <a:spcPts val="1200"/>
              </a:spcBef>
              <a:spcAft>
                <a:spcPct val="0"/>
              </a:spcAft>
            </a:pPr>
            <a:r>
              <a:rPr lang="en-AU" kern="0" dirty="0">
                <a:solidFill>
                  <a:schemeClr val="bg1"/>
                </a:solidFill>
                <a:latin typeface="Calibri" panose="020F0502020204030204" pitchFamily="34" charset="0"/>
                <a:cs typeface="Calibri" panose="020F0502020204030204" pitchFamily="34" charset="0"/>
              </a:rPr>
              <a:t>Conversely, practitioners are more likely to associate AHPRA with being ‘for the public’ (38%) as opposed to being ‘for practitioners (30%).</a:t>
            </a:r>
          </a:p>
        </p:txBody>
      </p:sp>
      <p:sp>
        <p:nvSpPr>
          <p:cNvPr id="12" name="Round Same Side Corner Rectangle 2">
            <a:extLst>
              <a:ext uri="{FF2B5EF4-FFF2-40B4-BE49-F238E27FC236}">
                <a16:creationId xmlns:a16="http://schemas.microsoft.com/office/drawing/2014/main" id="{34F367FD-7954-469B-9379-D84DE31E74E2}"/>
              </a:ext>
            </a:extLst>
          </p:cNvPr>
          <p:cNvSpPr/>
          <p:nvPr/>
        </p:nvSpPr>
        <p:spPr>
          <a:xfrm rot="5400000">
            <a:off x="574006" y="503909"/>
            <a:ext cx="3077630" cy="4225640"/>
          </a:xfrm>
          <a:prstGeom prst="round2SameRect">
            <a:avLst>
              <a:gd name="adj1" fmla="val 19087"/>
              <a:gd name="adj2" fmla="val 0"/>
            </a:avLst>
          </a:prstGeom>
          <a:solidFill>
            <a:schemeClr val="accent1">
              <a:alpha val="88000"/>
            </a:schemeClr>
          </a:solidFill>
          <a:ln cap="sq">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1"/>
              </a:solidFill>
            </a:endParaRPr>
          </a:p>
        </p:txBody>
      </p:sp>
      <p:sp>
        <p:nvSpPr>
          <p:cNvPr id="6" name="Content Placeholder 5"/>
          <p:cNvSpPr>
            <a:spLocks noGrp="1"/>
          </p:cNvSpPr>
          <p:nvPr>
            <p:ph idx="4294967295"/>
          </p:nvPr>
        </p:nvSpPr>
        <p:spPr>
          <a:xfrm>
            <a:off x="385498" y="1480521"/>
            <a:ext cx="3634242" cy="2272417"/>
          </a:xfrm>
        </p:spPr>
        <p:txBody>
          <a:bodyPr anchor="ctr"/>
          <a:lstStyle/>
          <a:p>
            <a:pPr lvl="0">
              <a:spcAft>
                <a:spcPct val="0"/>
              </a:spcAft>
            </a:pPr>
            <a:r>
              <a:rPr lang="en-AU" sz="1700" dirty="0">
                <a:solidFill>
                  <a:schemeClr val="bg1"/>
                </a:solidFill>
                <a:latin typeface="Calibri" panose="020F0502020204030204" pitchFamily="34" charset="0"/>
                <a:cs typeface="Calibri" panose="020F0502020204030204" pitchFamily="34" charset="0"/>
              </a:rPr>
              <a:t>While a much smaller proportion of the broader community are aware of AHPRA compared with the proportion of practitioners who know of AHPRA </a:t>
            </a:r>
            <a:br>
              <a:rPr lang="en-AU" sz="1700" dirty="0">
                <a:solidFill>
                  <a:schemeClr val="bg1"/>
                </a:solidFill>
                <a:latin typeface="Calibri" panose="020F0502020204030204" pitchFamily="34" charset="0"/>
                <a:cs typeface="Calibri" panose="020F0502020204030204" pitchFamily="34" charset="0"/>
              </a:rPr>
            </a:br>
            <a:r>
              <a:rPr lang="en-AU" sz="1700" dirty="0">
                <a:solidFill>
                  <a:schemeClr val="bg1"/>
                </a:solidFill>
                <a:latin typeface="Calibri" panose="020F0502020204030204" pitchFamily="34" charset="0"/>
                <a:cs typeface="Calibri" panose="020F0502020204030204" pitchFamily="34" charset="0"/>
              </a:rPr>
              <a:t>(29% vs 100%), it is clear that the perceptions of AHPRA amongst the broader community are far more positive than the perceptions typically held by practitioners.</a:t>
            </a:r>
          </a:p>
        </p:txBody>
      </p:sp>
      <p:cxnSp>
        <p:nvCxnSpPr>
          <p:cNvPr id="4" name="Straight Connector 3">
            <a:extLst>
              <a:ext uri="{FF2B5EF4-FFF2-40B4-BE49-F238E27FC236}">
                <a16:creationId xmlns:a16="http://schemas.microsoft.com/office/drawing/2014/main" id="{F9F4A4F9-B20F-46E8-8FCF-DC83D8D70840}"/>
              </a:ext>
            </a:extLst>
          </p:cNvPr>
          <p:cNvCxnSpPr>
            <a:cxnSpLocks/>
          </p:cNvCxnSpPr>
          <p:nvPr/>
        </p:nvCxnSpPr>
        <p:spPr bwMode="auto">
          <a:xfrm>
            <a:off x="4846528" y="3476531"/>
            <a:ext cx="4152617" cy="0"/>
          </a:xfrm>
          <a:prstGeom prst="line">
            <a:avLst/>
          </a:prstGeom>
          <a:solidFill>
            <a:schemeClr val="accent1"/>
          </a:solidFill>
          <a:ln w="9525" cap="flat" cmpd="sng" algn="ctr">
            <a:solidFill>
              <a:schemeClr val="accent1"/>
            </a:solidFill>
            <a:prstDash val="solid"/>
            <a:round/>
            <a:headEnd type="none" w="med" len="med"/>
            <a:tailEnd type="none" w="med" len="med"/>
          </a:ln>
          <a:effectLst/>
        </p:spPr>
      </p:cxnSp>
    </p:spTree>
    <p:extLst>
      <p:ext uri="{BB962C8B-B14F-4D97-AF65-F5344CB8AC3E}">
        <p14:creationId xmlns:p14="http://schemas.microsoft.com/office/powerpoint/2010/main" val="503473688"/>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ssorted Doctors Tools">
            <a:extLst>
              <a:ext uri="{FF2B5EF4-FFF2-40B4-BE49-F238E27FC236}">
                <a16:creationId xmlns:a16="http://schemas.microsoft.com/office/drawing/2014/main" id="{F33B0457-6B0E-4555-9CC9-3FA80E753741}"/>
              </a:ext>
            </a:extLst>
          </p:cNvPr>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r="3887"/>
          <a:stretch/>
        </p:blipFill>
        <p:spPr bwMode="auto">
          <a:xfrm>
            <a:off x="0" y="0"/>
            <a:ext cx="9906000" cy="646906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DC2E827E-D6F2-4C1A-A5CC-AE966CC4EE63}"/>
              </a:ext>
            </a:extLst>
          </p:cNvPr>
          <p:cNvSpPr/>
          <p:nvPr/>
        </p:nvSpPr>
        <p:spPr>
          <a:xfrm>
            <a:off x="0" y="0"/>
            <a:ext cx="9906000" cy="6471920"/>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7" name="Text Placeholder 6"/>
          <p:cNvSpPr>
            <a:spLocks noGrp="1"/>
          </p:cNvSpPr>
          <p:nvPr>
            <p:ph type="body" sz="quarter" idx="12"/>
          </p:nvPr>
        </p:nvSpPr>
        <p:spPr>
          <a:xfrm>
            <a:off x="385496" y="249410"/>
            <a:ext cx="9131831" cy="304800"/>
          </a:xfrm>
        </p:spPr>
        <p:txBody>
          <a:bodyPr/>
          <a:lstStyle/>
          <a:p>
            <a:r>
              <a:rPr lang="en-AU" dirty="0">
                <a:solidFill>
                  <a:schemeClr val="bg1"/>
                </a:solidFill>
              </a:rPr>
              <a:t>Key associations with National Boards </a:t>
            </a:r>
            <a:r>
              <a:rPr lang="en-AU" sz="1600" dirty="0">
                <a:solidFill>
                  <a:schemeClr val="bg1"/>
                </a:solidFill>
              </a:rPr>
              <a:t>(based on the survey results)</a:t>
            </a:r>
          </a:p>
        </p:txBody>
      </p:sp>
      <p:sp>
        <p:nvSpPr>
          <p:cNvPr id="6" name="Content Placeholder 5"/>
          <p:cNvSpPr>
            <a:spLocks noGrp="1"/>
          </p:cNvSpPr>
          <p:nvPr>
            <p:ph idx="4294967295"/>
          </p:nvPr>
        </p:nvSpPr>
        <p:spPr>
          <a:xfrm>
            <a:off x="385496" y="1077913"/>
            <a:ext cx="9131829" cy="642245"/>
          </a:xfrm>
        </p:spPr>
        <p:txBody>
          <a:bodyPr>
            <a:noAutofit/>
          </a:bodyPr>
          <a:lstStyle/>
          <a:p>
            <a:pPr lvl="0" algn="ctr">
              <a:spcAft>
                <a:spcPct val="0"/>
              </a:spcAft>
            </a:pPr>
            <a:r>
              <a:rPr lang="en-AU" dirty="0">
                <a:solidFill>
                  <a:schemeClr val="bg1"/>
                </a:solidFill>
                <a:latin typeface="Calibri" panose="020F0502020204030204" pitchFamily="34" charset="0"/>
                <a:cs typeface="Calibri" panose="020F0502020204030204" pitchFamily="34" charset="0"/>
              </a:rPr>
              <a:t>The largest proportion of both practitioners and the broader community see the National Boards predominantly in terms of being </a:t>
            </a:r>
            <a:r>
              <a:rPr lang="en-AU" sz="2400" dirty="0">
                <a:solidFill>
                  <a:schemeClr val="accent2"/>
                </a:solidFill>
                <a:latin typeface="Calibri" panose="020F0502020204030204" pitchFamily="34" charset="0"/>
                <a:cs typeface="Calibri" panose="020F0502020204030204" pitchFamily="34" charset="0"/>
              </a:rPr>
              <a:t>regulators, administrators</a:t>
            </a:r>
            <a:r>
              <a:rPr lang="en-AU" sz="2400" dirty="0">
                <a:solidFill>
                  <a:schemeClr val="bg1"/>
                </a:solidFill>
                <a:latin typeface="Calibri" panose="020F0502020204030204" pitchFamily="34" charset="0"/>
                <a:cs typeface="Calibri" panose="020F0502020204030204" pitchFamily="34" charset="0"/>
              </a:rPr>
              <a:t> </a:t>
            </a:r>
            <a:r>
              <a:rPr lang="en-AU" dirty="0">
                <a:solidFill>
                  <a:schemeClr val="bg1"/>
                </a:solidFill>
                <a:latin typeface="Calibri" panose="020F0502020204030204" pitchFamily="34" charset="0"/>
                <a:cs typeface="Calibri" panose="020F0502020204030204" pitchFamily="34" charset="0"/>
              </a:rPr>
              <a:t>and</a:t>
            </a:r>
            <a:r>
              <a:rPr lang="en-AU" sz="2400" dirty="0">
                <a:solidFill>
                  <a:schemeClr val="bg1"/>
                </a:solidFill>
                <a:latin typeface="Calibri" panose="020F0502020204030204" pitchFamily="34" charset="0"/>
                <a:cs typeface="Calibri" panose="020F0502020204030204" pitchFamily="34" charset="0"/>
              </a:rPr>
              <a:t> </a:t>
            </a:r>
            <a:r>
              <a:rPr lang="en-AU" sz="2400" dirty="0">
                <a:solidFill>
                  <a:schemeClr val="accent2"/>
                </a:solidFill>
                <a:latin typeface="Calibri" panose="020F0502020204030204" pitchFamily="34" charset="0"/>
                <a:cs typeface="Calibri" panose="020F0502020204030204" pitchFamily="34" charset="0"/>
              </a:rPr>
              <a:t>necessary.</a:t>
            </a:r>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29</a:t>
            </a:fld>
            <a:endParaRPr lang="en-GB" altLang="en-US" dirty="0"/>
          </a:p>
        </p:txBody>
      </p:sp>
      <p:sp>
        <p:nvSpPr>
          <p:cNvPr id="2" name="TextBox 1"/>
          <p:cNvSpPr txBox="1"/>
          <p:nvPr/>
        </p:nvSpPr>
        <p:spPr>
          <a:xfrm>
            <a:off x="381000" y="5390674"/>
            <a:ext cx="9138048" cy="738664"/>
          </a:xfrm>
          <a:prstGeom prst="rect">
            <a:avLst/>
          </a:prstGeom>
          <a:noFill/>
          <a:ln>
            <a:solidFill>
              <a:schemeClr val="bg1"/>
            </a:solidFill>
            <a:prstDash val="sysDash"/>
          </a:ln>
        </p:spPr>
        <p:txBody>
          <a:bodyPr wrap="square" rtlCol="0">
            <a:spAutoFit/>
          </a:bodyPr>
          <a:lstStyle/>
          <a:p>
            <a:r>
              <a:rPr lang="en-AU" sz="1400" dirty="0">
                <a:solidFill>
                  <a:schemeClr val="bg1"/>
                </a:solidFill>
              </a:rPr>
              <a:t>Note:  A detailed breakdown of the level of confidence and trust in each National Board, as well as a profile of the key associations amongst practitioners with their own National Board is provided in separate reports prepared for each National Board.</a:t>
            </a:r>
          </a:p>
        </p:txBody>
      </p:sp>
      <p:cxnSp>
        <p:nvCxnSpPr>
          <p:cNvPr id="12" name="Straight Connector 11">
            <a:extLst>
              <a:ext uri="{FF2B5EF4-FFF2-40B4-BE49-F238E27FC236}">
                <a16:creationId xmlns:a16="http://schemas.microsoft.com/office/drawing/2014/main" id="{1C601144-182C-4AC6-8D94-DF82B13CEB74}"/>
              </a:ext>
            </a:extLst>
          </p:cNvPr>
          <p:cNvCxnSpPr/>
          <p:nvPr/>
        </p:nvCxnSpPr>
        <p:spPr bwMode="auto">
          <a:xfrm>
            <a:off x="3154298" y="1937442"/>
            <a:ext cx="3594225" cy="0"/>
          </a:xfrm>
          <a:prstGeom prst="line">
            <a:avLst/>
          </a:prstGeom>
          <a:solidFill>
            <a:schemeClr val="accent1"/>
          </a:solidFill>
          <a:ln w="9525" cap="flat" cmpd="sng" algn="ctr">
            <a:solidFill>
              <a:schemeClr val="accent2"/>
            </a:solidFill>
            <a:prstDash val="solid"/>
            <a:round/>
            <a:headEnd type="none" w="med" len="med"/>
            <a:tailEnd type="none" w="med" len="med"/>
          </a:ln>
          <a:effectLst/>
        </p:spPr>
      </p:cxnSp>
      <p:sp>
        <p:nvSpPr>
          <p:cNvPr id="13" name="Rectangle 12">
            <a:extLst>
              <a:ext uri="{FF2B5EF4-FFF2-40B4-BE49-F238E27FC236}">
                <a16:creationId xmlns:a16="http://schemas.microsoft.com/office/drawing/2014/main" id="{E345DAA9-E5A8-4924-BA5A-E9F9141B6843}"/>
              </a:ext>
            </a:extLst>
          </p:cNvPr>
          <p:cNvSpPr/>
          <p:nvPr/>
        </p:nvSpPr>
        <p:spPr>
          <a:xfrm>
            <a:off x="2379594" y="2180816"/>
            <a:ext cx="5140861" cy="646331"/>
          </a:xfrm>
          <a:prstGeom prst="rect">
            <a:avLst/>
          </a:prstGeom>
        </p:spPr>
        <p:txBody>
          <a:bodyPr wrap="square">
            <a:spAutoFit/>
          </a:bodyPr>
          <a:lstStyle/>
          <a:p>
            <a:pPr algn="ctr" defTabSz="914400"/>
            <a:r>
              <a:rPr lang="en-AU" kern="0" dirty="0">
                <a:solidFill>
                  <a:schemeClr val="accent2"/>
                </a:solidFill>
                <a:latin typeface="Calibri" panose="020F0502020204030204" pitchFamily="34" charset="0"/>
                <a:cs typeface="Calibri" panose="020F0502020204030204" pitchFamily="34" charset="0"/>
              </a:rPr>
              <a:t>Beyond that, </a:t>
            </a:r>
            <a:r>
              <a:rPr lang="en-AU" b="1" kern="0" dirty="0">
                <a:solidFill>
                  <a:schemeClr val="accent2"/>
                </a:solidFill>
                <a:latin typeface="Calibri" panose="020F0502020204030204" pitchFamily="34" charset="0"/>
                <a:cs typeface="Calibri" panose="020F0502020204030204" pitchFamily="34" charset="0"/>
              </a:rPr>
              <a:t>confusion clearly exists as to the primary remit of the National Boards.  </a:t>
            </a:r>
          </a:p>
        </p:txBody>
      </p:sp>
      <p:grpSp>
        <p:nvGrpSpPr>
          <p:cNvPr id="15" name="Group 14">
            <a:extLst>
              <a:ext uri="{FF2B5EF4-FFF2-40B4-BE49-F238E27FC236}">
                <a16:creationId xmlns:a16="http://schemas.microsoft.com/office/drawing/2014/main" id="{9CD5490A-1CE1-46E0-A7F3-5F3BF2FB8CDC}"/>
              </a:ext>
            </a:extLst>
          </p:cNvPr>
          <p:cNvGrpSpPr/>
          <p:nvPr/>
        </p:nvGrpSpPr>
        <p:grpSpPr>
          <a:xfrm>
            <a:off x="2379594" y="2925838"/>
            <a:ext cx="5140861" cy="2136618"/>
            <a:chOff x="2491210" y="2925838"/>
            <a:chExt cx="5140861" cy="2136618"/>
          </a:xfrm>
        </p:grpSpPr>
        <p:sp>
          <p:nvSpPr>
            <p:cNvPr id="14" name="Rectangle: Rounded Corners 13">
              <a:extLst>
                <a:ext uri="{FF2B5EF4-FFF2-40B4-BE49-F238E27FC236}">
                  <a16:creationId xmlns:a16="http://schemas.microsoft.com/office/drawing/2014/main" id="{577DF5E2-353F-46F2-9A97-4BEA6C9A38F9}"/>
                </a:ext>
              </a:extLst>
            </p:cNvPr>
            <p:cNvSpPr/>
            <p:nvPr/>
          </p:nvSpPr>
          <p:spPr bwMode="auto">
            <a:xfrm>
              <a:off x="2491210" y="2925838"/>
              <a:ext cx="2524410" cy="2136618"/>
            </a:xfrm>
            <a:prstGeom prst="roundRect">
              <a:avLst>
                <a:gd name="adj" fmla="val 7769"/>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400">
                <a:spcBef>
                  <a:spcPts val="600"/>
                </a:spcBef>
              </a:pPr>
              <a:r>
                <a:rPr lang="en-AU" b="1" kern="0" dirty="0">
                  <a:solidFill>
                    <a:schemeClr val="bg1"/>
                  </a:solidFill>
                  <a:latin typeface="Calibri" panose="020F0502020204030204" pitchFamily="34" charset="0"/>
                  <a:cs typeface="Calibri" panose="020F0502020204030204" pitchFamily="34" charset="0"/>
                </a:rPr>
                <a:t>More than one in three practitioners (36%) </a:t>
              </a:r>
              <a:br>
                <a:rPr lang="en-AU" b="1" kern="0" dirty="0">
                  <a:solidFill>
                    <a:schemeClr val="bg1"/>
                  </a:solidFill>
                  <a:latin typeface="Calibri" panose="020F0502020204030204" pitchFamily="34" charset="0"/>
                  <a:cs typeface="Calibri" panose="020F0502020204030204" pitchFamily="34" charset="0"/>
                </a:rPr>
              </a:br>
              <a:r>
                <a:rPr lang="en-AU" sz="1600" kern="0" dirty="0">
                  <a:solidFill>
                    <a:schemeClr val="bg1"/>
                  </a:solidFill>
                  <a:latin typeface="Calibri" panose="020F0502020204030204" pitchFamily="34" charset="0"/>
                  <a:cs typeface="Calibri" panose="020F0502020204030204" pitchFamily="34" charset="0"/>
                </a:rPr>
                <a:t>view their National Board as  being ‘for practitioners’ while 23% associate their National Boards as being ‘for the ‘public’.</a:t>
              </a:r>
            </a:p>
          </p:txBody>
        </p:sp>
        <p:sp>
          <p:nvSpPr>
            <p:cNvPr id="16" name="Rectangle: Rounded Corners 15">
              <a:extLst>
                <a:ext uri="{FF2B5EF4-FFF2-40B4-BE49-F238E27FC236}">
                  <a16:creationId xmlns:a16="http://schemas.microsoft.com/office/drawing/2014/main" id="{E84491AA-C181-4AC1-96EB-06AD1E013A72}"/>
                </a:ext>
              </a:extLst>
            </p:cNvPr>
            <p:cNvSpPr/>
            <p:nvPr/>
          </p:nvSpPr>
          <p:spPr bwMode="auto">
            <a:xfrm>
              <a:off x="5107661" y="2925838"/>
              <a:ext cx="2524410" cy="2136618"/>
            </a:xfrm>
            <a:prstGeom prst="roundRect">
              <a:avLst>
                <a:gd name="adj" fmla="val 7769"/>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400">
                <a:spcBef>
                  <a:spcPts val="600"/>
                </a:spcBef>
              </a:pPr>
              <a:r>
                <a:rPr lang="en-AU" sz="1600" kern="0" dirty="0">
                  <a:solidFill>
                    <a:schemeClr val="bg1"/>
                  </a:solidFill>
                  <a:latin typeface="Calibri" panose="020F0502020204030204" pitchFamily="34" charset="0"/>
                  <a:cs typeface="Calibri" panose="020F0502020204030204" pitchFamily="34" charset="0"/>
                </a:rPr>
                <a:t>Amongst the broader community, </a:t>
              </a:r>
              <a:r>
                <a:rPr lang="en-AU" b="1" kern="0" dirty="0">
                  <a:solidFill>
                    <a:schemeClr val="bg1"/>
                  </a:solidFill>
                  <a:latin typeface="Calibri" panose="020F0502020204030204" pitchFamily="34" charset="0"/>
                  <a:cs typeface="Calibri" panose="020F0502020204030204" pitchFamily="34" charset="0"/>
                </a:rPr>
                <a:t>more than a quarter (29%) </a:t>
              </a:r>
              <a:r>
                <a:rPr lang="en-AU" sz="1600" kern="0" dirty="0">
                  <a:solidFill>
                    <a:schemeClr val="bg1"/>
                  </a:solidFill>
                  <a:latin typeface="Calibri" panose="020F0502020204030204" pitchFamily="34" charset="0"/>
                  <a:cs typeface="Calibri" panose="020F0502020204030204" pitchFamily="34" charset="0"/>
                </a:rPr>
                <a:t>view the National Boards as being ‘for practitioners’ while 23% see National Boards as being ‘for the public’.</a:t>
              </a:r>
            </a:p>
          </p:txBody>
        </p:sp>
      </p:grpSp>
    </p:spTree>
    <p:extLst>
      <p:ext uri="{BB962C8B-B14F-4D97-AF65-F5344CB8AC3E}">
        <p14:creationId xmlns:p14="http://schemas.microsoft.com/office/powerpoint/2010/main" val="3888800962"/>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03CFEB-2305-894F-91E9-CAE9ABCCB178}"/>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0" y="-23578"/>
            <a:ext cx="9906000" cy="6492644"/>
          </a:xfrm>
          <a:prstGeom prst="rect">
            <a:avLst/>
          </a:prstGeom>
        </p:spPr>
      </p:pic>
      <p:sp>
        <p:nvSpPr>
          <p:cNvPr id="10" name="Rectangle 9">
            <a:extLst>
              <a:ext uri="{FF2B5EF4-FFF2-40B4-BE49-F238E27FC236}">
                <a16:creationId xmlns:a16="http://schemas.microsoft.com/office/drawing/2014/main" id="{8CF055A3-8DC6-3B47-8178-24AEF8504EDD}"/>
              </a:ext>
            </a:extLst>
          </p:cNvPr>
          <p:cNvSpPr/>
          <p:nvPr/>
        </p:nvSpPr>
        <p:spPr>
          <a:xfrm>
            <a:off x="-1" y="-23578"/>
            <a:ext cx="9905999" cy="6492644"/>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2" name="Slide Number Placeholder 1"/>
          <p:cNvSpPr>
            <a:spLocks noGrp="1"/>
          </p:cNvSpPr>
          <p:nvPr>
            <p:ph type="sldNum" sz="quarter" idx="11"/>
          </p:nvPr>
        </p:nvSpPr>
        <p:spPr/>
        <p:txBody>
          <a:bodyPr/>
          <a:lstStyle/>
          <a:p>
            <a:fld id="{1C8C259C-AC5F-C147-B2D6-0EBE84F5C7BB}" type="slidenum">
              <a:rPr lang="en-GB" altLang="en-US" smtClean="0"/>
              <a:pPr/>
              <a:t>30</a:t>
            </a:fld>
            <a:endParaRPr lang="en-GB" altLang="en-US" dirty="0"/>
          </a:p>
        </p:txBody>
      </p:sp>
      <p:sp>
        <p:nvSpPr>
          <p:cNvPr id="15" name="Title 2">
            <a:extLst>
              <a:ext uri="{FF2B5EF4-FFF2-40B4-BE49-F238E27FC236}">
                <a16:creationId xmlns:a16="http://schemas.microsoft.com/office/drawing/2014/main" id="{AC093FA5-7B46-8744-ADA9-234F3F6466F1}"/>
              </a:ext>
            </a:extLst>
          </p:cNvPr>
          <p:cNvSpPr txBox="1">
            <a:spLocks/>
          </p:cNvSpPr>
          <p:nvPr/>
        </p:nvSpPr>
        <p:spPr>
          <a:xfrm>
            <a:off x="381000" y="244475"/>
            <a:ext cx="9138048" cy="1130417"/>
          </a:xfrm>
          <a:prstGeom prst="rect">
            <a:avLst/>
          </a:prstGeom>
        </p:spPr>
        <p:txBody>
          <a:bodyPr>
            <a:normAutofit/>
          </a:bodyPr>
          <a:lst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a:lstStyle>
          <a:p>
            <a:r>
              <a:rPr lang="en-GB" sz="2500" dirty="0">
                <a:solidFill>
                  <a:schemeClr val="bg1"/>
                </a:solidFill>
              </a:rPr>
              <a:t>‘Transparency’ was THE key factor cited for a successful regulator</a:t>
            </a:r>
          </a:p>
          <a:p>
            <a:r>
              <a:rPr lang="en-GB" sz="2400" dirty="0">
                <a:solidFill>
                  <a:schemeClr val="bg1"/>
                </a:solidFill>
              </a:rPr>
              <a:t> </a:t>
            </a:r>
          </a:p>
        </p:txBody>
      </p:sp>
      <p:sp>
        <p:nvSpPr>
          <p:cNvPr id="16" name="TextBox 15">
            <a:extLst>
              <a:ext uri="{FF2B5EF4-FFF2-40B4-BE49-F238E27FC236}">
                <a16:creationId xmlns:a16="http://schemas.microsoft.com/office/drawing/2014/main" id="{7492BDC8-7AF5-0F47-8BCA-FD02394F7D28}"/>
              </a:ext>
            </a:extLst>
          </p:cNvPr>
          <p:cNvSpPr txBox="1"/>
          <p:nvPr/>
        </p:nvSpPr>
        <p:spPr>
          <a:xfrm>
            <a:off x="1426701" y="1893277"/>
            <a:ext cx="7432409" cy="2169825"/>
          </a:xfrm>
          <a:prstGeom prst="rect">
            <a:avLst/>
          </a:prstGeom>
          <a:noFill/>
        </p:spPr>
        <p:txBody>
          <a:bodyPr wrap="square" rtlCol="0">
            <a:spAutoFit/>
          </a:bodyPr>
          <a:lstStyle/>
          <a:p>
            <a:r>
              <a:rPr lang="en-US" sz="2700" i="1" dirty="0">
                <a:solidFill>
                  <a:srgbClr val="FFFFFF"/>
                </a:solidFill>
                <a:latin typeface="Calibri" panose="020F0502020204030204" pitchFamily="34" charset="0"/>
                <a:ea typeface="Lucida Grande"/>
                <a:cs typeface="Calibri" panose="020F0502020204030204" pitchFamily="34" charset="0"/>
              </a:rPr>
              <a:t>Transparency is vital. If people have all the information and understanding, then there are no surprises. Keep them informed, and be honest about things. It will work for you, and make you a trusted regulator.</a:t>
            </a:r>
            <a:endParaRPr lang="en-US" sz="2700" i="1" dirty="0">
              <a:solidFill>
                <a:srgbClr val="FFFFFF"/>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725099D7-6681-4F94-88A1-C3DE665B0FCC}"/>
              </a:ext>
            </a:extLst>
          </p:cNvPr>
          <p:cNvSpPr txBox="1">
            <a:spLocks noChangeArrowheads="1"/>
          </p:cNvSpPr>
          <p:nvPr/>
        </p:nvSpPr>
        <p:spPr bwMode="auto">
          <a:xfrm>
            <a:off x="854132" y="1827435"/>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1" name="TextBox 10">
            <a:extLst>
              <a:ext uri="{FF2B5EF4-FFF2-40B4-BE49-F238E27FC236}">
                <a16:creationId xmlns:a16="http://schemas.microsoft.com/office/drawing/2014/main" id="{14DDC530-C4FC-4D91-A02F-B69E5083483B}"/>
              </a:ext>
            </a:extLst>
          </p:cNvPr>
          <p:cNvSpPr txBox="1">
            <a:spLocks noChangeArrowheads="1"/>
          </p:cNvSpPr>
          <p:nvPr/>
        </p:nvSpPr>
        <p:spPr bwMode="auto">
          <a:xfrm rot="10800000">
            <a:off x="3072232" y="3722818"/>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Tree>
    <p:extLst>
      <p:ext uri="{BB962C8B-B14F-4D97-AF65-F5344CB8AC3E}">
        <p14:creationId xmlns:p14="http://schemas.microsoft.com/office/powerpoint/2010/main" val="3584105093"/>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E0BB33-4FD4-2A44-AFEB-BF1724C2CCC4}"/>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0" y="0"/>
            <a:ext cx="9906000" cy="6469066"/>
          </a:xfrm>
          <a:prstGeom prst="rect">
            <a:avLst/>
          </a:prstGeom>
        </p:spPr>
      </p:pic>
      <p:sp>
        <p:nvSpPr>
          <p:cNvPr id="10" name="Rectangle 9">
            <a:extLst>
              <a:ext uri="{FF2B5EF4-FFF2-40B4-BE49-F238E27FC236}">
                <a16:creationId xmlns:a16="http://schemas.microsoft.com/office/drawing/2014/main" id="{273A6F2B-DD24-4642-B98C-D484FE3E43D5}"/>
              </a:ext>
            </a:extLst>
          </p:cNvPr>
          <p:cNvSpPr/>
          <p:nvPr/>
        </p:nvSpPr>
        <p:spPr>
          <a:xfrm>
            <a:off x="0" y="0"/>
            <a:ext cx="9906000" cy="6469066"/>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2" name="Slide Number Placeholder 1"/>
          <p:cNvSpPr>
            <a:spLocks noGrp="1"/>
          </p:cNvSpPr>
          <p:nvPr>
            <p:ph type="sldNum" sz="quarter" idx="11"/>
          </p:nvPr>
        </p:nvSpPr>
        <p:spPr/>
        <p:txBody>
          <a:bodyPr/>
          <a:lstStyle/>
          <a:p>
            <a:fld id="{1C8C259C-AC5F-C147-B2D6-0EBE84F5C7BB}" type="slidenum">
              <a:rPr lang="en-GB" altLang="en-US" smtClean="0"/>
              <a:pPr/>
              <a:t>31</a:t>
            </a:fld>
            <a:endParaRPr lang="en-GB" altLang="en-US" dirty="0"/>
          </a:p>
        </p:txBody>
      </p:sp>
      <p:sp>
        <p:nvSpPr>
          <p:cNvPr id="16" name="TextBox 15">
            <a:extLst>
              <a:ext uri="{FF2B5EF4-FFF2-40B4-BE49-F238E27FC236}">
                <a16:creationId xmlns:a16="http://schemas.microsoft.com/office/drawing/2014/main" id="{7492BDC8-7AF5-0F47-8BCA-FD02394F7D28}"/>
              </a:ext>
            </a:extLst>
          </p:cNvPr>
          <p:cNvSpPr txBox="1"/>
          <p:nvPr/>
        </p:nvSpPr>
        <p:spPr>
          <a:xfrm>
            <a:off x="1402856" y="1879449"/>
            <a:ext cx="7432409" cy="3046988"/>
          </a:xfrm>
          <a:prstGeom prst="rect">
            <a:avLst/>
          </a:prstGeom>
          <a:noFill/>
        </p:spPr>
        <p:txBody>
          <a:bodyPr wrap="square" rtlCol="0">
            <a:spAutoFit/>
          </a:bodyPr>
          <a:lstStyle/>
          <a:p>
            <a:r>
              <a:rPr lang="en-US" sz="2400" i="1" dirty="0">
                <a:solidFill>
                  <a:srgbClr val="FFFFFF"/>
                </a:solidFill>
                <a:latin typeface="Calibri" panose="020F0502020204030204" pitchFamily="34" charset="0"/>
                <a:ea typeface="Lucida Grande"/>
                <a:cs typeface="Calibri" panose="020F0502020204030204" pitchFamily="34" charset="0"/>
              </a:rPr>
              <a:t>Not many people external to AHPRA and the Boards </a:t>
            </a:r>
            <a:r>
              <a:rPr lang="en-AU" sz="2400" i="1" dirty="0">
                <a:solidFill>
                  <a:srgbClr val="FFFFFF"/>
                </a:solidFill>
                <a:latin typeface="Calibri" panose="020F0502020204030204" pitchFamily="34" charset="0"/>
                <a:ea typeface="Lucida Grande"/>
                <a:cs typeface="Calibri" panose="020F0502020204030204" pitchFamily="34" charset="0"/>
              </a:rPr>
              <a:t>realise</a:t>
            </a:r>
            <a:r>
              <a:rPr lang="en-US" sz="2400" i="1" dirty="0">
                <a:solidFill>
                  <a:srgbClr val="FFFFFF"/>
                </a:solidFill>
                <a:latin typeface="Calibri" panose="020F0502020204030204" pitchFamily="34" charset="0"/>
                <a:ea typeface="Lucida Grande"/>
                <a:cs typeface="Calibri" panose="020F0502020204030204" pitchFamily="34" charset="0"/>
              </a:rPr>
              <a:t> the differences between what AHPRA and the Boards are. From the public point of view, everybody needs to stay on the same page. It doesn’t take a lot to say we are working on this together, we are reviewing this together. Its important that people see we are working together. That will build trust and confidence in us as a regulator.</a:t>
            </a:r>
            <a:endParaRPr lang="en-US" sz="2400" i="1" dirty="0">
              <a:solidFill>
                <a:srgbClr val="FFFFFF"/>
              </a:solidFill>
              <a:latin typeface="Calibri" panose="020F0502020204030204" pitchFamily="34" charset="0"/>
              <a:cs typeface="Calibri" panose="020F0502020204030204" pitchFamily="34" charset="0"/>
            </a:endParaRPr>
          </a:p>
        </p:txBody>
      </p:sp>
      <p:sp>
        <p:nvSpPr>
          <p:cNvPr id="9" name="Title 2">
            <a:extLst>
              <a:ext uri="{FF2B5EF4-FFF2-40B4-BE49-F238E27FC236}">
                <a16:creationId xmlns:a16="http://schemas.microsoft.com/office/drawing/2014/main" id="{1394C7C3-51B0-0847-987C-A99AA9F9C5E2}"/>
              </a:ext>
            </a:extLst>
          </p:cNvPr>
          <p:cNvSpPr txBox="1">
            <a:spLocks/>
          </p:cNvSpPr>
          <p:nvPr/>
        </p:nvSpPr>
        <p:spPr>
          <a:xfrm>
            <a:off x="274721" y="313172"/>
            <a:ext cx="8423506" cy="1061720"/>
          </a:xfrm>
          <a:prstGeom prst="rect">
            <a:avLst/>
          </a:prstGeom>
        </p:spPr>
        <p:txBody>
          <a:bodyPr>
            <a:normAutofit lnSpcReduction="10000"/>
          </a:bodyPr>
          <a:lst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a:lstStyle>
          <a:p>
            <a:r>
              <a:rPr lang="en-US" sz="2400" dirty="0">
                <a:solidFill>
                  <a:schemeClr val="bg1"/>
                </a:solidFill>
              </a:rPr>
              <a:t>Greater unity and a sense of shared responsibility is required to support ongoing trust</a:t>
            </a:r>
          </a:p>
          <a:p>
            <a:r>
              <a:rPr lang="en-GB" sz="2400" dirty="0">
                <a:solidFill>
                  <a:schemeClr val="bg1"/>
                </a:solidFill>
              </a:rPr>
              <a:t> </a:t>
            </a:r>
          </a:p>
        </p:txBody>
      </p:sp>
      <p:sp>
        <p:nvSpPr>
          <p:cNvPr id="11" name="TextBox 10">
            <a:extLst>
              <a:ext uri="{FF2B5EF4-FFF2-40B4-BE49-F238E27FC236}">
                <a16:creationId xmlns:a16="http://schemas.microsoft.com/office/drawing/2014/main" id="{090DFB03-62BD-4785-ACD2-853B1FC35AE9}"/>
              </a:ext>
            </a:extLst>
          </p:cNvPr>
          <p:cNvSpPr txBox="1">
            <a:spLocks noChangeArrowheads="1"/>
          </p:cNvSpPr>
          <p:nvPr/>
        </p:nvSpPr>
        <p:spPr bwMode="auto">
          <a:xfrm>
            <a:off x="854132" y="1827435"/>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2" name="TextBox 11">
            <a:extLst>
              <a:ext uri="{FF2B5EF4-FFF2-40B4-BE49-F238E27FC236}">
                <a16:creationId xmlns:a16="http://schemas.microsoft.com/office/drawing/2014/main" id="{300D4D81-B2F4-48DC-BEB6-CCF1B1779288}"/>
              </a:ext>
            </a:extLst>
          </p:cNvPr>
          <p:cNvSpPr txBox="1">
            <a:spLocks noChangeArrowheads="1"/>
          </p:cNvSpPr>
          <p:nvPr/>
        </p:nvSpPr>
        <p:spPr bwMode="auto">
          <a:xfrm rot="10800000">
            <a:off x="2827789" y="4601004"/>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Tree>
    <p:extLst>
      <p:ext uri="{BB962C8B-B14F-4D97-AF65-F5344CB8AC3E}">
        <p14:creationId xmlns:p14="http://schemas.microsoft.com/office/powerpoint/2010/main" val="468537850"/>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CF94545-4EDD-2241-8299-A11CB4FB47AE}"/>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0" y="0"/>
            <a:ext cx="9906000" cy="6469066"/>
          </a:xfrm>
          <a:prstGeom prst="rect">
            <a:avLst/>
          </a:prstGeom>
        </p:spPr>
      </p:pic>
      <p:sp>
        <p:nvSpPr>
          <p:cNvPr id="21" name="Rectangle 20">
            <a:extLst>
              <a:ext uri="{FF2B5EF4-FFF2-40B4-BE49-F238E27FC236}">
                <a16:creationId xmlns:a16="http://schemas.microsoft.com/office/drawing/2014/main" id="{BB5AA8C2-63C3-0B40-8FD3-5345E9900423}"/>
              </a:ext>
            </a:extLst>
          </p:cNvPr>
          <p:cNvSpPr/>
          <p:nvPr/>
        </p:nvSpPr>
        <p:spPr>
          <a:xfrm>
            <a:off x="0" y="0"/>
            <a:ext cx="9906000" cy="6469066"/>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2" name="Slide Number Placeholder 1"/>
          <p:cNvSpPr>
            <a:spLocks noGrp="1"/>
          </p:cNvSpPr>
          <p:nvPr>
            <p:ph type="sldNum" sz="quarter" idx="11"/>
          </p:nvPr>
        </p:nvSpPr>
        <p:spPr/>
        <p:txBody>
          <a:bodyPr/>
          <a:lstStyle/>
          <a:p>
            <a:fld id="{1C8C259C-AC5F-C147-B2D6-0EBE84F5C7BB}" type="slidenum">
              <a:rPr lang="en-GB" altLang="en-US" smtClean="0"/>
              <a:pPr/>
              <a:t>32</a:t>
            </a:fld>
            <a:endParaRPr lang="en-GB" altLang="en-US" dirty="0"/>
          </a:p>
        </p:txBody>
      </p:sp>
      <p:sp>
        <p:nvSpPr>
          <p:cNvPr id="15" name="Title 2">
            <a:extLst>
              <a:ext uri="{FF2B5EF4-FFF2-40B4-BE49-F238E27FC236}">
                <a16:creationId xmlns:a16="http://schemas.microsoft.com/office/drawing/2014/main" id="{AC093FA5-7B46-8744-ADA9-234F3F6466F1}"/>
              </a:ext>
            </a:extLst>
          </p:cNvPr>
          <p:cNvSpPr txBox="1">
            <a:spLocks/>
          </p:cNvSpPr>
          <p:nvPr/>
        </p:nvSpPr>
        <p:spPr>
          <a:xfrm>
            <a:off x="274719" y="313171"/>
            <a:ext cx="9534299" cy="1316217"/>
          </a:xfrm>
          <a:prstGeom prst="rect">
            <a:avLst/>
          </a:prstGeom>
        </p:spPr>
        <p:txBody>
          <a:bodyPr>
            <a:normAutofit fontScale="92500" lnSpcReduction="10000"/>
          </a:bodyPr>
          <a:lst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a:lstStyle>
          <a:p>
            <a:r>
              <a:rPr lang="en-GB" sz="2500" dirty="0">
                <a:solidFill>
                  <a:schemeClr val="bg1"/>
                </a:solidFill>
              </a:rPr>
              <a:t>There is significant confusion surrounding the branding and visual identify of AHPRA and the National Boards, but there does appear to be a strong connection with the colour of the logo and the ‘map of Australia’</a:t>
            </a:r>
          </a:p>
          <a:p>
            <a:r>
              <a:rPr lang="en-GB" sz="2400" dirty="0">
                <a:solidFill>
                  <a:schemeClr val="bg1"/>
                </a:solidFill>
              </a:rPr>
              <a:t> </a:t>
            </a:r>
          </a:p>
        </p:txBody>
      </p:sp>
      <p:sp>
        <p:nvSpPr>
          <p:cNvPr id="8" name="TextBox 7">
            <a:extLst>
              <a:ext uri="{FF2B5EF4-FFF2-40B4-BE49-F238E27FC236}">
                <a16:creationId xmlns:a16="http://schemas.microsoft.com/office/drawing/2014/main" id="{0C8B15B7-D732-0A4E-9E66-7A49808CC376}"/>
              </a:ext>
            </a:extLst>
          </p:cNvPr>
          <p:cNvSpPr txBox="1"/>
          <p:nvPr/>
        </p:nvSpPr>
        <p:spPr>
          <a:xfrm>
            <a:off x="5950747" y="2599517"/>
            <a:ext cx="3489912" cy="1938992"/>
          </a:xfrm>
          <a:prstGeom prst="rect">
            <a:avLst/>
          </a:prstGeom>
          <a:noFill/>
        </p:spPr>
        <p:txBody>
          <a:bodyPr wrap="square" rtlCol="0">
            <a:spAutoFit/>
          </a:bodyPr>
          <a:lstStyle/>
          <a:p>
            <a:pPr defTabSz="914400" eaLnBrk="0" hangingPunct="0"/>
            <a:r>
              <a:rPr lang="en-US" sz="2000" i="1" dirty="0">
                <a:solidFill>
                  <a:schemeClr val="bg1"/>
                </a:solidFill>
                <a:latin typeface="Calibri" panose="020F0502020204030204" pitchFamily="34" charset="0"/>
                <a:cs typeface="Calibri" panose="020F0502020204030204" pitchFamily="34" charset="0"/>
              </a:rPr>
              <a:t>It is the map of Australia that is the clear branding icon. The rest of it is peripheral and in fact </a:t>
            </a:r>
            <a:br>
              <a:rPr lang="en-US" sz="2000" i="1" dirty="0">
                <a:solidFill>
                  <a:schemeClr val="bg1"/>
                </a:solidFill>
                <a:latin typeface="Calibri" panose="020F0502020204030204" pitchFamily="34" charset="0"/>
                <a:cs typeface="Calibri" panose="020F0502020204030204" pitchFamily="34" charset="0"/>
              </a:rPr>
            </a:br>
            <a:r>
              <a:rPr lang="en-US" sz="2000" i="1" dirty="0">
                <a:solidFill>
                  <a:schemeClr val="bg1"/>
                </a:solidFill>
                <a:latin typeface="Calibri" panose="020F0502020204030204" pitchFamily="34" charset="0"/>
                <a:cs typeface="Calibri" panose="020F0502020204030204" pitchFamily="34" charset="0"/>
              </a:rPr>
              <a:t>I doubt anyone else even knows that there are multiple versions of the logo.</a:t>
            </a:r>
          </a:p>
        </p:txBody>
      </p:sp>
      <p:sp>
        <p:nvSpPr>
          <p:cNvPr id="11" name="TextBox 10">
            <a:extLst>
              <a:ext uri="{FF2B5EF4-FFF2-40B4-BE49-F238E27FC236}">
                <a16:creationId xmlns:a16="http://schemas.microsoft.com/office/drawing/2014/main" id="{E0B8CB78-D538-A14F-9653-CDF406193DC9}"/>
              </a:ext>
            </a:extLst>
          </p:cNvPr>
          <p:cNvSpPr txBox="1"/>
          <p:nvPr/>
        </p:nvSpPr>
        <p:spPr>
          <a:xfrm>
            <a:off x="892516" y="2119683"/>
            <a:ext cx="3760966" cy="2862322"/>
          </a:xfrm>
          <a:prstGeom prst="rect">
            <a:avLst/>
          </a:prstGeom>
          <a:noFill/>
        </p:spPr>
        <p:txBody>
          <a:bodyPr wrap="square" rtlCol="0">
            <a:spAutoFit/>
          </a:bodyPr>
          <a:lstStyle/>
          <a:p>
            <a:pPr defTabSz="914400" eaLnBrk="0" hangingPunct="0"/>
            <a:r>
              <a:rPr lang="en-AU" sz="2000" i="1" dirty="0">
                <a:solidFill>
                  <a:schemeClr val="bg1"/>
                </a:solidFill>
                <a:latin typeface="Calibri" panose="020F0502020204030204" pitchFamily="34" charset="0"/>
                <a:cs typeface="Calibri" panose="020F0502020204030204" pitchFamily="34" charset="0"/>
              </a:rPr>
              <a:t>The logo with the reference to the Boards was important when AHPRA was first established and there were only a few Boards impacted, but not now. The symbolism has been established. They don’t need all of the Boards on it anymore. It’s too cumbersome and confusing.</a:t>
            </a:r>
            <a:endParaRPr lang="en-US" sz="2000" dirty="0">
              <a:solidFill>
                <a:schemeClr val="bg1"/>
              </a:solidFill>
              <a:latin typeface="Arial" pitchFamily="-65" charset="0"/>
              <a:ea typeface="ＭＳ Ｐゴシック" charset="-128"/>
              <a:cs typeface="ＭＳ Ｐゴシック" charset="-128"/>
            </a:endParaRPr>
          </a:p>
        </p:txBody>
      </p:sp>
      <p:cxnSp>
        <p:nvCxnSpPr>
          <p:cNvPr id="19" name="Straight Connector 18">
            <a:extLst>
              <a:ext uri="{FF2B5EF4-FFF2-40B4-BE49-F238E27FC236}">
                <a16:creationId xmlns:a16="http://schemas.microsoft.com/office/drawing/2014/main" id="{1DB18DA5-DF42-134C-AF53-EE4C16EF880E}"/>
              </a:ext>
            </a:extLst>
          </p:cNvPr>
          <p:cNvCxnSpPr>
            <a:cxnSpLocks noChangeAspect="1"/>
          </p:cNvCxnSpPr>
          <p:nvPr/>
        </p:nvCxnSpPr>
        <p:spPr>
          <a:xfrm>
            <a:off x="5013643" y="2106117"/>
            <a:ext cx="0" cy="2873288"/>
          </a:xfrm>
          <a:prstGeom prst="line">
            <a:avLst/>
          </a:prstGeom>
          <a:ln w="6350">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3466F324-F23B-4EE8-BCD5-86D48BE20D36}"/>
              </a:ext>
            </a:extLst>
          </p:cNvPr>
          <p:cNvSpPr txBox="1">
            <a:spLocks noChangeArrowheads="1"/>
          </p:cNvSpPr>
          <p:nvPr/>
        </p:nvSpPr>
        <p:spPr bwMode="auto">
          <a:xfrm>
            <a:off x="401460" y="2053771"/>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6" name="TextBox 15">
            <a:extLst>
              <a:ext uri="{FF2B5EF4-FFF2-40B4-BE49-F238E27FC236}">
                <a16:creationId xmlns:a16="http://schemas.microsoft.com/office/drawing/2014/main" id="{3340DB9D-F9FA-4B07-A69C-5023F421DF04}"/>
              </a:ext>
            </a:extLst>
          </p:cNvPr>
          <p:cNvSpPr txBox="1">
            <a:spLocks noChangeArrowheads="1"/>
          </p:cNvSpPr>
          <p:nvPr/>
        </p:nvSpPr>
        <p:spPr bwMode="auto">
          <a:xfrm rot="10800000">
            <a:off x="3995687" y="4682484"/>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7" name="TextBox 16">
            <a:extLst>
              <a:ext uri="{FF2B5EF4-FFF2-40B4-BE49-F238E27FC236}">
                <a16:creationId xmlns:a16="http://schemas.microsoft.com/office/drawing/2014/main" id="{2458CA30-96A5-4F76-BD92-C78A3232BAD9}"/>
              </a:ext>
            </a:extLst>
          </p:cNvPr>
          <p:cNvSpPr txBox="1">
            <a:spLocks noChangeArrowheads="1"/>
          </p:cNvSpPr>
          <p:nvPr/>
        </p:nvSpPr>
        <p:spPr bwMode="auto">
          <a:xfrm>
            <a:off x="5444240" y="2533605"/>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8" name="TextBox 17">
            <a:extLst>
              <a:ext uri="{FF2B5EF4-FFF2-40B4-BE49-F238E27FC236}">
                <a16:creationId xmlns:a16="http://schemas.microsoft.com/office/drawing/2014/main" id="{1D141ADE-AF62-4C8F-A423-A11B35981B12}"/>
              </a:ext>
            </a:extLst>
          </p:cNvPr>
          <p:cNvSpPr txBox="1">
            <a:spLocks noChangeArrowheads="1"/>
          </p:cNvSpPr>
          <p:nvPr/>
        </p:nvSpPr>
        <p:spPr bwMode="auto">
          <a:xfrm rot="10800000">
            <a:off x="7399790" y="4266025"/>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Tree>
    <p:extLst>
      <p:ext uri="{BB962C8B-B14F-4D97-AF65-F5344CB8AC3E}">
        <p14:creationId xmlns:p14="http://schemas.microsoft.com/office/powerpoint/2010/main" val="3085180454"/>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E8F3C1-5661-468F-BF34-7C096457027F}"/>
              </a:ext>
            </a:extLst>
          </p:cNvPr>
          <p:cNvSpPr/>
          <p:nvPr/>
        </p:nvSpPr>
        <p:spPr bwMode="auto">
          <a:xfrm>
            <a:off x="386955" y="1077913"/>
            <a:ext cx="9130372" cy="5051425"/>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sp>
        <p:nvSpPr>
          <p:cNvPr id="25" name="Rectangle 24">
            <a:extLst>
              <a:ext uri="{FF2B5EF4-FFF2-40B4-BE49-F238E27FC236}">
                <a16:creationId xmlns:a16="http://schemas.microsoft.com/office/drawing/2014/main" id="{41547E91-F415-4571-8700-AF421829ECFA}"/>
              </a:ext>
            </a:extLst>
          </p:cNvPr>
          <p:cNvSpPr/>
          <p:nvPr/>
        </p:nvSpPr>
        <p:spPr bwMode="auto">
          <a:xfrm>
            <a:off x="386955" y="2872632"/>
            <a:ext cx="9130372" cy="1624941"/>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sp>
        <p:nvSpPr>
          <p:cNvPr id="6" name="Text Placeholder 5"/>
          <p:cNvSpPr>
            <a:spLocks noGrp="1"/>
          </p:cNvSpPr>
          <p:nvPr>
            <p:ph type="body" sz="quarter" idx="12"/>
          </p:nvPr>
        </p:nvSpPr>
        <p:spPr>
          <a:xfrm>
            <a:off x="385496" y="249410"/>
            <a:ext cx="9131831" cy="304800"/>
          </a:xfrm>
        </p:spPr>
        <p:txBody>
          <a:bodyPr/>
          <a:lstStyle/>
          <a:p>
            <a:r>
              <a:rPr lang="en-US" dirty="0"/>
              <a:t>Looking at visual identity</a:t>
            </a:r>
          </a:p>
        </p:txBody>
      </p:sp>
      <p:pic>
        <p:nvPicPr>
          <p:cNvPr id="11" name="Picture 10" descr="AHPRA logo">
            <a:extLst>
              <a:ext uri="{FF2B5EF4-FFF2-40B4-BE49-F238E27FC236}">
                <a16:creationId xmlns:a16="http://schemas.microsoft.com/office/drawing/2014/main" id="{558C1B8F-E591-F949-A1B7-E974D43F5C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6734" y="3026830"/>
            <a:ext cx="3150816" cy="1316546"/>
          </a:xfrm>
          <a:prstGeom prst="rect">
            <a:avLst/>
          </a:prstGeom>
          <a:ln>
            <a:noFill/>
          </a:ln>
        </p:spPr>
      </p:pic>
      <p:sp>
        <p:nvSpPr>
          <p:cNvPr id="9" name="Content Placeholder 4">
            <a:extLst>
              <a:ext uri="{FF2B5EF4-FFF2-40B4-BE49-F238E27FC236}">
                <a16:creationId xmlns:a16="http://schemas.microsoft.com/office/drawing/2014/main" id="{D62CC9C3-E8AF-5E41-AB2E-A248F75A6744}"/>
              </a:ext>
            </a:extLst>
          </p:cNvPr>
          <p:cNvSpPr>
            <a:spLocks noGrp="1"/>
          </p:cNvSpPr>
          <p:nvPr>
            <p:ph idx="4294967295"/>
          </p:nvPr>
        </p:nvSpPr>
        <p:spPr>
          <a:xfrm>
            <a:off x="386955" y="1092202"/>
            <a:ext cx="5863310" cy="4004821"/>
          </a:xfrm>
        </p:spPr>
        <p:txBody>
          <a:bodyPr/>
          <a:lstStyle/>
          <a:p>
            <a:endParaRPr lang="en-US" dirty="0">
              <a:latin typeface="Calibri"/>
              <a:cs typeface="Calibri"/>
            </a:endParaRPr>
          </a:p>
          <a:p>
            <a:endParaRPr lang="en-US" dirty="0">
              <a:latin typeface="Calibri"/>
              <a:cs typeface="Calibri"/>
            </a:endParaRPr>
          </a:p>
          <a:p>
            <a:endParaRPr lang="en-US" dirty="0">
              <a:latin typeface="Calibri"/>
              <a:cs typeface="Calibri"/>
            </a:endParaRPr>
          </a:p>
          <a:p>
            <a:endParaRPr lang="en-US" dirty="0">
              <a:latin typeface="Calibri"/>
              <a:cs typeface="Calibri"/>
            </a:endParaRPr>
          </a:p>
          <a:p>
            <a:endParaRPr lang="en-US" dirty="0">
              <a:latin typeface="Calibri"/>
              <a:cs typeface="Calibri"/>
            </a:endParaRPr>
          </a:p>
          <a:p>
            <a:endParaRPr lang="en-US" dirty="0">
              <a:latin typeface="Calibri"/>
              <a:cs typeface="Calibri"/>
            </a:endParaRPr>
          </a:p>
        </p:txBody>
      </p:sp>
      <p:sp>
        <p:nvSpPr>
          <p:cNvPr id="10" name="TextBox 9">
            <a:extLst>
              <a:ext uri="{FF2B5EF4-FFF2-40B4-BE49-F238E27FC236}">
                <a16:creationId xmlns:a16="http://schemas.microsoft.com/office/drawing/2014/main" id="{3151DE9A-FCC7-4C47-9588-5C369013E345}"/>
              </a:ext>
            </a:extLst>
          </p:cNvPr>
          <p:cNvSpPr txBox="1"/>
          <p:nvPr/>
        </p:nvSpPr>
        <p:spPr>
          <a:xfrm>
            <a:off x="7242472" y="4565941"/>
            <a:ext cx="1711405" cy="307777"/>
          </a:xfrm>
          <a:prstGeom prst="rect">
            <a:avLst/>
          </a:prstGeom>
          <a:noFill/>
          <a:ln>
            <a:noFill/>
          </a:ln>
        </p:spPr>
        <p:txBody>
          <a:bodyPr wrap="square" rtlCol="0">
            <a:spAutoFit/>
          </a:bodyPr>
          <a:lstStyle/>
          <a:p>
            <a:r>
              <a:rPr lang="en-US" sz="1400" dirty="0">
                <a:solidFill>
                  <a:schemeClr val="bg1"/>
                </a:solidFill>
                <a:latin typeface="Calibri"/>
                <a:cs typeface="Calibri"/>
              </a:rPr>
              <a:t>Is effective and clear</a:t>
            </a:r>
          </a:p>
        </p:txBody>
      </p:sp>
      <p:sp>
        <p:nvSpPr>
          <p:cNvPr id="12" name="TextBox 11">
            <a:extLst>
              <a:ext uri="{FF2B5EF4-FFF2-40B4-BE49-F238E27FC236}">
                <a16:creationId xmlns:a16="http://schemas.microsoft.com/office/drawing/2014/main" id="{A2A5D937-653F-B942-B42C-261ABD3518B4}"/>
              </a:ext>
            </a:extLst>
          </p:cNvPr>
          <p:cNvSpPr txBox="1"/>
          <p:nvPr/>
        </p:nvSpPr>
        <p:spPr>
          <a:xfrm>
            <a:off x="6865567" y="4853170"/>
            <a:ext cx="2499360" cy="307777"/>
          </a:xfrm>
          <a:prstGeom prst="rect">
            <a:avLst/>
          </a:prstGeom>
          <a:noFill/>
          <a:ln>
            <a:noFill/>
          </a:ln>
        </p:spPr>
        <p:txBody>
          <a:bodyPr wrap="square" rtlCol="0">
            <a:spAutoFit/>
          </a:bodyPr>
          <a:lstStyle/>
          <a:p>
            <a:r>
              <a:rPr lang="en-US" sz="1400" dirty="0">
                <a:solidFill>
                  <a:schemeClr val="bg1"/>
                </a:solidFill>
                <a:latin typeface="Calibri"/>
                <a:cs typeface="Calibri"/>
              </a:rPr>
              <a:t>Is unifying </a:t>
            </a:r>
          </a:p>
        </p:txBody>
      </p:sp>
      <p:sp>
        <p:nvSpPr>
          <p:cNvPr id="15" name="TextBox 14">
            <a:extLst>
              <a:ext uri="{FF2B5EF4-FFF2-40B4-BE49-F238E27FC236}">
                <a16:creationId xmlns:a16="http://schemas.microsoft.com/office/drawing/2014/main" id="{0E266924-9ECA-5C48-80D2-FF6A506E9404}"/>
              </a:ext>
            </a:extLst>
          </p:cNvPr>
          <p:cNvSpPr txBox="1"/>
          <p:nvPr/>
        </p:nvSpPr>
        <p:spPr>
          <a:xfrm>
            <a:off x="5630234" y="1273267"/>
            <a:ext cx="1458045" cy="954107"/>
          </a:xfrm>
          <a:prstGeom prst="rect">
            <a:avLst/>
          </a:prstGeom>
          <a:noFill/>
          <a:ln>
            <a:noFill/>
          </a:ln>
        </p:spPr>
        <p:txBody>
          <a:bodyPr wrap="square" rtlCol="0">
            <a:spAutoFit/>
          </a:bodyPr>
          <a:lstStyle/>
          <a:p>
            <a:r>
              <a:rPr lang="en-US" sz="1400" dirty="0">
                <a:solidFill>
                  <a:schemeClr val="bg1"/>
                </a:solidFill>
                <a:latin typeface="Calibri"/>
                <a:cs typeface="Calibri"/>
              </a:rPr>
              <a:t>Communicates a relationship between AHPRA and the Boards </a:t>
            </a:r>
          </a:p>
        </p:txBody>
      </p:sp>
      <p:sp>
        <p:nvSpPr>
          <p:cNvPr id="16" name="TextBox 15">
            <a:extLst>
              <a:ext uri="{FF2B5EF4-FFF2-40B4-BE49-F238E27FC236}">
                <a16:creationId xmlns:a16="http://schemas.microsoft.com/office/drawing/2014/main" id="{64FE860C-1FF3-EC4B-9460-833693D386CD}"/>
              </a:ext>
            </a:extLst>
          </p:cNvPr>
          <p:cNvSpPr txBox="1"/>
          <p:nvPr/>
        </p:nvSpPr>
        <p:spPr>
          <a:xfrm>
            <a:off x="4988459" y="4799371"/>
            <a:ext cx="1041149" cy="523220"/>
          </a:xfrm>
          <a:prstGeom prst="rect">
            <a:avLst/>
          </a:prstGeom>
          <a:noFill/>
          <a:ln>
            <a:noFill/>
          </a:ln>
        </p:spPr>
        <p:txBody>
          <a:bodyPr wrap="square" rtlCol="0">
            <a:spAutoFit/>
          </a:bodyPr>
          <a:lstStyle/>
          <a:p>
            <a:r>
              <a:rPr lang="en-US" sz="1400" dirty="0">
                <a:solidFill>
                  <a:schemeClr val="bg1"/>
                </a:solidFill>
                <a:latin typeface="Calibri"/>
                <a:cs typeface="Calibri"/>
              </a:rPr>
              <a:t>Is relatively well known </a:t>
            </a:r>
          </a:p>
        </p:txBody>
      </p:sp>
      <p:sp>
        <p:nvSpPr>
          <p:cNvPr id="17" name="TextBox 16">
            <a:extLst>
              <a:ext uri="{FF2B5EF4-FFF2-40B4-BE49-F238E27FC236}">
                <a16:creationId xmlns:a16="http://schemas.microsoft.com/office/drawing/2014/main" id="{CDE3D6FF-2143-B84F-A4B1-556CA25FD86A}"/>
              </a:ext>
            </a:extLst>
          </p:cNvPr>
          <p:cNvSpPr txBox="1"/>
          <p:nvPr/>
        </p:nvSpPr>
        <p:spPr>
          <a:xfrm>
            <a:off x="633895" y="4877459"/>
            <a:ext cx="968567" cy="738664"/>
          </a:xfrm>
          <a:prstGeom prst="rect">
            <a:avLst/>
          </a:prstGeom>
          <a:noFill/>
          <a:ln>
            <a:noFill/>
          </a:ln>
        </p:spPr>
        <p:txBody>
          <a:bodyPr wrap="square" rtlCol="0">
            <a:spAutoFit/>
          </a:bodyPr>
          <a:lstStyle/>
          <a:p>
            <a:pPr algn="r"/>
            <a:r>
              <a:rPr lang="en-US" sz="1400" dirty="0">
                <a:solidFill>
                  <a:schemeClr val="bg1"/>
                </a:solidFill>
                <a:latin typeface="Calibri"/>
                <a:cs typeface="Calibri"/>
              </a:rPr>
              <a:t>Colours used are liked</a:t>
            </a:r>
          </a:p>
        </p:txBody>
      </p:sp>
      <p:sp>
        <p:nvSpPr>
          <p:cNvPr id="18" name="TextBox 17">
            <a:extLst>
              <a:ext uri="{FF2B5EF4-FFF2-40B4-BE49-F238E27FC236}">
                <a16:creationId xmlns:a16="http://schemas.microsoft.com/office/drawing/2014/main" id="{3261640E-2F65-B647-8D59-929A186FE61C}"/>
              </a:ext>
            </a:extLst>
          </p:cNvPr>
          <p:cNvSpPr txBox="1"/>
          <p:nvPr/>
        </p:nvSpPr>
        <p:spPr>
          <a:xfrm>
            <a:off x="633896" y="2389628"/>
            <a:ext cx="2499360" cy="307777"/>
          </a:xfrm>
          <a:prstGeom prst="rect">
            <a:avLst/>
          </a:prstGeom>
          <a:noFill/>
          <a:ln>
            <a:noFill/>
          </a:ln>
        </p:spPr>
        <p:txBody>
          <a:bodyPr wrap="square" rtlCol="0">
            <a:spAutoFit/>
          </a:bodyPr>
          <a:lstStyle/>
          <a:p>
            <a:r>
              <a:rPr lang="en-US" sz="1400" dirty="0">
                <a:solidFill>
                  <a:schemeClr val="bg1"/>
                </a:solidFill>
                <a:latin typeface="Calibri"/>
                <a:cs typeface="Calibri"/>
              </a:rPr>
              <a:t>Relatively easy to identify</a:t>
            </a:r>
          </a:p>
        </p:txBody>
      </p:sp>
      <p:sp>
        <p:nvSpPr>
          <p:cNvPr id="19" name="TextBox 18">
            <a:extLst>
              <a:ext uri="{FF2B5EF4-FFF2-40B4-BE49-F238E27FC236}">
                <a16:creationId xmlns:a16="http://schemas.microsoft.com/office/drawing/2014/main" id="{01BC2CA7-AA38-9C4E-9C7C-64F559C18F80}"/>
              </a:ext>
            </a:extLst>
          </p:cNvPr>
          <p:cNvSpPr txBox="1"/>
          <p:nvPr/>
        </p:nvSpPr>
        <p:spPr>
          <a:xfrm>
            <a:off x="1330859" y="1502498"/>
            <a:ext cx="1892175" cy="738664"/>
          </a:xfrm>
          <a:prstGeom prst="rect">
            <a:avLst/>
          </a:prstGeom>
          <a:noFill/>
          <a:ln>
            <a:noFill/>
          </a:ln>
        </p:spPr>
        <p:txBody>
          <a:bodyPr wrap="square" rtlCol="0">
            <a:spAutoFit/>
          </a:bodyPr>
          <a:lstStyle/>
          <a:p>
            <a:pPr algn="r"/>
            <a:r>
              <a:rPr lang="en-US" sz="1400" dirty="0">
                <a:solidFill>
                  <a:schemeClr val="bg1"/>
                </a:solidFill>
                <a:latin typeface="Calibri"/>
                <a:cs typeface="Calibri"/>
              </a:rPr>
              <a:t>The Australian map communicates that the Scheme is National </a:t>
            </a:r>
          </a:p>
        </p:txBody>
      </p:sp>
      <p:sp>
        <p:nvSpPr>
          <p:cNvPr id="20" name="TextBox 19">
            <a:extLst>
              <a:ext uri="{FF2B5EF4-FFF2-40B4-BE49-F238E27FC236}">
                <a16:creationId xmlns:a16="http://schemas.microsoft.com/office/drawing/2014/main" id="{9669E2AA-6EFC-CA4B-AA06-A39D5DA9CB6F}"/>
              </a:ext>
            </a:extLst>
          </p:cNvPr>
          <p:cNvSpPr txBox="1"/>
          <p:nvPr/>
        </p:nvSpPr>
        <p:spPr>
          <a:xfrm>
            <a:off x="1973655" y="4877459"/>
            <a:ext cx="1250338" cy="954107"/>
          </a:xfrm>
          <a:prstGeom prst="rect">
            <a:avLst/>
          </a:prstGeom>
          <a:noFill/>
          <a:ln>
            <a:noFill/>
          </a:ln>
        </p:spPr>
        <p:txBody>
          <a:bodyPr wrap="square" rtlCol="0">
            <a:spAutoFit/>
          </a:bodyPr>
          <a:lstStyle/>
          <a:p>
            <a:pPr algn="r"/>
            <a:r>
              <a:rPr lang="en-US" sz="1400" dirty="0">
                <a:solidFill>
                  <a:schemeClr val="bg1"/>
                </a:solidFill>
                <a:latin typeface="Calibri"/>
                <a:cs typeface="Calibri"/>
              </a:rPr>
              <a:t>Emphasis on HP reinforced Health Practitioners </a:t>
            </a:r>
          </a:p>
        </p:txBody>
      </p:sp>
      <p:sp>
        <p:nvSpPr>
          <p:cNvPr id="22" name="TextBox 21">
            <a:extLst>
              <a:ext uri="{FF2B5EF4-FFF2-40B4-BE49-F238E27FC236}">
                <a16:creationId xmlns:a16="http://schemas.microsoft.com/office/drawing/2014/main" id="{8B6C9254-22B4-1A42-B015-FA629EFDB85A}"/>
              </a:ext>
            </a:extLst>
          </p:cNvPr>
          <p:cNvSpPr txBox="1"/>
          <p:nvPr/>
        </p:nvSpPr>
        <p:spPr>
          <a:xfrm>
            <a:off x="3826688" y="1273267"/>
            <a:ext cx="1654034" cy="738664"/>
          </a:xfrm>
          <a:prstGeom prst="rect">
            <a:avLst/>
          </a:prstGeom>
          <a:noFill/>
          <a:ln>
            <a:noFill/>
          </a:ln>
        </p:spPr>
        <p:txBody>
          <a:bodyPr wrap="square" rtlCol="0">
            <a:spAutoFit/>
          </a:bodyPr>
          <a:lstStyle/>
          <a:p>
            <a:r>
              <a:rPr lang="en-US" sz="1400" dirty="0">
                <a:solidFill>
                  <a:schemeClr val="bg1"/>
                </a:solidFill>
                <a:latin typeface="Calibri"/>
                <a:cs typeface="Calibri"/>
              </a:rPr>
              <a:t>Has been used for a while so has a history behind it</a:t>
            </a:r>
          </a:p>
        </p:txBody>
      </p:sp>
      <p:cxnSp>
        <p:nvCxnSpPr>
          <p:cNvPr id="5" name="Straight Connector 4">
            <a:extLst>
              <a:ext uri="{FF2B5EF4-FFF2-40B4-BE49-F238E27FC236}">
                <a16:creationId xmlns:a16="http://schemas.microsoft.com/office/drawing/2014/main" id="{D8621752-7579-4F90-9A13-E37182FDDFEA}"/>
              </a:ext>
            </a:extLst>
          </p:cNvPr>
          <p:cNvCxnSpPr>
            <a:cxnSpLocks/>
          </p:cNvCxnSpPr>
          <p:nvPr/>
        </p:nvCxnSpPr>
        <p:spPr bwMode="auto">
          <a:xfrm>
            <a:off x="3195873" y="2272416"/>
            <a:ext cx="787652" cy="923453"/>
          </a:xfrm>
          <a:prstGeom prst="line">
            <a:avLst/>
          </a:prstGeom>
          <a:solidFill>
            <a:schemeClr val="accent1"/>
          </a:solidFill>
          <a:ln w="9525" cap="flat" cmpd="sng" algn="ctr">
            <a:solidFill>
              <a:schemeClr val="accent3"/>
            </a:solidFill>
            <a:prstDash val="solid"/>
            <a:round/>
            <a:headEnd type="oval" w="med" len="med"/>
            <a:tailEnd type="oval" w="med" len="med"/>
          </a:ln>
          <a:effectLst/>
        </p:spPr>
      </p:cxnSp>
      <p:cxnSp>
        <p:nvCxnSpPr>
          <p:cNvPr id="26" name="Straight Connector 25">
            <a:extLst>
              <a:ext uri="{FF2B5EF4-FFF2-40B4-BE49-F238E27FC236}">
                <a16:creationId xmlns:a16="http://schemas.microsoft.com/office/drawing/2014/main" id="{B4080854-4C4C-47B8-A982-E2588B9FCBD9}"/>
              </a:ext>
            </a:extLst>
          </p:cNvPr>
          <p:cNvCxnSpPr>
            <a:cxnSpLocks/>
          </p:cNvCxnSpPr>
          <p:nvPr/>
        </p:nvCxnSpPr>
        <p:spPr bwMode="auto">
          <a:xfrm flipH="1">
            <a:off x="4155541" y="2091346"/>
            <a:ext cx="443619" cy="1032095"/>
          </a:xfrm>
          <a:prstGeom prst="line">
            <a:avLst/>
          </a:prstGeom>
          <a:solidFill>
            <a:schemeClr val="accent1"/>
          </a:solidFill>
          <a:ln w="9525" cap="flat" cmpd="sng" algn="ctr">
            <a:solidFill>
              <a:schemeClr val="accent3"/>
            </a:solidFill>
            <a:prstDash val="solid"/>
            <a:round/>
            <a:headEnd type="oval" w="med" len="med"/>
            <a:tailEnd type="oval" w="med" len="med"/>
          </a:ln>
          <a:effectLst/>
        </p:spPr>
      </p:cxnSp>
      <p:cxnSp>
        <p:nvCxnSpPr>
          <p:cNvPr id="27" name="Straight Connector 26">
            <a:extLst>
              <a:ext uri="{FF2B5EF4-FFF2-40B4-BE49-F238E27FC236}">
                <a16:creationId xmlns:a16="http://schemas.microsoft.com/office/drawing/2014/main" id="{E5EB8974-E0A2-420F-9345-139C1B623959}"/>
              </a:ext>
            </a:extLst>
          </p:cNvPr>
          <p:cNvCxnSpPr>
            <a:cxnSpLocks/>
          </p:cNvCxnSpPr>
          <p:nvPr/>
        </p:nvCxnSpPr>
        <p:spPr bwMode="auto">
          <a:xfrm flipH="1">
            <a:off x="5287225" y="2317683"/>
            <a:ext cx="316870" cy="679010"/>
          </a:xfrm>
          <a:prstGeom prst="line">
            <a:avLst/>
          </a:prstGeom>
          <a:solidFill>
            <a:schemeClr val="accent1"/>
          </a:solidFill>
          <a:ln w="9525" cap="flat" cmpd="sng" algn="ctr">
            <a:solidFill>
              <a:schemeClr val="accent3"/>
            </a:solidFill>
            <a:prstDash val="solid"/>
            <a:round/>
            <a:headEnd type="oval" w="med" len="med"/>
            <a:tailEnd type="oval" w="med" len="med"/>
          </a:ln>
          <a:effectLst/>
        </p:spPr>
      </p:cxnSp>
      <p:cxnSp>
        <p:nvCxnSpPr>
          <p:cNvPr id="28" name="Straight Connector 27">
            <a:extLst>
              <a:ext uri="{FF2B5EF4-FFF2-40B4-BE49-F238E27FC236}">
                <a16:creationId xmlns:a16="http://schemas.microsoft.com/office/drawing/2014/main" id="{28E96EC6-62BB-40B2-9F86-7EC05BFA0B5A}"/>
              </a:ext>
            </a:extLst>
          </p:cNvPr>
          <p:cNvCxnSpPr>
            <a:cxnSpLocks/>
          </p:cNvCxnSpPr>
          <p:nvPr/>
        </p:nvCxnSpPr>
        <p:spPr bwMode="auto">
          <a:xfrm>
            <a:off x="2860894" y="2562126"/>
            <a:ext cx="787653" cy="688064"/>
          </a:xfrm>
          <a:prstGeom prst="line">
            <a:avLst/>
          </a:prstGeom>
          <a:solidFill>
            <a:schemeClr val="accent1"/>
          </a:solidFill>
          <a:ln w="9525" cap="flat" cmpd="sng" algn="ctr">
            <a:solidFill>
              <a:schemeClr val="accent3"/>
            </a:solidFill>
            <a:prstDash val="solid"/>
            <a:round/>
            <a:headEnd type="oval" w="med" len="med"/>
            <a:tailEnd type="oval" w="med" len="med"/>
          </a:ln>
          <a:effectLst/>
        </p:spPr>
      </p:cxnSp>
      <p:cxnSp>
        <p:nvCxnSpPr>
          <p:cNvPr id="30" name="Straight Connector 29">
            <a:extLst>
              <a:ext uri="{FF2B5EF4-FFF2-40B4-BE49-F238E27FC236}">
                <a16:creationId xmlns:a16="http://schemas.microsoft.com/office/drawing/2014/main" id="{4BF8C2C2-5149-4ABC-BCFB-024D0E938979}"/>
              </a:ext>
            </a:extLst>
          </p:cNvPr>
          <p:cNvCxnSpPr>
            <a:cxnSpLocks/>
          </p:cNvCxnSpPr>
          <p:nvPr/>
        </p:nvCxnSpPr>
        <p:spPr bwMode="auto">
          <a:xfrm flipV="1">
            <a:off x="3322621" y="4381873"/>
            <a:ext cx="1104524" cy="615635"/>
          </a:xfrm>
          <a:prstGeom prst="line">
            <a:avLst/>
          </a:prstGeom>
          <a:solidFill>
            <a:schemeClr val="accent1"/>
          </a:solidFill>
          <a:ln w="9525" cap="flat" cmpd="sng" algn="ctr">
            <a:solidFill>
              <a:schemeClr val="accent3"/>
            </a:solidFill>
            <a:prstDash val="solid"/>
            <a:round/>
            <a:headEnd type="oval" w="med" len="med"/>
            <a:tailEnd type="oval" w="med" len="med"/>
          </a:ln>
          <a:effectLst/>
        </p:spPr>
      </p:cxnSp>
      <p:cxnSp>
        <p:nvCxnSpPr>
          <p:cNvPr id="32" name="Straight Connector 31">
            <a:extLst>
              <a:ext uri="{FF2B5EF4-FFF2-40B4-BE49-F238E27FC236}">
                <a16:creationId xmlns:a16="http://schemas.microsoft.com/office/drawing/2014/main" id="{EEE9D9B9-3EE7-4826-9D67-B01AAF266651}"/>
              </a:ext>
            </a:extLst>
          </p:cNvPr>
          <p:cNvCxnSpPr>
            <a:cxnSpLocks/>
          </p:cNvCxnSpPr>
          <p:nvPr/>
        </p:nvCxnSpPr>
        <p:spPr bwMode="auto">
          <a:xfrm flipH="1" flipV="1">
            <a:off x="4698749" y="4381874"/>
            <a:ext cx="289710" cy="443619"/>
          </a:xfrm>
          <a:prstGeom prst="line">
            <a:avLst/>
          </a:prstGeom>
          <a:solidFill>
            <a:schemeClr val="accent1"/>
          </a:solidFill>
          <a:ln w="9525" cap="flat" cmpd="sng" algn="ctr">
            <a:solidFill>
              <a:schemeClr val="accent3"/>
            </a:solidFill>
            <a:prstDash val="solid"/>
            <a:round/>
            <a:headEnd type="oval" w="med" len="med"/>
            <a:tailEnd type="oval" w="med" len="med"/>
          </a:ln>
          <a:effectLst/>
        </p:spPr>
      </p:cxnSp>
      <p:cxnSp>
        <p:nvCxnSpPr>
          <p:cNvPr id="35" name="Straight Connector 34">
            <a:extLst>
              <a:ext uri="{FF2B5EF4-FFF2-40B4-BE49-F238E27FC236}">
                <a16:creationId xmlns:a16="http://schemas.microsoft.com/office/drawing/2014/main" id="{7ADE9481-E4E0-475A-8374-F2808A985A7E}"/>
              </a:ext>
            </a:extLst>
          </p:cNvPr>
          <p:cNvCxnSpPr>
            <a:cxnSpLocks/>
          </p:cNvCxnSpPr>
          <p:nvPr/>
        </p:nvCxnSpPr>
        <p:spPr bwMode="auto">
          <a:xfrm flipH="1" flipV="1">
            <a:off x="6616899" y="4368293"/>
            <a:ext cx="289710" cy="443619"/>
          </a:xfrm>
          <a:prstGeom prst="line">
            <a:avLst/>
          </a:prstGeom>
          <a:solidFill>
            <a:schemeClr val="accent1"/>
          </a:solidFill>
          <a:ln w="9525" cap="flat" cmpd="sng" algn="ctr">
            <a:solidFill>
              <a:schemeClr val="accent3"/>
            </a:solidFill>
            <a:prstDash val="solid"/>
            <a:round/>
            <a:headEnd type="oval" w="med" len="med"/>
            <a:tailEnd type="oval" w="med" len="med"/>
          </a:ln>
          <a:effectLst/>
        </p:spPr>
      </p:cxnSp>
      <p:cxnSp>
        <p:nvCxnSpPr>
          <p:cNvPr id="36" name="Straight Connector 35">
            <a:extLst>
              <a:ext uri="{FF2B5EF4-FFF2-40B4-BE49-F238E27FC236}">
                <a16:creationId xmlns:a16="http://schemas.microsoft.com/office/drawing/2014/main" id="{9AF213E4-A31A-419A-A034-B88133A75AE4}"/>
              </a:ext>
            </a:extLst>
          </p:cNvPr>
          <p:cNvCxnSpPr>
            <a:cxnSpLocks/>
          </p:cNvCxnSpPr>
          <p:nvPr/>
        </p:nvCxnSpPr>
        <p:spPr bwMode="auto">
          <a:xfrm flipV="1">
            <a:off x="1602462" y="4037841"/>
            <a:ext cx="1656786" cy="787653"/>
          </a:xfrm>
          <a:prstGeom prst="line">
            <a:avLst/>
          </a:prstGeom>
          <a:solidFill>
            <a:schemeClr val="accent1"/>
          </a:solidFill>
          <a:ln w="9525" cap="flat" cmpd="sng" algn="ctr">
            <a:solidFill>
              <a:schemeClr val="accent3"/>
            </a:solidFill>
            <a:prstDash val="solid"/>
            <a:round/>
            <a:headEnd type="oval" w="med" len="med"/>
            <a:tailEnd type="oval" w="med" len="med"/>
          </a:ln>
          <a:effectLst/>
        </p:spPr>
      </p:cxnSp>
      <p:cxnSp>
        <p:nvCxnSpPr>
          <p:cNvPr id="38" name="Straight Connector 37">
            <a:extLst>
              <a:ext uri="{FF2B5EF4-FFF2-40B4-BE49-F238E27FC236}">
                <a16:creationId xmlns:a16="http://schemas.microsoft.com/office/drawing/2014/main" id="{4BA34DC2-1BF7-49AC-A0FF-FDBC69543079}"/>
              </a:ext>
            </a:extLst>
          </p:cNvPr>
          <p:cNvCxnSpPr>
            <a:cxnSpLocks/>
          </p:cNvCxnSpPr>
          <p:nvPr/>
        </p:nvCxnSpPr>
        <p:spPr bwMode="auto">
          <a:xfrm flipH="1" flipV="1">
            <a:off x="6563762" y="3793399"/>
            <a:ext cx="606583" cy="796704"/>
          </a:xfrm>
          <a:prstGeom prst="line">
            <a:avLst/>
          </a:prstGeom>
          <a:solidFill>
            <a:schemeClr val="accent1"/>
          </a:solidFill>
          <a:ln w="9525" cap="flat" cmpd="sng" algn="ctr">
            <a:solidFill>
              <a:schemeClr val="accent3"/>
            </a:solidFill>
            <a:prstDash val="solid"/>
            <a:round/>
            <a:headEnd type="oval" w="med" len="med"/>
            <a:tailEnd type="oval" w="med" len="med"/>
          </a:ln>
          <a:effectLst/>
        </p:spPr>
      </p:cxnSp>
      <p:sp>
        <p:nvSpPr>
          <p:cNvPr id="42" name="TextBox 41">
            <a:extLst>
              <a:ext uri="{FF2B5EF4-FFF2-40B4-BE49-F238E27FC236}">
                <a16:creationId xmlns:a16="http://schemas.microsoft.com/office/drawing/2014/main" id="{2455255A-ABB5-4AD2-B0B8-EC9B2E0BC53F}"/>
              </a:ext>
            </a:extLst>
          </p:cNvPr>
          <p:cNvSpPr txBox="1"/>
          <p:nvPr/>
        </p:nvSpPr>
        <p:spPr>
          <a:xfrm>
            <a:off x="7205537" y="1273267"/>
            <a:ext cx="1603485" cy="954107"/>
          </a:xfrm>
          <a:prstGeom prst="rect">
            <a:avLst/>
          </a:prstGeom>
          <a:noFill/>
          <a:ln>
            <a:noFill/>
          </a:ln>
        </p:spPr>
        <p:txBody>
          <a:bodyPr wrap="square" rtlCol="0">
            <a:spAutoFit/>
          </a:bodyPr>
          <a:lstStyle/>
          <a:p>
            <a:r>
              <a:rPr lang="en-US" sz="1400" dirty="0">
                <a:solidFill>
                  <a:schemeClr val="bg1"/>
                </a:solidFill>
                <a:latin typeface="Calibri"/>
                <a:cs typeface="Calibri"/>
              </a:rPr>
              <a:t>Used effectively in correspondence (although can be ad-hoc by some)</a:t>
            </a:r>
          </a:p>
        </p:txBody>
      </p:sp>
      <p:cxnSp>
        <p:nvCxnSpPr>
          <p:cNvPr id="43" name="Straight Connector 42">
            <a:extLst>
              <a:ext uri="{FF2B5EF4-FFF2-40B4-BE49-F238E27FC236}">
                <a16:creationId xmlns:a16="http://schemas.microsoft.com/office/drawing/2014/main" id="{9121E90E-9CD0-4AD2-A6E9-B42F50C79623}"/>
              </a:ext>
            </a:extLst>
          </p:cNvPr>
          <p:cNvCxnSpPr>
            <a:cxnSpLocks/>
          </p:cNvCxnSpPr>
          <p:nvPr/>
        </p:nvCxnSpPr>
        <p:spPr bwMode="auto">
          <a:xfrm flipH="1">
            <a:off x="6545655" y="2317683"/>
            <a:ext cx="633743" cy="724277"/>
          </a:xfrm>
          <a:prstGeom prst="line">
            <a:avLst/>
          </a:prstGeom>
          <a:solidFill>
            <a:schemeClr val="accent1"/>
          </a:solidFill>
          <a:ln w="9525" cap="flat" cmpd="sng" algn="ctr">
            <a:solidFill>
              <a:schemeClr val="accent3"/>
            </a:solidFill>
            <a:prstDash val="solid"/>
            <a:round/>
            <a:headEnd type="oval" w="med" len="med"/>
            <a:tailEnd type="oval" w="med" len="med"/>
          </a:ln>
          <a:effectLst/>
        </p:spPr>
      </p:cxnSp>
    </p:spTree>
    <p:extLst>
      <p:ext uri="{BB962C8B-B14F-4D97-AF65-F5344CB8AC3E}">
        <p14:creationId xmlns:p14="http://schemas.microsoft.com/office/powerpoint/2010/main" val="3832722719"/>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US" dirty="0">
                <a:solidFill>
                  <a:schemeClr val="tx1"/>
                </a:solidFill>
                <a:latin typeface="Calibri" panose="020F0502020204030204" pitchFamily="34" charset="0"/>
                <a:cs typeface="Calibri" panose="020F0502020204030204" pitchFamily="34" charset="0"/>
              </a:rPr>
              <a:t>Where to from here?</a:t>
            </a:r>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34</a:t>
            </a:fld>
            <a:endParaRPr lang="en-GB" altLang="en-US" dirty="0"/>
          </a:p>
        </p:txBody>
      </p:sp>
      <p:sp>
        <p:nvSpPr>
          <p:cNvPr id="4" name="Content Placeholder 3">
            <a:extLst>
              <a:ext uri="{FF2B5EF4-FFF2-40B4-BE49-F238E27FC236}">
                <a16:creationId xmlns:a16="http://schemas.microsoft.com/office/drawing/2014/main" id="{F27CA63D-CDE3-45ED-9BA2-2D9EED7D01F7}"/>
              </a:ext>
            </a:extLst>
          </p:cNvPr>
          <p:cNvSpPr>
            <a:spLocks noGrp="1"/>
          </p:cNvSpPr>
          <p:nvPr>
            <p:ph sz="quarter" idx="13"/>
          </p:nvPr>
        </p:nvSpPr>
        <p:spPr/>
        <p:txBody>
          <a:bodyPr/>
          <a:lstStyle/>
          <a:p>
            <a:pPr eaLnBrk="0" hangingPunct="0"/>
            <a:r>
              <a:rPr lang="en-US" dirty="0">
                <a:latin typeface="Calibri" panose="020F0502020204030204" pitchFamily="34" charset="0"/>
                <a:ea typeface="ＭＳ Ｐゴシック" charset="-128"/>
                <a:cs typeface="Calibri" panose="020F0502020204030204" pitchFamily="34" charset="0"/>
              </a:rPr>
              <a:t>The broad consensus amongst stakeholders was that in 2010, it was important to establish a co-branded logo that identified and unified the many relationships and partnerships, between AHPRA and the Boards.</a:t>
            </a:r>
          </a:p>
          <a:p>
            <a:pPr eaLnBrk="0" hangingPunct="0"/>
            <a:r>
              <a:rPr lang="en-US" dirty="0">
                <a:latin typeface="Calibri" panose="020F0502020204030204" pitchFamily="34" charset="0"/>
                <a:ea typeface="ＭＳ Ｐゴシック" charset="-128"/>
                <a:cs typeface="Calibri" panose="020F0502020204030204" pitchFamily="34" charset="0"/>
              </a:rPr>
              <a:t>As a visual device, the logo has, to date, created positive engagement, credibility and acceptance.</a:t>
            </a:r>
          </a:p>
          <a:p>
            <a:pPr eaLnBrk="0" hangingPunct="0"/>
            <a:r>
              <a:rPr lang="en-US" dirty="0">
                <a:latin typeface="Calibri" panose="020F0502020204030204" pitchFamily="34" charset="0"/>
                <a:ea typeface="ＭＳ Ｐゴシック" charset="-128"/>
                <a:cs typeface="Calibri" panose="020F0502020204030204" pitchFamily="34" charset="0"/>
              </a:rPr>
              <a:t>With the passing of time, the development of the National Scheme and evolution of the roles and responsibilities, there appears to be an opportunity for refreshment.</a:t>
            </a:r>
          </a:p>
          <a:p>
            <a:pPr eaLnBrk="0" hangingPunct="0"/>
            <a:r>
              <a:rPr lang="en-US" dirty="0">
                <a:latin typeface="Calibri" panose="020F0502020204030204" pitchFamily="34" charset="0"/>
                <a:ea typeface="ＭＳ Ｐゴシック" charset="-128"/>
                <a:cs typeface="Calibri" panose="020F0502020204030204" pitchFamily="34" charset="0"/>
              </a:rPr>
              <a:t>While stakeholders are roundly critical of excessive spend on significant logo re-design there is significant discussion about the need to simplify the visual device used to represent AHPRA and the National Boards.</a:t>
            </a:r>
          </a:p>
          <a:p>
            <a:pPr eaLnBrk="0" hangingPunct="0"/>
            <a:r>
              <a:rPr lang="en-US" dirty="0">
                <a:latin typeface="Calibri" panose="020F0502020204030204" pitchFamily="34" charset="0"/>
                <a:ea typeface="ＭＳ Ｐゴシック" charset="-128"/>
                <a:cs typeface="Calibri" panose="020F0502020204030204" pitchFamily="34" charset="0"/>
              </a:rPr>
              <a:t>The transition of paramedicine to regulation was considered an appropriate time to take the next step in refreshing the visual identity.</a:t>
            </a:r>
            <a:endParaRPr lang="en-AU" dirty="0"/>
          </a:p>
        </p:txBody>
      </p:sp>
      <p:sp>
        <p:nvSpPr>
          <p:cNvPr id="12" name="Rectangle 11">
            <a:extLst>
              <a:ext uri="{FF2B5EF4-FFF2-40B4-BE49-F238E27FC236}">
                <a16:creationId xmlns:a16="http://schemas.microsoft.com/office/drawing/2014/main" id="{7F45035E-2935-446C-8BF1-B117E9B8CA75}"/>
              </a:ext>
            </a:extLst>
          </p:cNvPr>
          <p:cNvSpPr/>
          <p:nvPr/>
        </p:nvSpPr>
        <p:spPr bwMode="auto">
          <a:xfrm>
            <a:off x="4988770" y="1077912"/>
            <a:ext cx="4536230" cy="5061075"/>
          </a:xfrm>
          <a:prstGeom prst="rect">
            <a:avLst/>
          </a:prstGeom>
          <a:solidFill>
            <a:schemeClr val="bg1">
              <a:lumMod val="95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sp>
        <p:nvSpPr>
          <p:cNvPr id="13" name="Rectangle 12">
            <a:extLst>
              <a:ext uri="{FF2B5EF4-FFF2-40B4-BE49-F238E27FC236}">
                <a16:creationId xmlns:a16="http://schemas.microsoft.com/office/drawing/2014/main" id="{0C086759-4EB0-46EE-9BF7-B511BEEF1861}"/>
              </a:ext>
            </a:extLst>
          </p:cNvPr>
          <p:cNvSpPr/>
          <p:nvPr/>
        </p:nvSpPr>
        <p:spPr>
          <a:xfrm>
            <a:off x="5692615" y="2654552"/>
            <a:ext cx="3824712" cy="1600438"/>
          </a:xfrm>
          <a:prstGeom prst="rect">
            <a:avLst/>
          </a:prstGeom>
        </p:spPr>
        <p:txBody>
          <a:bodyPr wrap="square">
            <a:spAutoFit/>
          </a:bodyPr>
          <a:lstStyle/>
          <a:p>
            <a:r>
              <a:rPr lang="en-AU" sz="1400" i="1" dirty="0">
                <a:latin typeface="Calibri" panose="020F0502020204030204" pitchFamily="34" charset="0"/>
                <a:cs typeface="Calibri" panose="020F0502020204030204" pitchFamily="34" charset="0"/>
              </a:rPr>
              <a:t>I think that brand recognition is fairly high. The ongoing confusion is about who is responsible for what, is an issue. Looking at our logo, I'm not sure how well it achieves its intent. It's identifiable - but... is it the Boards or AHPRA? What does it say about the National Scheme? What does it mean to the public?</a:t>
            </a:r>
          </a:p>
        </p:txBody>
      </p:sp>
      <p:sp>
        <p:nvSpPr>
          <p:cNvPr id="15" name="TextBox 14">
            <a:extLst>
              <a:ext uri="{FF2B5EF4-FFF2-40B4-BE49-F238E27FC236}">
                <a16:creationId xmlns:a16="http://schemas.microsoft.com/office/drawing/2014/main" id="{1C491632-9F37-4AB3-A8A1-7DF431B9F278}"/>
              </a:ext>
            </a:extLst>
          </p:cNvPr>
          <p:cNvSpPr txBox="1">
            <a:spLocks noChangeArrowheads="1"/>
          </p:cNvSpPr>
          <p:nvPr/>
        </p:nvSpPr>
        <p:spPr bwMode="auto">
          <a:xfrm>
            <a:off x="5165715" y="2465266"/>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6" name="TextBox 15">
            <a:extLst>
              <a:ext uri="{FF2B5EF4-FFF2-40B4-BE49-F238E27FC236}">
                <a16:creationId xmlns:a16="http://schemas.microsoft.com/office/drawing/2014/main" id="{B5EA583D-2909-406B-BF95-24B07B9368A3}"/>
              </a:ext>
            </a:extLst>
          </p:cNvPr>
          <p:cNvSpPr txBox="1">
            <a:spLocks noChangeArrowheads="1"/>
          </p:cNvSpPr>
          <p:nvPr/>
        </p:nvSpPr>
        <p:spPr bwMode="auto">
          <a:xfrm rot="10800000">
            <a:off x="6868594" y="4033479"/>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Tree>
    <p:extLst>
      <p:ext uri="{BB962C8B-B14F-4D97-AF65-F5344CB8AC3E}">
        <p14:creationId xmlns:p14="http://schemas.microsoft.com/office/powerpoint/2010/main" val="1595728862"/>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DB7702-C64D-D846-8220-FD0EC2FF992B}"/>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0" y="1"/>
            <a:ext cx="9906000" cy="6469066"/>
          </a:xfrm>
          <a:prstGeom prst="rect">
            <a:avLst/>
          </a:prstGeom>
        </p:spPr>
      </p:pic>
      <p:sp>
        <p:nvSpPr>
          <p:cNvPr id="20" name="Rectangle 19">
            <a:extLst>
              <a:ext uri="{FF2B5EF4-FFF2-40B4-BE49-F238E27FC236}">
                <a16:creationId xmlns:a16="http://schemas.microsoft.com/office/drawing/2014/main" id="{919EF669-E8DA-4242-B3CE-6720C66699D5}"/>
              </a:ext>
            </a:extLst>
          </p:cNvPr>
          <p:cNvSpPr/>
          <p:nvPr/>
        </p:nvSpPr>
        <p:spPr>
          <a:xfrm>
            <a:off x="-1" y="1"/>
            <a:ext cx="9905999" cy="6471920"/>
          </a:xfrm>
          <a:prstGeom prst="rect">
            <a:avLst/>
          </a:prstGeom>
          <a:solidFill>
            <a:srgbClr val="262626">
              <a:alpha val="7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sz="1400" dirty="0">
              <a:solidFill>
                <a:prstClr val="white"/>
              </a:solidFill>
              <a:latin typeface="Calibri"/>
              <a:sym typeface="Arial" charset="0"/>
            </a:endParaRPr>
          </a:p>
        </p:txBody>
      </p:sp>
      <p:sp>
        <p:nvSpPr>
          <p:cNvPr id="2" name="Slide Number Placeholder 1"/>
          <p:cNvSpPr>
            <a:spLocks noGrp="1"/>
          </p:cNvSpPr>
          <p:nvPr>
            <p:ph type="sldNum" sz="quarter" idx="11"/>
          </p:nvPr>
        </p:nvSpPr>
        <p:spPr/>
        <p:txBody>
          <a:bodyPr/>
          <a:lstStyle/>
          <a:p>
            <a:fld id="{1C8C259C-AC5F-C147-B2D6-0EBE84F5C7BB}" type="slidenum">
              <a:rPr lang="en-GB" altLang="en-US" smtClean="0"/>
              <a:pPr/>
              <a:t>35</a:t>
            </a:fld>
            <a:endParaRPr lang="en-GB" altLang="en-US" dirty="0"/>
          </a:p>
        </p:txBody>
      </p:sp>
      <p:sp>
        <p:nvSpPr>
          <p:cNvPr id="15" name="Title 2">
            <a:extLst>
              <a:ext uri="{FF2B5EF4-FFF2-40B4-BE49-F238E27FC236}">
                <a16:creationId xmlns:a16="http://schemas.microsoft.com/office/drawing/2014/main" id="{AC093FA5-7B46-8744-ADA9-234F3F6466F1}"/>
              </a:ext>
            </a:extLst>
          </p:cNvPr>
          <p:cNvSpPr txBox="1">
            <a:spLocks/>
          </p:cNvSpPr>
          <p:nvPr/>
        </p:nvSpPr>
        <p:spPr>
          <a:xfrm>
            <a:off x="381000" y="244475"/>
            <a:ext cx="9382760" cy="1130417"/>
          </a:xfrm>
          <a:prstGeom prst="rect">
            <a:avLst/>
          </a:prstGeom>
        </p:spPr>
        <p:txBody>
          <a:bodyPr>
            <a:normAutofit/>
          </a:bodyPr>
          <a:lstStyle>
            <a:lvl1pPr algn="l" rtl="0" eaLnBrk="1" fontAlgn="base" hangingPunct="1">
              <a:lnSpc>
                <a:spcPct val="90000"/>
              </a:lnSpc>
              <a:spcBef>
                <a:spcPct val="0"/>
              </a:spcBef>
              <a:spcAft>
                <a:spcPct val="0"/>
              </a:spcAft>
              <a:defRPr sz="2800" b="0" i="0">
                <a:solidFill>
                  <a:schemeClr val="tx1"/>
                </a:solidFill>
                <a:latin typeface="DIN-MediumAlternate" charset="0"/>
                <a:ea typeface="DIN-MediumAlternate" charset="0"/>
                <a:cs typeface="DIN-MediumAlternate" charset="0"/>
              </a:defRPr>
            </a:lvl1pPr>
            <a:lvl2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2pPr>
            <a:lvl3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3pPr>
            <a:lvl4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4pPr>
            <a:lvl5pPr algn="l" rtl="0" eaLnBrk="1" fontAlgn="base" hangingPunct="1">
              <a:lnSpc>
                <a:spcPct val="90000"/>
              </a:lnSpc>
              <a:spcBef>
                <a:spcPct val="0"/>
              </a:spcBef>
              <a:spcAft>
                <a:spcPct val="0"/>
              </a:spcAft>
              <a:defRPr sz="3033">
                <a:solidFill>
                  <a:schemeClr val="tx1"/>
                </a:solidFill>
                <a:latin typeface="ITC Century Std Book" charset="0"/>
                <a:ea typeface="ＭＳ Ｐゴシック" charset="-128"/>
                <a:cs typeface="Arial" pitchFamily="-65" charset="0"/>
              </a:defRPr>
            </a:lvl5pPr>
            <a:lvl6pPr marL="495285"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6pPr>
            <a:lvl7pPr marL="990570"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7pPr>
            <a:lvl8pPr marL="1485854"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8pPr>
            <a:lvl9pPr marL="1981139" algn="l" rtl="0" eaLnBrk="1" fontAlgn="base" hangingPunct="1">
              <a:lnSpc>
                <a:spcPct val="90000"/>
              </a:lnSpc>
              <a:spcBef>
                <a:spcPct val="0"/>
              </a:spcBef>
              <a:spcAft>
                <a:spcPct val="0"/>
              </a:spcAft>
              <a:defRPr sz="3033">
                <a:solidFill>
                  <a:schemeClr val="tx2"/>
                </a:solidFill>
                <a:latin typeface="Flama Basic" pitchFamily="50" charset="0"/>
                <a:ea typeface="ＭＳ Ｐゴシック" charset="-128"/>
                <a:cs typeface="Arial" pitchFamily="-65" charset="0"/>
              </a:defRPr>
            </a:lvl9pPr>
          </a:lstStyle>
          <a:p>
            <a:r>
              <a:rPr lang="en-GB" sz="2500" dirty="0">
                <a:solidFill>
                  <a:schemeClr val="bg1"/>
                </a:solidFill>
              </a:rPr>
              <a:t>Moving forward there is a need </a:t>
            </a:r>
            <a:r>
              <a:rPr lang="en-US" sz="2500" dirty="0">
                <a:solidFill>
                  <a:schemeClr val="bg1"/>
                </a:solidFill>
              </a:rPr>
              <a:t>for simplicity to manage confusion</a:t>
            </a:r>
            <a:endParaRPr lang="en-GB" sz="2500" dirty="0">
              <a:solidFill>
                <a:schemeClr val="bg1"/>
              </a:solidFill>
            </a:endParaRPr>
          </a:p>
          <a:p>
            <a:r>
              <a:rPr lang="en-GB" sz="2400" dirty="0">
                <a:solidFill>
                  <a:schemeClr val="bg1"/>
                </a:solidFill>
              </a:rPr>
              <a:t> </a:t>
            </a:r>
          </a:p>
        </p:txBody>
      </p:sp>
      <p:sp>
        <p:nvSpPr>
          <p:cNvPr id="16" name="TextBox 15">
            <a:extLst>
              <a:ext uri="{FF2B5EF4-FFF2-40B4-BE49-F238E27FC236}">
                <a16:creationId xmlns:a16="http://schemas.microsoft.com/office/drawing/2014/main" id="{BCA9311E-6FB7-7949-B6F5-B76C97FBD73C}"/>
              </a:ext>
            </a:extLst>
          </p:cNvPr>
          <p:cNvSpPr txBox="1"/>
          <p:nvPr/>
        </p:nvSpPr>
        <p:spPr>
          <a:xfrm>
            <a:off x="1380726" y="1785394"/>
            <a:ext cx="7432409" cy="3000821"/>
          </a:xfrm>
          <a:prstGeom prst="rect">
            <a:avLst/>
          </a:prstGeom>
          <a:noFill/>
        </p:spPr>
        <p:txBody>
          <a:bodyPr wrap="square" rtlCol="0">
            <a:spAutoFit/>
          </a:bodyPr>
          <a:lstStyle/>
          <a:p>
            <a:r>
              <a:rPr lang="en-AU" sz="2700" i="1" dirty="0">
                <a:solidFill>
                  <a:srgbClr val="FFFFFF"/>
                </a:solidFill>
                <a:latin typeface="Calibri" panose="020F0502020204030204" pitchFamily="34" charset="0"/>
                <a:ea typeface="Lucida Grande"/>
                <a:cs typeface="Calibri" panose="020F0502020204030204" pitchFamily="34" charset="0"/>
              </a:rPr>
              <a:t>There is no doubt that there exists a complex relationship between AHPRA and the Boards. </a:t>
            </a:r>
            <a:br>
              <a:rPr lang="en-AU" sz="2700" i="1" dirty="0">
                <a:solidFill>
                  <a:srgbClr val="FFFFFF"/>
                </a:solidFill>
                <a:latin typeface="Calibri" panose="020F0502020204030204" pitchFamily="34" charset="0"/>
                <a:ea typeface="Lucida Grande"/>
                <a:cs typeface="Calibri" panose="020F0502020204030204" pitchFamily="34" charset="0"/>
              </a:rPr>
            </a:br>
            <a:r>
              <a:rPr lang="en-AU" sz="2700" i="1" dirty="0">
                <a:solidFill>
                  <a:srgbClr val="FFFFFF"/>
                </a:solidFill>
                <a:latin typeface="Calibri" panose="020F0502020204030204" pitchFamily="34" charset="0"/>
                <a:ea typeface="Lucida Grande"/>
                <a:cs typeface="Calibri" panose="020F0502020204030204" pitchFamily="34" charset="0"/>
              </a:rPr>
              <a:t>One which produces confusion, clutter and complexities from a brand perspective. But in order to be effective moving forward and present a unified brand identity, its going to be vital that its simple and straightforward.</a:t>
            </a:r>
            <a:endParaRPr lang="en-US" sz="2700" i="1" dirty="0">
              <a:solidFill>
                <a:srgbClr val="FFFFFF"/>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31E55756-9AA1-4FB2-8EFD-0B3B4EEFAF8D}"/>
              </a:ext>
            </a:extLst>
          </p:cNvPr>
          <p:cNvSpPr txBox="1">
            <a:spLocks noChangeArrowheads="1"/>
          </p:cNvSpPr>
          <p:nvPr/>
        </p:nvSpPr>
        <p:spPr bwMode="auto">
          <a:xfrm>
            <a:off x="872240" y="1745953"/>
            <a:ext cx="549156" cy="45103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
        <p:nvSpPr>
          <p:cNvPr id="10" name="TextBox 9">
            <a:extLst>
              <a:ext uri="{FF2B5EF4-FFF2-40B4-BE49-F238E27FC236}">
                <a16:creationId xmlns:a16="http://schemas.microsoft.com/office/drawing/2014/main" id="{675E5A27-D092-48C5-8C6A-AC335B0BBE78}"/>
              </a:ext>
            </a:extLst>
          </p:cNvPr>
          <p:cNvSpPr txBox="1">
            <a:spLocks noChangeArrowheads="1"/>
          </p:cNvSpPr>
          <p:nvPr/>
        </p:nvSpPr>
        <p:spPr bwMode="auto">
          <a:xfrm rot="10800000">
            <a:off x="5435188" y="4383719"/>
            <a:ext cx="313765" cy="257700"/>
          </a:xfrm>
          <a:custGeom>
            <a:avLst/>
            <a:gdLst>
              <a:gd name="connsiteX0" fmla="*/ 254510 w 258152"/>
              <a:gd name="connsiteY0" fmla="*/ 0 h 212024"/>
              <a:gd name="connsiteX1" fmla="*/ 258152 w 258152"/>
              <a:gd name="connsiteY1" fmla="*/ 8497 h 212024"/>
              <a:gd name="connsiteX2" fmla="*/ 216273 w 258152"/>
              <a:gd name="connsiteY2" fmla="*/ 31156 h 212024"/>
              <a:gd name="connsiteX3" fmla="*/ 190175 w 258152"/>
              <a:gd name="connsiteY3" fmla="*/ 62717 h 212024"/>
              <a:gd name="connsiteX4" fmla="*/ 170348 w 258152"/>
              <a:gd name="connsiteY4" fmla="*/ 118960 h 212024"/>
              <a:gd name="connsiteX5" fmla="*/ 189770 w 258152"/>
              <a:gd name="connsiteY5" fmla="*/ 115318 h 212024"/>
              <a:gd name="connsiteX6" fmla="*/ 225984 w 258152"/>
              <a:gd name="connsiteY6" fmla="*/ 128671 h 212024"/>
              <a:gd name="connsiteX7" fmla="*/ 239944 w 258152"/>
              <a:gd name="connsiteY7" fmla="*/ 162659 h 212024"/>
              <a:gd name="connsiteX8" fmla="*/ 225984 w 258152"/>
              <a:gd name="connsiteY8" fmla="*/ 197660 h 212024"/>
              <a:gd name="connsiteX9" fmla="*/ 192198 w 258152"/>
              <a:gd name="connsiteY9" fmla="*/ 212024 h 212024"/>
              <a:gd name="connsiteX10" fmla="*/ 152949 w 258152"/>
              <a:gd name="connsiteY10" fmla="*/ 192602 h 212024"/>
              <a:gd name="connsiteX11" fmla="*/ 137978 w 258152"/>
              <a:gd name="connsiteY11" fmla="*/ 141619 h 212024"/>
              <a:gd name="connsiteX12" fmla="*/ 153151 w 258152"/>
              <a:gd name="connsiteY12" fmla="*/ 78902 h 212024"/>
              <a:gd name="connsiteX13" fmla="*/ 193412 w 258152"/>
              <a:gd name="connsiteY13" fmla="*/ 27919 h 212024"/>
              <a:gd name="connsiteX14" fmla="*/ 254510 w 258152"/>
              <a:gd name="connsiteY14" fmla="*/ 0 h 212024"/>
              <a:gd name="connsiteX15" fmla="*/ 116128 w 258152"/>
              <a:gd name="connsiteY15" fmla="*/ 0 h 212024"/>
              <a:gd name="connsiteX16" fmla="*/ 120174 w 258152"/>
              <a:gd name="connsiteY16" fmla="*/ 8497 h 212024"/>
              <a:gd name="connsiteX17" fmla="*/ 78295 w 258152"/>
              <a:gd name="connsiteY17" fmla="*/ 31156 h 212024"/>
              <a:gd name="connsiteX18" fmla="*/ 51792 w 258152"/>
              <a:gd name="connsiteY18" fmla="*/ 62717 h 212024"/>
              <a:gd name="connsiteX19" fmla="*/ 32370 w 258152"/>
              <a:gd name="connsiteY19" fmla="*/ 118960 h 212024"/>
              <a:gd name="connsiteX20" fmla="*/ 51792 w 258152"/>
              <a:gd name="connsiteY20" fmla="*/ 115318 h 212024"/>
              <a:gd name="connsiteX21" fmla="*/ 88006 w 258152"/>
              <a:gd name="connsiteY21" fmla="*/ 128671 h 212024"/>
              <a:gd name="connsiteX22" fmla="*/ 101966 w 258152"/>
              <a:gd name="connsiteY22" fmla="*/ 162659 h 212024"/>
              <a:gd name="connsiteX23" fmla="*/ 88006 w 258152"/>
              <a:gd name="connsiteY23" fmla="*/ 197660 h 212024"/>
              <a:gd name="connsiteX24" fmla="*/ 54220 w 258152"/>
              <a:gd name="connsiteY24" fmla="*/ 212024 h 212024"/>
              <a:gd name="connsiteX25" fmla="*/ 14971 w 258152"/>
              <a:gd name="connsiteY25" fmla="*/ 192602 h 212024"/>
              <a:gd name="connsiteX26" fmla="*/ 0 w 258152"/>
              <a:gd name="connsiteY26" fmla="*/ 141619 h 212024"/>
              <a:gd name="connsiteX27" fmla="*/ 15174 w 258152"/>
              <a:gd name="connsiteY27" fmla="*/ 78902 h 212024"/>
              <a:gd name="connsiteX28" fmla="*/ 55029 w 258152"/>
              <a:gd name="connsiteY28" fmla="*/ 27919 h 212024"/>
              <a:gd name="connsiteX29" fmla="*/ 116128 w 258152"/>
              <a:gd name="connsiteY29" fmla="*/ 0 h 21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58152" h="212024">
                <a:moveTo>
                  <a:pt x="254510" y="0"/>
                </a:moveTo>
                <a:lnTo>
                  <a:pt x="258152" y="8497"/>
                </a:lnTo>
                <a:cubicBezTo>
                  <a:pt x="240348" y="15510"/>
                  <a:pt x="226389" y="23063"/>
                  <a:pt x="216273" y="31156"/>
                </a:cubicBezTo>
                <a:cubicBezTo>
                  <a:pt x="206157" y="39248"/>
                  <a:pt x="197458" y="49769"/>
                  <a:pt x="190175" y="62717"/>
                </a:cubicBezTo>
                <a:cubicBezTo>
                  <a:pt x="178845" y="81869"/>
                  <a:pt x="172236" y="100617"/>
                  <a:pt x="170348" y="118960"/>
                </a:cubicBezTo>
                <a:cubicBezTo>
                  <a:pt x="177901" y="116532"/>
                  <a:pt x="184375" y="115318"/>
                  <a:pt x="189770" y="115318"/>
                </a:cubicBezTo>
                <a:cubicBezTo>
                  <a:pt x="204606" y="115318"/>
                  <a:pt x="216678" y="119769"/>
                  <a:pt x="225984" y="128671"/>
                </a:cubicBezTo>
                <a:cubicBezTo>
                  <a:pt x="235290" y="137573"/>
                  <a:pt x="239944" y="148902"/>
                  <a:pt x="239944" y="162659"/>
                </a:cubicBezTo>
                <a:cubicBezTo>
                  <a:pt x="239944" y="176417"/>
                  <a:pt x="235290" y="188083"/>
                  <a:pt x="225984" y="197660"/>
                </a:cubicBezTo>
                <a:cubicBezTo>
                  <a:pt x="216678" y="207236"/>
                  <a:pt x="205415" y="212024"/>
                  <a:pt x="192198" y="212024"/>
                </a:cubicBezTo>
                <a:cubicBezTo>
                  <a:pt x="176013" y="212024"/>
                  <a:pt x="162930" y="205550"/>
                  <a:pt x="152949" y="192602"/>
                </a:cubicBezTo>
                <a:cubicBezTo>
                  <a:pt x="142968" y="179654"/>
                  <a:pt x="137978" y="162659"/>
                  <a:pt x="137978" y="141619"/>
                </a:cubicBezTo>
                <a:cubicBezTo>
                  <a:pt x="137978" y="120578"/>
                  <a:pt x="143036" y="99673"/>
                  <a:pt x="153151" y="78902"/>
                </a:cubicBezTo>
                <a:cubicBezTo>
                  <a:pt x="163267" y="58131"/>
                  <a:pt x="176687" y="41137"/>
                  <a:pt x="193412" y="27919"/>
                </a:cubicBezTo>
                <a:cubicBezTo>
                  <a:pt x="210945" y="13892"/>
                  <a:pt x="231312" y="4585"/>
                  <a:pt x="254510" y="0"/>
                </a:cubicBezTo>
                <a:close/>
                <a:moveTo>
                  <a:pt x="116128" y="0"/>
                </a:moveTo>
                <a:lnTo>
                  <a:pt x="120174" y="8497"/>
                </a:lnTo>
                <a:cubicBezTo>
                  <a:pt x="102371" y="15510"/>
                  <a:pt x="88411" y="23063"/>
                  <a:pt x="78295" y="31156"/>
                </a:cubicBezTo>
                <a:cubicBezTo>
                  <a:pt x="68180" y="39248"/>
                  <a:pt x="59345" y="49769"/>
                  <a:pt x="51792" y="62717"/>
                </a:cubicBezTo>
                <a:cubicBezTo>
                  <a:pt x="40732" y="81869"/>
                  <a:pt x="34258" y="100617"/>
                  <a:pt x="32370" y="118960"/>
                </a:cubicBezTo>
                <a:cubicBezTo>
                  <a:pt x="39923" y="116532"/>
                  <a:pt x="46397" y="115318"/>
                  <a:pt x="51792" y="115318"/>
                </a:cubicBezTo>
                <a:cubicBezTo>
                  <a:pt x="66629" y="115318"/>
                  <a:pt x="78700" y="119769"/>
                  <a:pt x="88006" y="128671"/>
                </a:cubicBezTo>
                <a:cubicBezTo>
                  <a:pt x="97313" y="137573"/>
                  <a:pt x="101966" y="148902"/>
                  <a:pt x="101966" y="162659"/>
                </a:cubicBezTo>
                <a:cubicBezTo>
                  <a:pt x="101966" y="176417"/>
                  <a:pt x="97313" y="188083"/>
                  <a:pt x="88006" y="197660"/>
                </a:cubicBezTo>
                <a:cubicBezTo>
                  <a:pt x="78700" y="207236"/>
                  <a:pt x="67438" y="212024"/>
                  <a:pt x="54220" y="212024"/>
                </a:cubicBezTo>
                <a:cubicBezTo>
                  <a:pt x="38035" y="212024"/>
                  <a:pt x="24952" y="205550"/>
                  <a:pt x="14971" y="192602"/>
                </a:cubicBezTo>
                <a:cubicBezTo>
                  <a:pt x="4990" y="179654"/>
                  <a:pt x="0" y="162659"/>
                  <a:pt x="0" y="141619"/>
                </a:cubicBezTo>
                <a:cubicBezTo>
                  <a:pt x="0" y="120578"/>
                  <a:pt x="5058" y="99673"/>
                  <a:pt x="15174" y="78902"/>
                </a:cubicBezTo>
                <a:cubicBezTo>
                  <a:pt x="25289" y="58131"/>
                  <a:pt x="38574" y="41137"/>
                  <a:pt x="55029" y="27919"/>
                </a:cubicBezTo>
                <a:cubicBezTo>
                  <a:pt x="72833" y="13892"/>
                  <a:pt x="93199" y="4585"/>
                  <a:pt x="116128" y="0"/>
                </a:cubicBez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endParaRPr lang="en-US" sz="6500" dirty="0">
              <a:solidFill>
                <a:schemeClr val="accent1"/>
              </a:solidFill>
              <a:latin typeface="Baskerville Old Face" charset="0"/>
              <a:ea typeface="Baskerville Old Face" charset="0"/>
              <a:cs typeface="Baskerville Old Face" charset="0"/>
            </a:endParaRPr>
          </a:p>
        </p:txBody>
      </p:sp>
    </p:spTree>
    <p:extLst>
      <p:ext uri="{BB962C8B-B14F-4D97-AF65-F5344CB8AC3E}">
        <p14:creationId xmlns:p14="http://schemas.microsoft.com/office/powerpoint/2010/main" val="2094871574"/>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AC01A5C-F9A4-406C-BE48-C8D482493259}"/>
              </a:ext>
              <a:ext uri="{C183D7F6-B498-43B3-948B-1728B52AA6E4}">
                <adec:decorative xmlns:adec="http://schemas.microsoft.com/office/drawing/2017/decorative" val="1"/>
              </a:ext>
            </a:extLst>
          </p:cNvPr>
          <p:cNvSpPr/>
          <p:nvPr/>
        </p:nvSpPr>
        <p:spPr bwMode="auto">
          <a:xfrm>
            <a:off x="0" y="0"/>
            <a:ext cx="9906000" cy="6138988"/>
          </a:xfrm>
          <a:prstGeom prst="rect">
            <a:avLst/>
          </a:prstGeom>
          <a:solidFill>
            <a:schemeClr val="bg1">
              <a:lumMod val="95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AU" sz="2400" b="0" i="0" u="none" strike="noStrike" cap="none" normalizeH="0" baseline="0" dirty="0">
              <a:ln>
                <a:noFill/>
              </a:ln>
              <a:solidFill>
                <a:schemeClr val="bg1"/>
              </a:solidFill>
              <a:effectLst/>
              <a:latin typeface="Calibri" panose="020F0502020204030204" pitchFamily="34" charset="0"/>
              <a:ea typeface="ＭＳ Ｐゴシック" charset="-128"/>
              <a:cs typeface="Calibri" panose="020F0502020204030204" pitchFamily="34" charset="0"/>
            </a:endParaRPr>
          </a:p>
        </p:txBody>
      </p:sp>
      <p:sp>
        <p:nvSpPr>
          <p:cNvPr id="6" name="Text Placeholder 5"/>
          <p:cNvSpPr>
            <a:spLocks noGrp="1"/>
          </p:cNvSpPr>
          <p:nvPr>
            <p:ph type="body" sz="quarter" idx="12"/>
          </p:nvPr>
        </p:nvSpPr>
        <p:spPr/>
        <p:txBody>
          <a:bodyPr/>
          <a:lstStyle/>
          <a:p>
            <a:r>
              <a:rPr lang="en-AU" sz="2800" b="1" dirty="0"/>
              <a:t>Let’s discuss – next steps</a:t>
            </a:r>
          </a:p>
        </p:txBody>
      </p:sp>
      <p:sp>
        <p:nvSpPr>
          <p:cNvPr id="3" name="Slide Number Placeholder 2"/>
          <p:cNvSpPr>
            <a:spLocks noGrp="1"/>
          </p:cNvSpPr>
          <p:nvPr>
            <p:ph type="sldNum" sz="quarter" idx="11"/>
          </p:nvPr>
        </p:nvSpPr>
        <p:spPr/>
        <p:txBody>
          <a:bodyPr/>
          <a:lstStyle/>
          <a:p>
            <a:fld id="{1C8C259C-AC5F-C147-B2D6-0EBE84F5C7BB}" type="slidenum">
              <a:rPr lang="en-GB" altLang="en-US" smtClean="0"/>
              <a:pPr/>
              <a:t>36</a:t>
            </a:fld>
            <a:endParaRPr lang="en-GB" altLang="en-US" dirty="0"/>
          </a:p>
        </p:txBody>
      </p:sp>
      <p:sp>
        <p:nvSpPr>
          <p:cNvPr id="7" name="Content Placeholder 6"/>
          <p:cNvSpPr>
            <a:spLocks noGrp="1"/>
          </p:cNvSpPr>
          <p:nvPr>
            <p:ph sz="quarter" idx="13"/>
          </p:nvPr>
        </p:nvSpPr>
        <p:spPr/>
        <p:txBody>
          <a:bodyPr/>
          <a:lstStyle/>
          <a:p>
            <a:r>
              <a:rPr lang="en-AU" b="1" dirty="0">
                <a:solidFill>
                  <a:srgbClr val="000000"/>
                </a:solidFill>
                <a:latin typeface="Arial"/>
              </a:rPr>
              <a:t> </a:t>
            </a:r>
            <a:endParaRPr lang="en-AU" dirty="0">
              <a:solidFill>
                <a:srgbClr val="222222"/>
              </a:solidFill>
              <a:latin typeface="Arial"/>
            </a:endParaRPr>
          </a:p>
          <a:p>
            <a:pPr marL="457200">
              <a:spcAft>
                <a:spcPts val="0"/>
              </a:spcAft>
            </a:pPr>
            <a:endParaRPr lang="en-AU" sz="1800" b="1" dirty="0">
              <a:solidFill>
                <a:srgbClr val="C00000"/>
              </a:solidFill>
              <a:latin typeface="Arial"/>
            </a:endParaRPr>
          </a:p>
          <a:p>
            <a:pPr marL="457200">
              <a:spcAft>
                <a:spcPts val="0"/>
              </a:spcAft>
            </a:pPr>
            <a:r>
              <a:rPr lang="en-AU" sz="1800" b="1" dirty="0">
                <a:solidFill>
                  <a:srgbClr val="C00000"/>
                </a:solidFill>
                <a:latin typeface="Arial"/>
              </a:rPr>
              <a:t>1. Getting to know the report</a:t>
            </a:r>
            <a:endParaRPr lang="en-AU" sz="1800" b="1" dirty="0">
              <a:solidFill>
                <a:srgbClr val="C00000"/>
              </a:solidFill>
              <a:latin typeface="Calibri"/>
            </a:endParaRPr>
          </a:p>
          <a:p>
            <a:pPr marL="742950" lvl="1" indent="-285750">
              <a:spcAft>
                <a:spcPts val="0"/>
              </a:spcAft>
              <a:buFont typeface="Arial"/>
              <a:buChar char="•"/>
            </a:pPr>
            <a:r>
              <a:rPr lang="en-AU" sz="1800" dirty="0">
                <a:solidFill>
                  <a:srgbClr val="000000"/>
                </a:solidFill>
                <a:latin typeface="Arial"/>
              </a:rPr>
              <a:t>Agency Management Committee</a:t>
            </a:r>
            <a:endParaRPr lang="en-AU" sz="1800" dirty="0">
              <a:solidFill>
                <a:srgbClr val="000000"/>
              </a:solidFill>
              <a:latin typeface="Calibri"/>
            </a:endParaRPr>
          </a:p>
          <a:p>
            <a:pPr marL="742950" lvl="1" indent="-285750">
              <a:spcAft>
                <a:spcPts val="0"/>
              </a:spcAft>
              <a:buFont typeface="Arial"/>
              <a:buChar char="•"/>
            </a:pPr>
            <a:r>
              <a:rPr lang="en-AU" sz="1800" dirty="0">
                <a:solidFill>
                  <a:srgbClr val="000000"/>
                </a:solidFill>
                <a:latin typeface="Arial"/>
              </a:rPr>
              <a:t>National Boards</a:t>
            </a:r>
            <a:endParaRPr lang="en-AU" sz="1800" dirty="0">
              <a:solidFill>
                <a:srgbClr val="000000"/>
              </a:solidFill>
              <a:latin typeface="Calibri"/>
            </a:endParaRPr>
          </a:p>
          <a:p>
            <a:pPr marL="742950" lvl="1" indent="-285750">
              <a:spcAft>
                <a:spcPts val="0"/>
              </a:spcAft>
              <a:buFont typeface="Arial"/>
              <a:buChar char="•"/>
            </a:pPr>
            <a:r>
              <a:rPr lang="en-AU" sz="1800" dirty="0">
                <a:solidFill>
                  <a:srgbClr val="000000"/>
                </a:solidFill>
                <a:latin typeface="Arial"/>
              </a:rPr>
              <a:t>National Executive</a:t>
            </a:r>
            <a:endParaRPr lang="en-AU" sz="1800" dirty="0">
              <a:solidFill>
                <a:srgbClr val="000000"/>
              </a:solidFill>
              <a:latin typeface="Calibri"/>
            </a:endParaRPr>
          </a:p>
          <a:p>
            <a:pPr marL="723900">
              <a:spcAft>
                <a:spcPts val="0"/>
              </a:spcAft>
            </a:pPr>
            <a:r>
              <a:rPr lang="en-AU" sz="1800" dirty="0">
                <a:solidFill>
                  <a:srgbClr val="000000"/>
                </a:solidFill>
                <a:latin typeface="Arial"/>
              </a:rPr>
              <a:t> </a:t>
            </a:r>
            <a:endParaRPr lang="en-AU" sz="1800" dirty="0">
              <a:solidFill>
                <a:srgbClr val="222222"/>
              </a:solidFill>
              <a:latin typeface="Calibri"/>
            </a:endParaRPr>
          </a:p>
          <a:p>
            <a:pPr marL="457200">
              <a:spcAft>
                <a:spcPts val="0"/>
              </a:spcAft>
            </a:pPr>
            <a:endParaRPr lang="en-AU" b="1" dirty="0">
              <a:solidFill>
                <a:srgbClr val="000000"/>
              </a:solidFill>
              <a:latin typeface="Arial"/>
            </a:endParaRPr>
          </a:p>
          <a:p>
            <a:pPr marL="457200">
              <a:spcAft>
                <a:spcPts val="0"/>
              </a:spcAft>
            </a:pPr>
            <a:endParaRPr lang="en-AU" b="1" dirty="0">
              <a:solidFill>
                <a:srgbClr val="000000"/>
              </a:solidFill>
              <a:latin typeface="Arial"/>
            </a:endParaRPr>
          </a:p>
          <a:p>
            <a:pPr marL="457200">
              <a:spcAft>
                <a:spcPts val="0"/>
              </a:spcAft>
            </a:pPr>
            <a:endParaRPr lang="en-AU" b="1" dirty="0">
              <a:solidFill>
                <a:srgbClr val="000000"/>
              </a:solidFill>
              <a:latin typeface="Arial"/>
            </a:endParaRPr>
          </a:p>
          <a:p>
            <a:pPr marL="457200">
              <a:spcAft>
                <a:spcPts val="0"/>
              </a:spcAft>
            </a:pPr>
            <a:r>
              <a:rPr lang="en-AU" sz="1800" b="1" dirty="0">
                <a:solidFill>
                  <a:srgbClr val="C00000"/>
                </a:solidFill>
                <a:latin typeface="Arial"/>
              </a:rPr>
              <a:t>2. How to we best use the report</a:t>
            </a:r>
            <a:endParaRPr lang="en-AU" sz="1800" b="1" dirty="0">
              <a:solidFill>
                <a:srgbClr val="C00000"/>
              </a:solidFill>
              <a:latin typeface="Calibri"/>
            </a:endParaRPr>
          </a:p>
          <a:p>
            <a:pPr marL="742950" lvl="1" indent="-285750">
              <a:spcAft>
                <a:spcPts val="0"/>
              </a:spcAft>
              <a:buFont typeface="Arial"/>
              <a:buChar char="•"/>
            </a:pPr>
            <a:r>
              <a:rPr lang="en-AU" sz="1800" dirty="0">
                <a:solidFill>
                  <a:srgbClr val="000000"/>
                </a:solidFill>
                <a:latin typeface="Arial"/>
              </a:rPr>
              <a:t>Policy – analysis, implications and learning</a:t>
            </a:r>
            <a:endParaRPr lang="en-AU" sz="1800" dirty="0">
              <a:solidFill>
                <a:srgbClr val="000000"/>
              </a:solidFill>
              <a:latin typeface="Calibri"/>
            </a:endParaRPr>
          </a:p>
          <a:p>
            <a:pPr marL="742950" lvl="1" indent="-285750">
              <a:spcAft>
                <a:spcPts val="0"/>
              </a:spcAft>
              <a:buFont typeface="Arial"/>
              <a:buChar char="•"/>
            </a:pPr>
            <a:r>
              <a:rPr lang="en-AU" sz="1800" dirty="0">
                <a:solidFill>
                  <a:srgbClr val="000000"/>
                </a:solidFill>
                <a:latin typeface="Arial"/>
              </a:rPr>
              <a:t>Connecting to our ongoing work</a:t>
            </a:r>
            <a:endParaRPr lang="en-AU" sz="1800" dirty="0">
              <a:solidFill>
                <a:srgbClr val="000000"/>
              </a:solidFill>
              <a:latin typeface="Calibri"/>
            </a:endParaRPr>
          </a:p>
          <a:p>
            <a:pPr marL="742950" lvl="1" indent="-285750">
              <a:spcAft>
                <a:spcPts val="0"/>
              </a:spcAft>
              <a:buFont typeface="Arial"/>
              <a:buChar char="•"/>
            </a:pPr>
            <a:r>
              <a:rPr lang="en-AU" sz="1800" dirty="0">
                <a:solidFill>
                  <a:srgbClr val="000000"/>
                </a:solidFill>
                <a:latin typeface="Arial"/>
              </a:rPr>
              <a:t>Visual identity – what are our options?</a:t>
            </a:r>
            <a:endParaRPr lang="en-AU" sz="1800" dirty="0">
              <a:solidFill>
                <a:srgbClr val="000000"/>
              </a:solidFill>
              <a:latin typeface="Calibri"/>
            </a:endParaRPr>
          </a:p>
          <a:p>
            <a:r>
              <a:rPr lang="en-AU" sz="1800" dirty="0">
                <a:solidFill>
                  <a:srgbClr val="000000"/>
                </a:solidFill>
                <a:latin typeface="Arial"/>
              </a:rPr>
              <a:t> </a:t>
            </a:r>
            <a:endParaRPr lang="en-AU" sz="1800" dirty="0">
              <a:solidFill>
                <a:srgbClr val="222222"/>
              </a:solidFill>
              <a:latin typeface="Arial"/>
            </a:endParaRPr>
          </a:p>
          <a:p>
            <a:endParaRPr lang="en-AU" dirty="0"/>
          </a:p>
        </p:txBody>
      </p:sp>
      <p:grpSp>
        <p:nvGrpSpPr>
          <p:cNvPr id="9" name="Group 8">
            <a:extLst>
              <a:ext uri="{FF2B5EF4-FFF2-40B4-BE49-F238E27FC236}">
                <a16:creationId xmlns:a16="http://schemas.microsoft.com/office/drawing/2014/main" id="{C3FD48D8-49AE-417E-B606-926D05CC7E5D}"/>
              </a:ext>
            </a:extLst>
          </p:cNvPr>
          <p:cNvGrpSpPr/>
          <p:nvPr/>
        </p:nvGrpSpPr>
        <p:grpSpPr>
          <a:xfrm>
            <a:off x="7090472" y="2253818"/>
            <a:ext cx="1437281" cy="1377332"/>
            <a:chOff x="4763" y="-3175"/>
            <a:chExt cx="1450975" cy="1450976"/>
          </a:xfrm>
          <a:solidFill>
            <a:schemeClr val="accent1"/>
          </a:solidFill>
        </p:grpSpPr>
        <p:sp>
          <p:nvSpPr>
            <p:cNvPr id="10" name="Freeform 19">
              <a:extLst>
                <a:ext uri="{FF2B5EF4-FFF2-40B4-BE49-F238E27FC236}">
                  <a16:creationId xmlns:a16="http://schemas.microsoft.com/office/drawing/2014/main" id="{0B462804-A7CA-4FE2-9383-B158B45EA4AE}"/>
                </a:ext>
              </a:extLst>
            </p:cNvPr>
            <p:cNvSpPr>
              <a:spLocks/>
            </p:cNvSpPr>
            <p:nvPr/>
          </p:nvSpPr>
          <p:spPr bwMode="auto">
            <a:xfrm>
              <a:off x="231776" y="158750"/>
              <a:ext cx="161925" cy="161925"/>
            </a:xfrm>
            <a:custGeom>
              <a:avLst/>
              <a:gdLst>
                <a:gd name="T0" fmla="*/ 39 w 43"/>
                <a:gd name="T1" fmla="*/ 22 h 43"/>
                <a:gd name="T2" fmla="*/ 22 w 43"/>
                <a:gd name="T3" fmla="*/ 5 h 43"/>
                <a:gd name="T4" fmla="*/ 5 w 43"/>
                <a:gd name="T5" fmla="*/ 5 h 43"/>
                <a:gd name="T6" fmla="*/ 5 w 43"/>
                <a:gd name="T7" fmla="*/ 22 h 43"/>
                <a:gd name="T8" fmla="*/ 22 w 43"/>
                <a:gd name="T9" fmla="*/ 39 h 43"/>
                <a:gd name="T10" fmla="*/ 39 w 43"/>
                <a:gd name="T11" fmla="*/ 39 h 43"/>
                <a:gd name="T12" fmla="*/ 39 w 43"/>
                <a:gd name="T13" fmla="*/ 22 h 43"/>
              </a:gdLst>
              <a:ahLst/>
              <a:cxnLst>
                <a:cxn ang="0">
                  <a:pos x="T0" y="T1"/>
                </a:cxn>
                <a:cxn ang="0">
                  <a:pos x="T2" y="T3"/>
                </a:cxn>
                <a:cxn ang="0">
                  <a:pos x="T4" y="T5"/>
                </a:cxn>
                <a:cxn ang="0">
                  <a:pos x="T6" y="T7"/>
                </a:cxn>
                <a:cxn ang="0">
                  <a:pos x="T8" y="T9"/>
                </a:cxn>
                <a:cxn ang="0">
                  <a:pos x="T10" y="T11"/>
                </a:cxn>
                <a:cxn ang="0">
                  <a:pos x="T12" y="T13"/>
                </a:cxn>
              </a:cxnLst>
              <a:rect l="0" t="0" r="r" b="b"/>
              <a:pathLst>
                <a:path w="43" h="43">
                  <a:moveTo>
                    <a:pt x="39" y="22"/>
                  </a:moveTo>
                  <a:cubicBezTo>
                    <a:pt x="22" y="5"/>
                    <a:pt x="22" y="5"/>
                    <a:pt x="22" y="5"/>
                  </a:cubicBezTo>
                  <a:cubicBezTo>
                    <a:pt x="17" y="0"/>
                    <a:pt x="9" y="0"/>
                    <a:pt x="5" y="5"/>
                  </a:cubicBezTo>
                  <a:cubicBezTo>
                    <a:pt x="0" y="9"/>
                    <a:pt x="0" y="17"/>
                    <a:pt x="5" y="22"/>
                  </a:cubicBezTo>
                  <a:cubicBezTo>
                    <a:pt x="22" y="39"/>
                    <a:pt x="22" y="39"/>
                    <a:pt x="22" y="39"/>
                  </a:cubicBezTo>
                  <a:cubicBezTo>
                    <a:pt x="26" y="43"/>
                    <a:pt x="34" y="43"/>
                    <a:pt x="39" y="39"/>
                  </a:cubicBezTo>
                  <a:cubicBezTo>
                    <a:pt x="43" y="34"/>
                    <a:pt x="43" y="26"/>
                    <a:pt x="39" y="22"/>
                  </a:cubicBezTo>
                  <a:close/>
                </a:path>
              </a:pathLst>
            </a:custGeom>
            <a:grpFill/>
            <a:ln w="9525">
              <a:solidFill>
                <a:schemeClr val="accent1"/>
              </a:solid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80000"/>
                </a:lnSpc>
                <a:spcBef>
                  <a:spcPct val="20000"/>
                </a:spcBef>
                <a:spcAft>
                  <a:spcPct val="20000"/>
                </a:spcAft>
                <a:buClr>
                  <a:srgbClr val="1C1C1C"/>
                </a:buClr>
                <a:buSzPct val="75000"/>
                <a:buFont typeface="Wingdings" pitchFamily="2" charset="2"/>
                <a:buChar char="l"/>
                <a:tabLst/>
                <a:defRPr/>
              </a:pPr>
              <a:endParaRPr kumimoji="0" lang="id-ID" sz="1200" b="0" i="0" u="none" strike="noStrike" kern="0" cap="none" spc="0" normalizeH="0" baseline="0" noProof="0">
                <a:ln>
                  <a:noFill/>
                </a:ln>
                <a:solidFill>
                  <a:srgbClr val="C00000"/>
                </a:solidFill>
                <a:effectLst/>
                <a:uLnTx/>
                <a:uFillTx/>
                <a:latin typeface="Trebuchet MS" pitchFamily="34" charset="0"/>
                <a:ea typeface="ＭＳ Ｐゴシック" pitchFamily="34" charset="-128"/>
              </a:endParaRPr>
            </a:p>
          </p:txBody>
        </p:sp>
        <p:sp>
          <p:nvSpPr>
            <p:cNvPr id="11" name="Freeform 20">
              <a:extLst>
                <a:ext uri="{FF2B5EF4-FFF2-40B4-BE49-F238E27FC236}">
                  <a16:creationId xmlns:a16="http://schemas.microsoft.com/office/drawing/2014/main" id="{23E73C68-E551-4790-8253-36F1855C2550}"/>
                </a:ext>
              </a:extLst>
            </p:cNvPr>
            <p:cNvSpPr>
              <a:spLocks/>
            </p:cNvSpPr>
            <p:nvPr/>
          </p:nvSpPr>
          <p:spPr bwMode="auto">
            <a:xfrm>
              <a:off x="4763" y="630238"/>
              <a:ext cx="180975" cy="92075"/>
            </a:xfrm>
            <a:custGeom>
              <a:avLst/>
              <a:gdLst>
                <a:gd name="T0" fmla="*/ 36 w 48"/>
                <a:gd name="T1" fmla="*/ 0 h 24"/>
                <a:gd name="T2" fmla="*/ 12 w 48"/>
                <a:gd name="T3" fmla="*/ 0 h 24"/>
                <a:gd name="T4" fmla="*/ 0 w 48"/>
                <a:gd name="T5" fmla="*/ 12 h 24"/>
                <a:gd name="T6" fmla="*/ 12 w 48"/>
                <a:gd name="T7" fmla="*/ 24 h 24"/>
                <a:gd name="T8" fmla="*/ 36 w 48"/>
                <a:gd name="T9" fmla="*/ 24 h 24"/>
                <a:gd name="T10" fmla="*/ 48 w 48"/>
                <a:gd name="T11" fmla="*/ 12 h 24"/>
                <a:gd name="T12" fmla="*/ 36 w 48"/>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48" h="24">
                  <a:moveTo>
                    <a:pt x="36" y="0"/>
                  </a:moveTo>
                  <a:cubicBezTo>
                    <a:pt x="12" y="0"/>
                    <a:pt x="12" y="0"/>
                    <a:pt x="12" y="0"/>
                  </a:cubicBezTo>
                  <a:cubicBezTo>
                    <a:pt x="5" y="0"/>
                    <a:pt x="0" y="5"/>
                    <a:pt x="0" y="12"/>
                  </a:cubicBezTo>
                  <a:cubicBezTo>
                    <a:pt x="0" y="19"/>
                    <a:pt x="5" y="24"/>
                    <a:pt x="12" y="24"/>
                  </a:cubicBezTo>
                  <a:cubicBezTo>
                    <a:pt x="36" y="24"/>
                    <a:pt x="36" y="24"/>
                    <a:pt x="36" y="24"/>
                  </a:cubicBezTo>
                  <a:cubicBezTo>
                    <a:pt x="43" y="24"/>
                    <a:pt x="48" y="19"/>
                    <a:pt x="48" y="12"/>
                  </a:cubicBezTo>
                  <a:cubicBezTo>
                    <a:pt x="48" y="5"/>
                    <a:pt x="43" y="0"/>
                    <a:pt x="36" y="0"/>
                  </a:cubicBezTo>
                  <a:close/>
                </a:path>
              </a:pathLst>
            </a:custGeom>
            <a:grpFill/>
            <a:ln w="9525">
              <a:solidFill>
                <a:schemeClr val="accent1"/>
              </a:solid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80000"/>
                </a:lnSpc>
                <a:spcBef>
                  <a:spcPct val="20000"/>
                </a:spcBef>
                <a:spcAft>
                  <a:spcPct val="20000"/>
                </a:spcAft>
                <a:buClr>
                  <a:srgbClr val="1C1C1C"/>
                </a:buClr>
                <a:buSzPct val="75000"/>
                <a:buFont typeface="Wingdings" pitchFamily="2" charset="2"/>
                <a:buChar char="l"/>
                <a:tabLst/>
                <a:defRPr/>
              </a:pPr>
              <a:endParaRPr kumimoji="0" lang="id-ID" sz="1200" b="0" i="0" u="none" strike="noStrike" kern="0" cap="none" spc="0" normalizeH="0" baseline="0" noProof="0">
                <a:ln>
                  <a:noFill/>
                </a:ln>
                <a:solidFill>
                  <a:srgbClr val="C00000"/>
                </a:solidFill>
                <a:effectLst/>
                <a:uLnTx/>
                <a:uFillTx/>
                <a:latin typeface="Trebuchet MS" pitchFamily="34" charset="0"/>
                <a:ea typeface="ＭＳ Ｐゴシック" pitchFamily="34" charset="-128"/>
              </a:endParaRPr>
            </a:p>
          </p:txBody>
        </p:sp>
        <p:sp>
          <p:nvSpPr>
            <p:cNvPr id="12" name="Freeform 21">
              <a:extLst>
                <a:ext uri="{FF2B5EF4-FFF2-40B4-BE49-F238E27FC236}">
                  <a16:creationId xmlns:a16="http://schemas.microsoft.com/office/drawing/2014/main" id="{559E11B7-4493-47CD-A039-7FACA0F70910}"/>
                </a:ext>
              </a:extLst>
            </p:cNvPr>
            <p:cNvSpPr>
              <a:spLocks/>
            </p:cNvSpPr>
            <p:nvPr/>
          </p:nvSpPr>
          <p:spPr bwMode="auto">
            <a:xfrm>
              <a:off x="1274763" y="722313"/>
              <a:ext cx="180975" cy="90488"/>
            </a:xfrm>
            <a:custGeom>
              <a:avLst/>
              <a:gdLst>
                <a:gd name="T0" fmla="*/ 36 w 48"/>
                <a:gd name="T1" fmla="*/ 0 h 24"/>
                <a:gd name="T2" fmla="*/ 12 w 48"/>
                <a:gd name="T3" fmla="*/ 0 h 24"/>
                <a:gd name="T4" fmla="*/ 0 w 48"/>
                <a:gd name="T5" fmla="*/ 12 h 24"/>
                <a:gd name="T6" fmla="*/ 12 w 48"/>
                <a:gd name="T7" fmla="*/ 24 h 24"/>
                <a:gd name="T8" fmla="*/ 36 w 48"/>
                <a:gd name="T9" fmla="*/ 24 h 24"/>
                <a:gd name="T10" fmla="*/ 48 w 48"/>
                <a:gd name="T11" fmla="*/ 12 h 24"/>
                <a:gd name="T12" fmla="*/ 36 w 48"/>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48" h="24">
                  <a:moveTo>
                    <a:pt x="36" y="0"/>
                  </a:moveTo>
                  <a:cubicBezTo>
                    <a:pt x="12" y="0"/>
                    <a:pt x="12" y="0"/>
                    <a:pt x="12" y="0"/>
                  </a:cubicBezTo>
                  <a:cubicBezTo>
                    <a:pt x="5" y="0"/>
                    <a:pt x="0" y="5"/>
                    <a:pt x="0" y="12"/>
                  </a:cubicBezTo>
                  <a:cubicBezTo>
                    <a:pt x="0" y="19"/>
                    <a:pt x="5" y="24"/>
                    <a:pt x="12" y="24"/>
                  </a:cubicBezTo>
                  <a:cubicBezTo>
                    <a:pt x="36" y="24"/>
                    <a:pt x="36" y="24"/>
                    <a:pt x="36" y="24"/>
                  </a:cubicBezTo>
                  <a:cubicBezTo>
                    <a:pt x="43" y="24"/>
                    <a:pt x="48" y="19"/>
                    <a:pt x="48" y="12"/>
                  </a:cubicBezTo>
                  <a:cubicBezTo>
                    <a:pt x="48" y="5"/>
                    <a:pt x="43" y="0"/>
                    <a:pt x="36" y="0"/>
                  </a:cubicBezTo>
                  <a:close/>
                </a:path>
              </a:pathLst>
            </a:custGeom>
            <a:grpFill/>
            <a:ln w="9525">
              <a:solidFill>
                <a:schemeClr val="accent1"/>
              </a:solid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80000"/>
                </a:lnSpc>
                <a:spcBef>
                  <a:spcPct val="20000"/>
                </a:spcBef>
                <a:spcAft>
                  <a:spcPct val="20000"/>
                </a:spcAft>
                <a:buClr>
                  <a:srgbClr val="1C1C1C"/>
                </a:buClr>
                <a:buSzPct val="75000"/>
                <a:buFont typeface="Wingdings" pitchFamily="2" charset="2"/>
                <a:buChar char="l"/>
                <a:tabLst/>
                <a:defRPr/>
              </a:pPr>
              <a:endParaRPr kumimoji="0" lang="id-ID" sz="1200" b="0" i="0" u="none" strike="noStrike" kern="0" cap="none" spc="0" normalizeH="0" baseline="0" noProof="0">
                <a:ln>
                  <a:noFill/>
                </a:ln>
                <a:solidFill>
                  <a:srgbClr val="C00000"/>
                </a:solidFill>
                <a:effectLst/>
                <a:uLnTx/>
                <a:uFillTx/>
                <a:latin typeface="Trebuchet MS" pitchFamily="34" charset="0"/>
                <a:ea typeface="ＭＳ Ｐゴシック" pitchFamily="34" charset="-128"/>
              </a:endParaRPr>
            </a:p>
          </p:txBody>
        </p:sp>
        <p:sp>
          <p:nvSpPr>
            <p:cNvPr id="13" name="Freeform 22">
              <a:extLst>
                <a:ext uri="{FF2B5EF4-FFF2-40B4-BE49-F238E27FC236}">
                  <a16:creationId xmlns:a16="http://schemas.microsoft.com/office/drawing/2014/main" id="{2055E3E1-B1AF-4BD3-A254-F3DF86C6B7A4}"/>
                </a:ext>
              </a:extLst>
            </p:cNvPr>
            <p:cNvSpPr>
              <a:spLocks/>
            </p:cNvSpPr>
            <p:nvPr/>
          </p:nvSpPr>
          <p:spPr bwMode="auto">
            <a:xfrm>
              <a:off x="1130301" y="222250"/>
              <a:ext cx="163513" cy="163513"/>
            </a:xfrm>
            <a:custGeom>
              <a:avLst/>
              <a:gdLst>
                <a:gd name="T0" fmla="*/ 38 w 43"/>
                <a:gd name="T1" fmla="*/ 5 h 43"/>
                <a:gd name="T2" fmla="*/ 21 w 43"/>
                <a:gd name="T3" fmla="*/ 5 h 43"/>
                <a:gd name="T4" fmla="*/ 4 w 43"/>
                <a:gd name="T5" fmla="*/ 22 h 43"/>
                <a:gd name="T6" fmla="*/ 4 w 43"/>
                <a:gd name="T7" fmla="*/ 39 h 43"/>
                <a:gd name="T8" fmla="*/ 21 w 43"/>
                <a:gd name="T9" fmla="*/ 39 h 43"/>
                <a:gd name="T10" fmla="*/ 38 w 43"/>
                <a:gd name="T11" fmla="*/ 22 h 43"/>
                <a:gd name="T12" fmla="*/ 38 w 43"/>
                <a:gd name="T13" fmla="*/ 5 h 43"/>
              </a:gdLst>
              <a:ahLst/>
              <a:cxnLst>
                <a:cxn ang="0">
                  <a:pos x="T0" y="T1"/>
                </a:cxn>
                <a:cxn ang="0">
                  <a:pos x="T2" y="T3"/>
                </a:cxn>
                <a:cxn ang="0">
                  <a:pos x="T4" y="T5"/>
                </a:cxn>
                <a:cxn ang="0">
                  <a:pos x="T6" y="T7"/>
                </a:cxn>
                <a:cxn ang="0">
                  <a:pos x="T8" y="T9"/>
                </a:cxn>
                <a:cxn ang="0">
                  <a:pos x="T10" y="T11"/>
                </a:cxn>
                <a:cxn ang="0">
                  <a:pos x="T12" y="T13"/>
                </a:cxn>
              </a:cxnLst>
              <a:rect l="0" t="0" r="r" b="b"/>
              <a:pathLst>
                <a:path w="43" h="43">
                  <a:moveTo>
                    <a:pt x="38" y="5"/>
                  </a:moveTo>
                  <a:cubicBezTo>
                    <a:pt x="34" y="0"/>
                    <a:pt x="26" y="0"/>
                    <a:pt x="21" y="5"/>
                  </a:cubicBezTo>
                  <a:cubicBezTo>
                    <a:pt x="4" y="22"/>
                    <a:pt x="4" y="22"/>
                    <a:pt x="4" y="22"/>
                  </a:cubicBezTo>
                  <a:cubicBezTo>
                    <a:pt x="0" y="26"/>
                    <a:pt x="0" y="34"/>
                    <a:pt x="4" y="39"/>
                  </a:cubicBezTo>
                  <a:cubicBezTo>
                    <a:pt x="9" y="43"/>
                    <a:pt x="17" y="43"/>
                    <a:pt x="21" y="39"/>
                  </a:cubicBezTo>
                  <a:cubicBezTo>
                    <a:pt x="38" y="22"/>
                    <a:pt x="38" y="22"/>
                    <a:pt x="38" y="22"/>
                  </a:cubicBezTo>
                  <a:cubicBezTo>
                    <a:pt x="43" y="17"/>
                    <a:pt x="43" y="9"/>
                    <a:pt x="38" y="5"/>
                  </a:cubicBezTo>
                  <a:close/>
                </a:path>
              </a:pathLst>
            </a:custGeom>
            <a:grpFill/>
            <a:ln w="9525">
              <a:solidFill>
                <a:schemeClr val="accent1"/>
              </a:solid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80000"/>
                </a:lnSpc>
                <a:spcBef>
                  <a:spcPct val="20000"/>
                </a:spcBef>
                <a:spcAft>
                  <a:spcPct val="20000"/>
                </a:spcAft>
                <a:buClr>
                  <a:srgbClr val="1C1C1C"/>
                </a:buClr>
                <a:buSzPct val="75000"/>
                <a:buFont typeface="Wingdings" pitchFamily="2" charset="2"/>
                <a:buChar char="l"/>
                <a:tabLst/>
                <a:defRPr/>
              </a:pPr>
              <a:endParaRPr kumimoji="0" lang="id-ID" sz="1200" b="0" i="0" u="none" strike="noStrike" kern="0" cap="none" spc="0" normalizeH="0" baseline="0" noProof="0">
                <a:ln>
                  <a:noFill/>
                </a:ln>
                <a:solidFill>
                  <a:srgbClr val="C00000"/>
                </a:solidFill>
                <a:effectLst/>
                <a:uLnTx/>
                <a:uFillTx/>
                <a:latin typeface="Trebuchet MS" pitchFamily="34" charset="0"/>
                <a:ea typeface="ＭＳ Ｐゴシック" pitchFamily="34" charset="-128"/>
              </a:endParaRPr>
            </a:p>
          </p:txBody>
        </p:sp>
        <p:sp>
          <p:nvSpPr>
            <p:cNvPr id="14" name="Freeform 23">
              <a:extLst>
                <a:ext uri="{FF2B5EF4-FFF2-40B4-BE49-F238E27FC236}">
                  <a16:creationId xmlns:a16="http://schemas.microsoft.com/office/drawing/2014/main" id="{5C6C7701-384D-49DA-B965-2AC6C581FCC9}"/>
                </a:ext>
              </a:extLst>
            </p:cNvPr>
            <p:cNvSpPr>
              <a:spLocks/>
            </p:cNvSpPr>
            <p:nvPr/>
          </p:nvSpPr>
          <p:spPr bwMode="auto">
            <a:xfrm>
              <a:off x="730251" y="-3175"/>
              <a:ext cx="90488" cy="180975"/>
            </a:xfrm>
            <a:custGeom>
              <a:avLst/>
              <a:gdLst>
                <a:gd name="T0" fmla="*/ 12 w 24"/>
                <a:gd name="T1" fmla="*/ 48 h 48"/>
                <a:gd name="T2" fmla="*/ 20 w 24"/>
                <a:gd name="T3" fmla="*/ 44 h 48"/>
                <a:gd name="T4" fmla="*/ 24 w 24"/>
                <a:gd name="T5" fmla="*/ 36 h 48"/>
                <a:gd name="T6" fmla="*/ 24 w 24"/>
                <a:gd name="T7" fmla="*/ 12 h 48"/>
                <a:gd name="T8" fmla="*/ 12 w 24"/>
                <a:gd name="T9" fmla="*/ 0 h 48"/>
                <a:gd name="T10" fmla="*/ 1 w 24"/>
                <a:gd name="T11" fmla="*/ 7 h 48"/>
                <a:gd name="T12" fmla="*/ 0 w 24"/>
                <a:gd name="T13" fmla="*/ 12 h 48"/>
                <a:gd name="T14" fmla="*/ 0 w 24"/>
                <a:gd name="T15" fmla="*/ 36 h 48"/>
                <a:gd name="T16" fmla="*/ 12 w 24"/>
                <a:gd name="T17"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48">
                  <a:moveTo>
                    <a:pt x="12" y="48"/>
                  </a:moveTo>
                  <a:cubicBezTo>
                    <a:pt x="15" y="48"/>
                    <a:pt x="18" y="47"/>
                    <a:pt x="20" y="44"/>
                  </a:cubicBezTo>
                  <a:cubicBezTo>
                    <a:pt x="23" y="42"/>
                    <a:pt x="24" y="39"/>
                    <a:pt x="24" y="36"/>
                  </a:cubicBezTo>
                  <a:cubicBezTo>
                    <a:pt x="24" y="12"/>
                    <a:pt x="24" y="12"/>
                    <a:pt x="24" y="12"/>
                  </a:cubicBezTo>
                  <a:cubicBezTo>
                    <a:pt x="24" y="5"/>
                    <a:pt x="19" y="0"/>
                    <a:pt x="12" y="0"/>
                  </a:cubicBezTo>
                  <a:cubicBezTo>
                    <a:pt x="7" y="0"/>
                    <a:pt x="3" y="3"/>
                    <a:pt x="1" y="7"/>
                  </a:cubicBezTo>
                  <a:cubicBezTo>
                    <a:pt x="0" y="12"/>
                    <a:pt x="0" y="12"/>
                    <a:pt x="0" y="12"/>
                  </a:cubicBezTo>
                  <a:cubicBezTo>
                    <a:pt x="0" y="36"/>
                    <a:pt x="0" y="36"/>
                    <a:pt x="0" y="36"/>
                  </a:cubicBezTo>
                  <a:cubicBezTo>
                    <a:pt x="0" y="43"/>
                    <a:pt x="5" y="48"/>
                    <a:pt x="12" y="48"/>
                  </a:cubicBezTo>
                  <a:close/>
                </a:path>
              </a:pathLst>
            </a:custGeom>
            <a:grpFill/>
            <a:ln w="9525">
              <a:solidFill>
                <a:schemeClr val="accent1"/>
              </a:solid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80000"/>
                </a:lnSpc>
                <a:spcBef>
                  <a:spcPct val="20000"/>
                </a:spcBef>
                <a:spcAft>
                  <a:spcPct val="20000"/>
                </a:spcAft>
                <a:buClr>
                  <a:srgbClr val="1C1C1C"/>
                </a:buClr>
                <a:buSzPct val="75000"/>
                <a:buFont typeface="Wingdings" pitchFamily="2" charset="2"/>
                <a:buChar char="l"/>
                <a:tabLst/>
                <a:defRPr/>
              </a:pPr>
              <a:endParaRPr kumimoji="0" lang="id-ID" sz="1200" b="0" i="0" u="none" strike="noStrike" kern="0" cap="none" spc="0" normalizeH="0" baseline="0" noProof="0">
                <a:ln>
                  <a:noFill/>
                </a:ln>
                <a:solidFill>
                  <a:srgbClr val="C00000"/>
                </a:solidFill>
                <a:effectLst/>
                <a:uLnTx/>
                <a:uFillTx/>
                <a:latin typeface="Trebuchet MS" pitchFamily="34" charset="0"/>
                <a:ea typeface="ＭＳ Ｐゴシック" pitchFamily="34" charset="-128"/>
              </a:endParaRPr>
            </a:p>
          </p:txBody>
        </p:sp>
        <p:sp>
          <p:nvSpPr>
            <p:cNvPr id="15" name="Freeform 24">
              <a:extLst>
                <a:ext uri="{FF2B5EF4-FFF2-40B4-BE49-F238E27FC236}">
                  <a16:creationId xmlns:a16="http://schemas.microsoft.com/office/drawing/2014/main" id="{DA2749D3-F08B-4757-B0C3-394C44D7C182}"/>
                </a:ext>
              </a:extLst>
            </p:cNvPr>
            <p:cNvSpPr>
              <a:spLocks noEditPoints="1"/>
            </p:cNvSpPr>
            <p:nvPr/>
          </p:nvSpPr>
          <p:spPr bwMode="auto">
            <a:xfrm>
              <a:off x="368301" y="358775"/>
              <a:ext cx="725488" cy="815975"/>
            </a:xfrm>
            <a:custGeom>
              <a:avLst/>
              <a:gdLst>
                <a:gd name="T0" fmla="*/ 96 w 192"/>
                <a:gd name="T1" fmla="*/ 0 h 216"/>
                <a:gd name="T2" fmla="*/ 0 w 192"/>
                <a:gd name="T3" fmla="*/ 96 h 216"/>
                <a:gd name="T4" fmla="*/ 48 w 192"/>
                <a:gd name="T5" fmla="*/ 179 h 216"/>
                <a:gd name="T6" fmla="*/ 48 w 192"/>
                <a:gd name="T7" fmla="*/ 216 h 216"/>
                <a:gd name="T8" fmla="*/ 144 w 192"/>
                <a:gd name="T9" fmla="*/ 216 h 216"/>
                <a:gd name="T10" fmla="*/ 144 w 192"/>
                <a:gd name="T11" fmla="*/ 179 h 216"/>
                <a:gd name="T12" fmla="*/ 192 w 192"/>
                <a:gd name="T13" fmla="*/ 96 h 216"/>
                <a:gd name="T14" fmla="*/ 96 w 192"/>
                <a:gd name="T15" fmla="*/ 0 h 216"/>
                <a:gd name="T16" fmla="*/ 132 w 192"/>
                <a:gd name="T17" fmla="*/ 158 h 216"/>
                <a:gd name="T18" fmla="*/ 120 w 192"/>
                <a:gd name="T19" fmla="*/ 165 h 216"/>
                <a:gd name="T20" fmla="*/ 120 w 192"/>
                <a:gd name="T21" fmla="*/ 179 h 216"/>
                <a:gd name="T22" fmla="*/ 120 w 192"/>
                <a:gd name="T23" fmla="*/ 192 h 216"/>
                <a:gd name="T24" fmla="*/ 72 w 192"/>
                <a:gd name="T25" fmla="*/ 192 h 216"/>
                <a:gd name="T26" fmla="*/ 72 w 192"/>
                <a:gd name="T27" fmla="*/ 179 h 216"/>
                <a:gd name="T28" fmla="*/ 72 w 192"/>
                <a:gd name="T29" fmla="*/ 165 h 216"/>
                <a:gd name="T30" fmla="*/ 60 w 192"/>
                <a:gd name="T31" fmla="*/ 158 h 216"/>
                <a:gd name="T32" fmla="*/ 24 w 192"/>
                <a:gd name="T33" fmla="*/ 96 h 216"/>
                <a:gd name="T34" fmla="*/ 96 w 192"/>
                <a:gd name="T35" fmla="*/ 24 h 216"/>
                <a:gd name="T36" fmla="*/ 168 w 192"/>
                <a:gd name="T37" fmla="*/ 96 h 216"/>
                <a:gd name="T38" fmla="*/ 132 w 192"/>
                <a:gd name="T39" fmla="*/ 158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2" h="216">
                  <a:moveTo>
                    <a:pt x="96" y="0"/>
                  </a:moveTo>
                  <a:cubicBezTo>
                    <a:pt x="43" y="0"/>
                    <a:pt x="0" y="43"/>
                    <a:pt x="0" y="96"/>
                  </a:cubicBezTo>
                  <a:cubicBezTo>
                    <a:pt x="0" y="131"/>
                    <a:pt x="19" y="162"/>
                    <a:pt x="48" y="179"/>
                  </a:cubicBezTo>
                  <a:cubicBezTo>
                    <a:pt x="48" y="216"/>
                    <a:pt x="48" y="216"/>
                    <a:pt x="48" y="216"/>
                  </a:cubicBezTo>
                  <a:cubicBezTo>
                    <a:pt x="144" y="216"/>
                    <a:pt x="144" y="216"/>
                    <a:pt x="144" y="216"/>
                  </a:cubicBezTo>
                  <a:cubicBezTo>
                    <a:pt x="144" y="179"/>
                    <a:pt x="144" y="179"/>
                    <a:pt x="144" y="179"/>
                  </a:cubicBezTo>
                  <a:cubicBezTo>
                    <a:pt x="173" y="162"/>
                    <a:pt x="192" y="131"/>
                    <a:pt x="192" y="96"/>
                  </a:cubicBezTo>
                  <a:cubicBezTo>
                    <a:pt x="192" y="43"/>
                    <a:pt x="149" y="0"/>
                    <a:pt x="96" y="0"/>
                  </a:cubicBezTo>
                  <a:close/>
                  <a:moveTo>
                    <a:pt x="132" y="158"/>
                  </a:moveTo>
                  <a:cubicBezTo>
                    <a:pt x="120" y="165"/>
                    <a:pt x="120" y="165"/>
                    <a:pt x="120" y="165"/>
                  </a:cubicBezTo>
                  <a:cubicBezTo>
                    <a:pt x="120" y="179"/>
                    <a:pt x="120" y="179"/>
                    <a:pt x="120" y="179"/>
                  </a:cubicBezTo>
                  <a:cubicBezTo>
                    <a:pt x="120" y="192"/>
                    <a:pt x="120" y="192"/>
                    <a:pt x="120" y="192"/>
                  </a:cubicBezTo>
                  <a:cubicBezTo>
                    <a:pt x="72" y="192"/>
                    <a:pt x="72" y="192"/>
                    <a:pt x="72" y="192"/>
                  </a:cubicBezTo>
                  <a:cubicBezTo>
                    <a:pt x="72" y="179"/>
                    <a:pt x="72" y="179"/>
                    <a:pt x="72" y="179"/>
                  </a:cubicBezTo>
                  <a:cubicBezTo>
                    <a:pt x="72" y="165"/>
                    <a:pt x="72" y="165"/>
                    <a:pt x="72" y="165"/>
                  </a:cubicBezTo>
                  <a:cubicBezTo>
                    <a:pt x="60" y="158"/>
                    <a:pt x="60" y="158"/>
                    <a:pt x="60" y="158"/>
                  </a:cubicBezTo>
                  <a:cubicBezTo>
                    <a:pt x="37" y="145"/>
                    <a:pt x="24" y="122"/>
                    <a:pt x="24" y="96"/>
                  </a:cubicBezTo>
                  <a:cubicBezTo>
                    <a:pt x="24" y="56"/>
                    <a:pt x="56" y="24"/>
                    <a:pt x="96" y="24"/>
                  </a:cubicBezTo>
                  <a:cubicBezTo>
                    <a:pt x="136" y="24"/>
                    <a:pt x="168" y="56"/>
                    <a:pt x="168" y="96"/>
                  </a:cubicBezTo>
                  <a:cubicBezTo>
                    <a:pt x="168" y="122"/>
                    <a:pt x="154" y="145"/>
                    <a:pt x="132" y="158"/>
                  </a:cubicBezTo>
                  <a:close/>
                </a:path>
              </a:pathLst>
            </a:custGeom>
            <a:grpFill/>
            <a:ln w="9525">
              <a:solidFill>
                <a:schemeClr val="accent1"/>
              </a:solid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80000"/>
                </a:lnSpc>
                <a:spcBef>
                  <a:spcPct val="20000"/>
                </a:spcBef>
                <a:spcAft>
                  <a:spcPct val="20000"/>
                </a:spcAft>
                <a:buClr>
                  <a:srgbClr val="1C1C1C"/>
                </a:buClr>
                <a:buSzPct val="75000"/>
                <a:buFont typeface="Wingdings" pitchFamily="2" charset="2"/>
                <a:buChar char="l"/>
                <a:tabLst/>
                <a:defRPr/>
              </a:pPr>
              <a:endParaRPr kumimoji="0" lang="id-ID" sz="1200" b="0" i="0" u="none" strike="noStrike" kern="0" cap="none" spc="0" normalizeH="0" baseline="0" noProof="0">
                <a:ln>
                  <a:noFill/>
                </a:ln>
                <a:solidFill>
                  <a:srgbClr val="C00000"/>
                </a:solidFill>
                <a:effectLst/>
                <a:uLnTx/>
                <a:uFillTx/>
                <a:latin typeface="Trebuchet MS" pitchFamily="34" charset="0"/>
                <a:ea typeface="ＭＳ Ｐゴシック" pitchFamily="34" charset="-128"/>
              </a:endParaRPr>
            </a:p>
          </p:txBody>
        </p:sp>
        <p:sp>
          <p:nvSpPr>
            <p:cNvPr id="16" name="Freeform 25">
              <a:extLst>
                <a:ext uri="{FF2B5EF4-FFF2-40B4-BE49-F238E27FC236}">
                  <a16:creationId xmlns:a16="http://schemas.microsoft.com/office/drawing/2014/main" id="{8914132B-0159-4D4E-ACC4-8B06F7E0C6D4}"/>
                </a:ext>
              </a:extLst>
            </p:cNvPr>
            <p:cNvSpPr>
              <a:spLocks/>
            </p:cNvSpPr>
            <p:nvPr/>
          </p:nvSpPr>
          <p:spPr bwMode="auto">
            <a:xfrm>
              <a:off x="549276" y="1265238"/>
              <a:ext cx="361950" cy="182563"/>
            </a:xfrm>
            <a:custGeom>
              <a:avLst/>
              <a:gdLst>
                <a:gd name="T0" fmla="*/ 0 w 96"/>
                <a:gd name="T1" fmla="*/ 24 h 48"/>
                <a:gd name="T2" fmla="*/ 25 w 96"/>
                <a:gd name="T3" fmla="*/ 24 h 48"/>
                <a:gd name="T4" fmla="*/ 24 w 96"/>
                <a:gd name="T5" fmla="*/ 27 h 48"/>
                <a:gd name="T6" fmla="*/ 48 w 96"/>
                <a:gd name="T7" fmla="*/ 48 h 48"/>
                <a:gd name="T8" fmla="*/ 72 w 96"/>
                <a:gd name="T9" fmla="*/ 27 h 48"/>
                <a:gd name="T10" fmla="*/ 71 w 96"/>
                <a:gd name="T11" fmla="*/ 24 h 48"/>
                <a:gd name="T12" fmla="*/ 96 w 96"/>
                <a:gd name="T13" fmla="*/ 24 h 48"/>
                <a:gd name="T14" fmla="*/ 96 w 96"/>
                <a:gd name="T15" fmla="*/ 0 h 48"/>
                <a:gd name="T16" fmla="*/ 0 w 96"/>
                <a:gd name="T17" fmla="*/ 0 h 48"/>
                <a:gd name="T18" fmla="*/ 0 w 96"/>
                <a:gd name="T1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48">
                  <a:moveTo>
                    <a:pt x="0" y="24"/>
                  </a:moveTo>
                  <a:cubicBezTo>
                    <a:pt x="25" y="24"/>
                    <a:pt x="25" y="24"/>
                    <a:pt x="25" y="24"/>
                  </a:cubicBezTo>
                  <a:cubicBezTo>
                    <a:pt x="24" y="27"/>
                    <a:pt x="24" y="27"/>
                    <a:pt x="24" y="27"/>
                  </a:cubicBezTo>
                  <a:cubicBezTo>
                    <a:pt x="24" y="39"/>
                    <a:pt x="35" y="48"/>
                    <a:pt x="48" y="48"/>
                  </a:cubicBezTo>
                  <a:cubicBezTo>
                    <a:pt x="61" y="48"/>
                    <a:pt x="72" y="39"/>
                    <a:pt x="72" y="27"/>
                  </a:cubicBezTo>
                  <a:cubicBezTo>
                    <a:pt x="71" y="24"/>
                    <a:pt x="71" y="24"/>
                    <a:pt x="71" y="24"/>
                  </a:cubicBezTo>
                  <a:cubicBezTo>
                    <a:pt x="96" y="24"/>
                    <a:pt x="96" y="24"/>
                    <a:pt x="96" y="24"/>
                  </a:cubicBezTo>
                  <a:cubicBezTo>
                    <a:pt x="96" y="0"/>
                    <a:pt x="96" y="0"/>
                    <a:pt x="96" y="0"/>
                  </a:cubicBezTo>
                  <a:cubicBezTo>
                    <a:pt x="0" y="0"/>
                    <a:pt x="0" y="0"/>
                    <a:pt x="0" y="0"/>
                  </a:cubicBezTo>
                  <a:lnTo>
                    <a:pt x="0" y="24"/>
                  </a:lnTo>
                  <a:close/>
                </a:path>
              </a:pathLst>
            </a:custGeom>
            <a:grpFill/>
            <a:ln w="9525">
              <a:solidFill>
                <a:schemeClr val="accent1"/>
              </a:solid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80000"/>
                </a:lnSpc>
                <a:spcBef>
                  <a:spcPct val="20000"/>
                </a:spcBef>
                <a:spcAft>
                  <a:spcPct val="20000"/>
                </a:spcAft>
                <a:buClr>
                  <a:srgbClr val="1C1C1C"/>
                </a:buClr>
                <a:buSzPct val="75000"/>
                <a:buFont typeface="Wingdings" pitchFamily="2" charset="2"/>
                <a:buChar char="l"/>
                <a:tabLst/>
                <a:defRPr/>
              </a:pPr>
              <a:endParaRPr kumimoji="0" lang="id-ID" sz="1200" b="0" i="0" u="none" strike="noStrike" kern="0" cap="none" spc="0" normalizeH="0" baseline="0" noProof="0">
                <a:ln>
                  <a:noFill/>
                </a:ln>
                <a:solidFill>
                  <a:srgbClr val="C00000"/>
                </a:solidFill>
                <a:effectLst/>
                <a:uLnTx/>
                <a:uFillTx/>
                <a:latin typeface="Trebuchet MS" pitchFamily="34" charset="0"/>
                <a:ea typeface="ＭＳ Ｐゴシック" pitchFamily="34" charset="-128"/>
              </a:endParaRPr>
            </a:p>
          </p:txBody>
        </p:sp>
      </p:grpSp>
    </p:spTree>
    <p:extLst>
      <p:ext uri="{BB962C8B-B14F-4D97-AF65-F5344CB8AC3E}">
        <p14:creationId xmlns:p14="http://schemas.microsoft.com/office/powerpoint/2010/main" val="296068820"/>
      </p:ext>
    </p:extLst>
  </p:cSld>
  <p:clrMapOvr>
    <a:masterClrMapping/>
  </p:clrMapOvr>
  <p:transition/>
</p:sld>
</file>

<file path=ppt/theme/theme1.xml><?xml version="1.0" encoding="utf-8"?>
<a:theme xmlns:a="http://schemas.openxmlformats.org/drawingml/2006/main" name="TD Brand strategy template 2015">
  <a:themeElements>
    <a:clrScheme name="TD Colours">
      <a:dk1>
        <a:srgbClr val="2F3B43"/>
      </a:dk1>
      <a:lt1>
        <a:sysClr val="window" lastClr="FFFFFF"/>
      </a:lt1>
      <a:dk2>
        <a:srgbClr val="634031"/>
      </a:dk2>
      <a:lt2>
        <a:srgbClr val="C7BD8C"/>
      </a:lt2>
      <a:accent1>
        <a:srgbClr val="C53E46"/>
      </a:accent1>
      <a:accent2>
        <a:srgbClr val="FBE26C"/>
      </a:accent2>
      <a:accent3>
        <a:srgbClr val="BD9D31"/>
      </a:accent3>
      <a:accent4>
        <a:srgbClr val="A3782E"/>
      </a:accent4>
      <a:accent5>
        <a:srgbClr val="B1AA78"/>
      </a:accent5>
      <a:accent6>
        <a:srgbClr val="6E4439"/>
      </a:accent6>
      <a:hlink>
        <a:srgbClr val="B5A572"/>
      </a:hlink>
      <a:folHlink>
        <a:srgbClr val="989268"/>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no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sz="2400" b="0" i="0" u="none" strike="noStrike" cap="none" normalizeH="0" baseline="0" dirty="0" smtClean="0">
            <a:ln>
              <a:noFill/>
            </a:ln>
            <a:solidFill>
              <a:schemeClr val="bg1"/>
            </a:solidFill>
            <a:effectLst/>
            <a:latin typeface="Calibri" panose="020F0502020204030204" pitchFamily="34" charset="0"/>
            <a:ea typeface="ＭＳ Ｐゴシック" charset="-128"/>
            <a:cs typeface="Calibri" panose="020F0502020204030204" pitchFamily="34" charset="0"/>
          </a:defRPr>
        </a:defPPr>
      </a:lstStyle>
    </a:spDef>
    <a:lnDef>
      <a:spPr bwMode="auto">
        <a:xfrm>
          <a:off x="0" y="0"/>
          <a:ext cx="1" cy="1"/>
        </a:xfrm>
        <a:custGeom>
          <a:avLst/>
          <a:gdLst/>
          <a:ahLst/>
          <a:cxnLst/>
          <a:rect l="0" t="0" r="0" b="0"/>
          <a:pathLst/>
        </a:custGeom>
        <a:solidFill>
          <a:schemeClr val="accent1"/>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65" charset="0"/>
            <a:ea typeface="ＭＳ Ｐゴシック" charset="-128"/>
            <a:cs typeface="ＭＳ Ｐゴシック" charset="-128"/>
          </a:defRPr>
        </a:defPPr>
      </a:lstStyle>
    </a:lnDef>
    <a:txDef>
      <a:spPr>
        <a:noFill/>
      </a:spPr>
      <a:bodyPr wrap="none" rtlCol="0">
        <a:spAutoFit/>
      </a:bodyPr>
      <a:lstStyle>
        <a:defPPr algn="l">
          <a:defRPr dirty="0" smtClean="0">
            <a:latin typeface="Calibri" panose="020F0502020204030204" pitchFamily="34" charset="0"/>
            <a:cs typeface="Calibri" panose="020F0502020204030204" pitchFamily="34" charset="0"/>
          </a:defRPr>
        </a:defPPr>
      </a:lstStyle>
    </a:txDef>
  </a:objectDefaults>
  <a:extraClrSchemeLst>
    <a:extraClrScheme>
      <a:clrScheme name="BU Alternative Title 1">
        <a:dk1>
          <a:srgbClr val="5F6062"/>
        </a:dk1>
        <a:lt1>
          <a:srgbClr val="FFFFFF"/>
        </a:lt1>
        <a:dk2>
          <a:srgbClr val="5F6062"/>
        </a:dk2>
        <a:lt2>
          <a:srgbClr val="ABAEA5"/>
        </a:lt2>
        <a:accent1>
          <a:srgbClr val="00ADEF"/>
        </a:accent1>
        <a:accent2>
          <a:srgbClr val="EDE7DD"/>
        </a:accent2>
        <a:accent3>
          <a:srgbClr val="FFFFFF"/>
        </a:accent3>
        <a:accent4>
          <a:srgbClr val="505153"/>
        </a:accent4>
        <a:accent5>
          <a:srgbClr val="AAD3F6"/>
        </a:accent5>
        <a:accent6>
          <a:srgbClr val="D7D1C8"/>
        </a:accent6>
        <a:hlink>
          <a:srgbClr val="ADB9C0"/>
        </a:hlink>
        <a:folHlink>
          <a:srgbClr val="B9B09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3" id="{44BCCA09-A0EF-F04A-A515-972928AF44B5}" vid="{4674AA75-4BBB-324F-B30E-4455E4161B3E}"/>
    </a:ext>
  </a:extLst>
</a:theme>
</file>

<file path=ppt/theme/theme2.xml><?xml version="1.0" encoding="utf-8"?>
<a:theme xmlns:a="http://schemas.openxmlformats.org/drawingml/2006/main" name="1_TD Brand strategy template 2015">
  <a:themeElements>
    <a:clrScheme name="TD Colours">
      <a:dk1>
        <a:srgbClr val="2F3B43"/>
      </a:dk1>
      <a:lt1>
        <a:sysClr val="window" lastClr="FFFFFF"/>
      </a:lt1>
      <a:dk2>
        <a:srgbClr val="634031"/>
      </a:dk2>
      <a:lt2>
        <a:srgbClr val="C7BD8C"/>
      </a:lt2>
      <a:accent1>
        <a:srgbClr val="C53E46"/>
      </a:accent1>
      <a:accent2>
        <a:srgbClr val="FBE26C"/>
      </a:accent2>
      <a:accent3>
        <a:srgbClr val="BD9D31"/>
      </a:accent3>
      <a:accent4>
        <a:srgbClr val="A3782E"/>
      </a:accent4>
      <a:accent5>
        <a:srgbClr val="B1AA78"/>
      </a:accent5>
      <a:accent6>
        <a:srgbClr val="6E4439"/>
      </a:accent6>
      <a:hlink>
        <a:srgbClr val="B5A572"/>
      </a:hlink>
      <a:folHlink>
        <a:srgbClr val="989268"/>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65" charset="0"/>
            <a:ea typeface="ＭＳ Ｐゴシック" charset="-128"/>
            <a:cs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65" charset="0"/>
            <a:ea typeface="ＭＳ Ｐゴシック" charset="-128"/>
            <a:cs typeface="ＭＳ Ｐゴシック" charset="-128"/>
          </a:defRPr>
        </a:defPPr>
      </a:lstStyle>
    </a:lnDef>
  </a:objectDefaults>
  <a:extraClrSchemeLst>
    <a:extraClrScheme>
      <a:clrScheme name="BU Alternative Title 1">
        <a:dk1>
          <a:srgbClr val="5F6062"/>
        </a:dk1>
        <a:lt1>
          <a:srgbClr val="FFFFFF"/>
        </a:lt1>
        <a:dk2>
          <a:srgbClr val="5F6062"/>
        </a:dk2>
        <a:lt2>
          <a:srgbClr val="ABAEA5"/>
        </a:lt2>
        <a:accent1>
          <a:srgbClr val="00ADEF"/>
        </a:accent1>
        <a:accent2>
          <a:srgbClr val="EDE7DD"/>
        </a:accent2>
        <a:accent3>
          <a:srgbClr val="FFFFFF"/>
        </a:accent3>
        <a:accent4>
          <a:srgbClr val="505153"/>
        </a:accent4>
        <a:accent5>
          <a:srgbClr val="AAD3F6"/>
        </a:accent5>
        <a:accent6>
          <a:srgbClr val="D7D1C8"/>
        </a:accent6>
        <a:hlink>
          <a:srgbClr val="ADB9C0"/>
        </a:hlink>
        <a:folHlink>
          <a:srgbClr val="B9B09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3" id="{44BCCA09-A0EF-F04A-A515-972928AF44B5}" vid="{4674AA75-4BBB-324F-B30E-4455E4161B3E}"/>
    </a:ext>
  </a:extLst>
</a:theme>
</file>

<file path=ppt/theme/theme3.xml><?xml version="1.0" encoding="utf-8"?>
<a:theme xmlns:a="http://schemas.openxmlformats.org/drawingml/2006/main" name="2_TD Brand strategy template 2015">
  <a:themeElements>
    <a:clrScheme name="TD Colours">
      <a:dk1>
        <a:srgbClr val="2F3B43"/>
      </a:dk1>
      <a:lt1>
        <a:sysClr val="window" lastClr="FFFFFF"/>
      </a:lt1>
      <a:dk2>
        <a:srgbClr val="634031"/>
      </a:dk2>
      <a:lt2>
        <a:srgbClr val="C7BD8C"/>
      </a:lt2>
      <a:accent1>
        <a:srgbClr val="C53E46"/>
      </a:accent1>
      <a:accent2>
        <a:srgbClr val="FBE26C"/>
      </a:accent2>
      <a:accent3>
        <a:srgbClr val="BD9D31"/>
      </a:accent3>
      <a:accent4>
        <a:srgbClr val="A3782E"/>
      </a:accent4>
      <a:accent5>
        <a:srgbClr val="B1AA78"/>
      </a:accent5>
      <a:accent6>
        <a:srgbClr val="6E4439"/>
      </a:accent6>
      <a:hlink>
        <a:srgbClr val="B5A572"/>
      </a:hlink>
      <a:folHlink>
        <a:srgbClr val="989268"/>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no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sz="2400" b="0" i="0" u="none" strike="noStrike" cap="none" normalizeH="0" baseline="0" dirty="0" smtClean="0">
            <a:ln>
              <a:noFill/>
            </a:ln>
            <a:solidFill>
              <a:schemeClr val="bg1"/>
            </a:solidFill>
            <a:effectLst/>
            <a:latin typeface="Calibri" panose="020F0502020204030204" pitchFamily="34" charset="0"/>
            <a:ea typeface="ＭＳ Ｐゴシック" charset="-128"/>
            <a:cs typeface="Calibri" panose="020F0502020204030204" pitchFamily="34" charset="0"/>
          </a:defRPr>
        </a:defPPr>
      </a:lstStyle>
    </a:spDef>
    <a:lnDef>
      <a:spPr bwMode="auto">
        <a:xfrm>
          <a:off x="0" y="0"/>
          <a:ext cx="1" cy="1"/>
        </a:xfrm>
        <a:custGeom>
          <a:avLst/>
          <a:gdLst/>
          <a:ahLst/>
          <a:cxnLst/>
          <a:rect l="0" t="0" r="0" b="0"/>
          <a:pathLst/>
        </a:custGeom>
        <a:solidFill>
          <a:schemeClr val="accent1"/>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65" charset="0"/>
            <a:ea typeface="ＭＳ Ｐゴシック" charset="-128"/>
            <a:cs typeface="ＭＳ Ｐゴシック" charset="-128"/>
          </a:defRPr>
        </a:defPPr>
      </a:lstStyle>
    </a:lnDef>
    <a:txDef>
      <a:spPr>
        <a:noFill/>
      </a:spPr>
      <a:bodyPr wrap="none" rtlCol="0">
        <a:spAutoFit/>
      </a:bodyPr>
      <a:lstStyle>
        <a:defPPr algn="l">
          <a:defRPr dirty="0" smtClean="0">
            <a:latin typeface="Calibri" panose="020F0502020204030204" pitchFamily="34" charset="0"/>
            <a:cs typeface="Calibri" panose="020F0502020204030204" pitchFamily="34" charset="0"/>
          </a:defRPr>
        </a:defPPr>
      </a:lstStyle>
    </a:txDef>
  </a:objectDefaults>
  <a:extraClrSchemeLst>
    <a:extraClrScheme>
      <a:clrScheme name="BU Alternative Title 1">
        <a:dk1>
          <a:srgbClr val="5F6062"/>
        </a:dk1>
        <a:lt1>
          <a:srgbClr val="FFFFFF"/>
        </a:lt1>
        <a:dk2>
          <a:srgbClr val="5F6062"/>
        </a:dk2>
        <a:lt2>
          <a:srgbClr val="ABAEA5"/>
        </a:lt2>
        <a:accent1>
          <a:srgbClr val="00ADEF"/>
        </a:accent1>
        <a:accent2>
          <a:srgbClr val="EDE7DD"/>
        </a:accent2>
        <a:accent3>
          <a:srgbClr val="FFFFFF"/>
        </a:accent3>
        <a:accent4>
          <a:srgbClr val="505153"/>
        </a:accent4>
        <a:accent5>
          <a:srgbClr val="AAD3F6"/>
        </a:accent5>
        <a:accent6>
          <a:srgbClr val="D7D1C8"/>
        </a:accent6>
        <a:hlink>
          <a:srgbClr val="ADB9C0"/>
        </a:hlink>
        <a:folHlink>
          <a:srgbClr val="B9B09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3" id="{44BCCA09-A0EF-F04A-A515-972928AF44B5}" vid="{4674AA75-4BBB-324F-B30E-4455E4161B3E}"/>
    </a:ext>
  </a:extLst>
</a:theme>
</file>

<file path=ppt/theme/theme4.xml><?xml version="1.0" encoding="utf-8"?>
<a:theme xmlns:a="http://schemas.openxmlformats.org/drawingml/2006/main" name="3_TD Brand strategy template 2015">
  <a:themeElements>
    <a:clrScheme name="TD Colours">
      <a:dk1>
        <a:srgbClr val="2F3B43"/>
      </a:dk1>
      <a:lt1>
        <a:sysClr val="window" lastClr="FFFFFF"/>
      </a:lt1>
      <a:dk2>
        <a:srgbClr val="634031"/>
      </a:dk2>
      <a:lt2>
        <a:srgbClr val="C7BD8C"/>
      </a:lt2>
      <a:accent1>
        <a:srgbClr val="C53E46"/>
      </a:accent1>
      <a:accent2>
        <a:srgbClr val="FBE26C"/>
      </a:accent2>
      <a:accent3>
        <a:srgbClr val="BD9D31"/>
      </a:accent3>
      <a:accent4>
        <a:srgbClr val="A3782E"/>
      </a:accent4>
      <a:accent5>
        <a:srgbClr val="B1AA78"/>
      </a:accent5>
      <a:accent6>
        <a:srgbClr val="6E4439"/>
      </a:accent6>
      <a:hlink>
        <a:srgbClr val="B5A572"/>
      </a:hlink>
      <a:folHlink>
        <a:srgbClr val="989268"/>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no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sz="2400" b="0" i="0" u="none" strike="noStrike" cap="none" normalizeH="0" baseline="0" dirty="0" smtClean="0">
            <a:ln>
              <a:noFill/>
            </a:ln>
            <a:solidFill>
              <a:schemeClr val="bg1"/>
            </a:solidFill>
            <a:effectLst/>
            <a:latin typeface="Calibri" panose="020F0502020204030204" pitchFamily="34" charset="0"/>
            <a:ea typeface="ＭＳ Ｐゴシック" charset="-128"/>
            <a:cs typeface="Calibri" panose="020F0502020204030204" pitchFamily="34" charset="0"/>
          </a:defRPr>
        </a:defPPr>
      </a:lstStyle>
    </a:spDef>
    <a:lnDef>
      <a:spPr bwMode="auto">
        <a:xfrm>
          <a:off x="0" y="0"/>
          <a:ext cx="1" cy="1"/>
        </a:xfrm>
        <a:custGeom>
          <a:avLst/>
          <a:gdLst/>
          <a:ahLst/>
          <a:cxnLst/>
          <a:rect l="0" t="0" r="0" b="0"/>
          <a:pathLst/>
        </a:custGeom>
        <a:solidFill>
          <a:schemeClr val="accent1"/>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65" charset="0"/>
            <a:ea typeface="ＭＳ Ｐゴシック" charset="-128"/>
            <a:cs typeface="ＭＳ Ｐゴシック" charset="-128"/>
          </a:defRPr>
        </a:defPPr>
      </a:lstStyle>
    </a:lnDef>
    <a:txDef>
      <a:spPr>
        <a:noFill/>
      </a:spPr>
      <a:bodyPr wrap="none" rtlCol="0">
        <a:spAutoFit/>
      </a:bodyPr>
      <a:lstStyle>
        <a:defPPr algn="l">
          <a:defRPr dirty="0" smtClean="0">
            <a:latin typeface="Calibri" panose="020F0502020204030204" pitchFamily="34" charset="0"/>
            <a:cs typeface="Calibri" panose="020F0502020204030204" pitchFamily="34" charset="0"/>
          </a:defRPr>
        </a:defPPr>
      </a:lstStyle>
    </a:txDef>
  </a:objectDefaults>
  <a:extraClrSchemeLst>
    <a:extraClrScheme>
      <a:clrScheme name="BU Alternative Title 1">
        <a:dk1>
          <a:srgbClr val="5F6062"/>
        </a:dk1>
        <a:lt1>
          <a:srgbClr val="FFFFFF"/>
        </a:lt1>
        <a:dk2>
          <a:srgbClr val="5F6062"/>
        </a:dk2>
        <a:lt2>
          <a:srgbClr val="ABAEA5"/>
        </a:lt2>
        <a:accent1>
          <a:srgbClr val="00ADEF"/>
        </a:accent1>
        <a:accent2>
          <a:srgbClr val="EDE7DD"/>
        </a:accent2>
        <a:accent3>
          <a:srgbClr val="FFFFFF"/>
        </a:accent3>
        <a:accent4>
          <a:srgbClr val="505153"/>
        </a:accent4>
        <a:accent5>
          <a:srgbClr val="AAD3F6"/>
        </a:accent5>
        <a:accent6>
          <a:srgbClr val="D7D1C8"/>
        </a:accent6>
        <a:hlink>
          <a:srgbClr val="ADB9C0"/>
        </a:hlink>
        <a:folHlink>
          <a:srgbClr val="B9B09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3" id="{44BCCA09-A0EF-F04A-A515-972928AF44B5}" vid="{4674AA75-4BBB-324F-B30E-4455E4161B3E}"/>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First Point">
    <a:dk1>
      <a:srgbClr val="1C1C1C"/>
    </a:dk1>
    <a:lt1>
      <a:srgbClr val="FFFFFF"/>
    </a:lt1>
    <a:dk2>
      <a:srgbClr val="1C1C1C"/>
    </a:dk2>
    <a:lt2>
      <a:srgbClr val="FFFFFF"/>
    </a:lt2>
    <a:accent1>
      <a:srgbClr val="1180B0"/>
    </a:accent1>
    <a:accent2>
      <a:srgbClr val="06387D"/>
    </a:accent2>
    <a:accent3>
      <a:srgbClr val="D30712"/>
    </a:accent3>
    <a:accent4>
      <a:srgbClr val="91050C"/>
    </a:accent4>
    <a:accent5>
      <a:srgbClr val="333333"/>
    </a:accent5>
    <a:accent6>
      <a:srgbClr val="33CCCC"/>
    </a:accent6>
    <a:hlink>
      <a:srgbClr val="1180B0"/>
    </a:hlink>
    <a:folHlink>
      <a:srgbClr val="1180B0"/>
    </a:folHlink>
  </a:clrScheme>
  <a:fontScheme name="First 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First Point">
    <a:dk1>
      <a:srgbClr val="1C1C1C"/>
    </a:dk1>
    <a:lt1>
      <a:srgbClr val="FFFFFF"/>
    </a:lt1>
    <a:dk2>
      <a:srgbClr val="1C1C1C"/>
    </a:dk2>
    <a:lt2>
      <a:srgbClr val="FFFFFF"/>
    </a:lt2>
    <a:accent1>
      <a:srgbClr val="1180B0"/>
    </a:accent1>
    <a:accent2>
      <a:srgbClr val="06387D"/>
    </a:accent2>
    <a:accent3>
      <a:srgbClr val="D30712"/>
    </a:accent3>
    <a:accent4>
      <a:srgbClr val="91050C"/>
    </a:accent4>
    <a:accent5>
      <a:srgbClr val="333333"/>
    </a:accent5>
    <a:accent6>
      <a:srgbClr val="33CCCC"/>
    </a:accent6>
    <a:hlink>
      <a:srgbClr val="1180B0"/>
    </a:hlink>
    <a:folHlink>
      <a:srgbClr val="1180B0"/>
    </a:folHlink>
  </a:clrScheme>
  <a:fontScheme name="First 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First Point">
    <a:dk1>
      <a:srgbClr val="1C1C1C"/>
    </a:dk1>
    <a:lt1>
      <a:srgbClr val="FFFFFF"/>
    </a:lt1>
    <a:dk2>
      <a:srgbClr val="1C1C1C"/>
    </a:dk2>
    <a:lt2>
      <a:srgbClr val="FFFFFF"/>
    </a:lt2>
    <a:accent1>
      <a:srgbClr val="1180B0"/>
    </a:accent1>
    <a:accent2>
      <a:srgbClr val="06387D"/>
    </a:accent2>
    <a:accent3>
      <a:srgbClr val="D30712"/>
    </a:accent3>
    <a:accent4>
      <a:srgbClr val="91050C"/>
    </a:accent4>
    <a:accent5>
      <a:srgbClr val="333333"/>
    </a:accent5>
    <a:accent6>
      <a:srgbClr val="33CCCC"/>
    </a:accent6>
    <a:hlink>
      <a:srgbClr val="1180B0"/>
    </a:hlink>
    <a:folHlink>
      <a:srgbClr val="1180B0"/>
    </a:folHlink>
  </a:clrScheme>
  <a:fontScheme name="First 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First Point">
    <a:dk1>
      <a:srgbClr val="1C1C1C"/>
    </a:dk1>
    <a:lt1>
      <a:srgbClr val="FFFFFF"/>
    </a:lt1>
    <a:dk2>
      <a:srgbClr val="1C1C1C"/>
    </a:dk2>
    <a:lt2>
      <a:srgbClr val="FFFFFF"/>
    </a:lt2>
    <a:accent1>
      <a:srgbClr val="1180B0"/>
    </a:accent1>
    <a:accent2>
      <a:srgbClr val="06387D"/>
    </a:accent2>
    <a:accent3>
      <a:srgbClr val="D30712"/>
    </a:accent3>
    <a:accent4>
      <a:srgbClr val="91050C"/>
    </a:accent4>
    <a:accent5>
      <a:srgbClr val="333333"/>
    </a:accent5>
    <a:accent6>
      <a:srgbClr val="33CCCC"/>
    </a:accent6>
    <a:hlink>
      <a:srgbClr val="1180B0"/>
    </a:hlink>
    <a:folHlink>
      <a:srgbClr val="1180B0"/>
    </a:folHlink>
  </a:clrScheme>
  <a:fontScheme name="First 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First Point">
    <a:dk1>
      <a:srgbClr val="1C1C1C"/>
    </a:dk1>
    <a:lt1>
      <a:srgbClr val="FFFFFF"/>
    </a:lt1>
    <a:dk2>
      <a:srgbClr val="1C1C1C"/>
    </a:dk2>
    <a:lt2>
      <a:srgbClr val="FFFFFF"/>
    </a:lt2>
    <a:accent1>
      <a:srgbClr val="1180B0"/>
    </a:accent1>
    <a:accent2>
      <a:srgbClr val="06387D"/>
    </a:accent2>
    <a:accent3>
      <a:srgbClr val="D30712"/>
    </a:accent3>
    <a:accent4>
      <a:srgbClr val="91050C"/>
    </a:accent4>
    <a:accent5>
      <a:srgbClr val="333333"/>
    </a:accent5>
    <a:accent6>
      <a:srgbClr val="33CCCC"/>
    </a:accent6>
    <a:hlink>
      <a:srgbClr val="1180B0"/>
    </a:hlink>
    <a:folHlink>
      <a:srgbClr val="1180B0"/>
    </a:folHlink>
  </a:clrScheme>
  <a:fontScheme name="First 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First Point">
    <a:dk1>
      <a:srgbClr val="1C1C1C"/>
    </a:dk1>
    <a:lt1>
      <a:srgbClr val="FFFFFF"/>
    </a:lt1>
    <a:dk2>
      <a:srgbClr val="1C1C1C"/>
    </a:dk2>
    <a:lt2>
      <a:srgbClr val="FFFFFF"/>
    </a:lt2>
    <a:accent1>
      <a:srgbClr val="1180B0"/>
    </a:accent1>
    <a:accent2>
      <a:srgbClr val="06387D"/>
    </a:accent2>
    <a:accent3>
      <a:srgbClr val="D30712"/>
    </a:accent3>
    <a:accent4>
      <a:srgbClr val="91050C"/>
    </a:accent4>
    <a:accent5>
      <a:srgbClr val="333333"/>
    </a:accent5>
    <a:accent6>
      <a:srgbClr val="33CCCC"/>
    </a:accent6>
    <a:hlink>
      <a:srgbClr val="1180B0"/>
    </a:hlink>
    <a:folHlink>
      <a:srgbClr val="1180B0"/>
    </a:folHlink>
  </a:clrScheme>
  <a:fontScheme name="First 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First Point">
    <a:dk1>
      <a:srgbClr val="1C1C1C"/>
    </a:dk1>
    <a:lt1>
      <a:srgbClr val="FFFFFF"/>
    </a:lt1>
    <a:dk2>
      <a:srgbClr val="1C1C1C"/>
    </a:dk2>
    <a:lt2>
      <a:srgbClr val="FFFFFF"/>
    </a:lt2>
    <a:accent1>
      <a:srgbClr val="1180B0"/>
    </a:accent1>
    <a:accent2>
      <a:srgbClr val="06387D"/>
    </a:accent2>
    <a:accent3>
      <a:srgbClr val="D30712"/>
    </a:accent3>
    <a:accent4>
      <a:srgbClr val="91050C"/>
    </a:accent4>
    <a:accent5>
      <a:srgbClr val="333333"/>
    </a:accent5>
    <a:accent6>
      <a:srgbClr val="33CCCC"/>
    </a:accent6>
    <a:hlink>
      <a:srgbClr val="1180B0"/>
    </a:hlink>
    <a:folHlink>
      <a:srgbClr val="1180B0"/>
    </a:folHlink>
  </a:clrScheme>
  <a:fontScheme name="First 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First Point">
    <a:dk1>
      <a:srgbClr val="1C1C1C"/>
    </a:dk1>
    <a:lt1>
      <a:srgbClr val="FFFFFF"/>
    </a:lt1>
    <a:dk2>
      <a:srgbClr val="1C1C1C"/>
    </a:dk2>
    <a:lt2>
      <a:srgbClr val="FFFFFF"/>
    </a:lt2>
    <a:accent1>
      <a:srgbClr val="1180B0"/>
    </a:accent1>
    <a:accent2>
      <a:srgbClr val="06387D"/>
    </a:accent2>
    <a:accent3>
      <a:srgbClr val="D30712"/>
    </a:accent3>
    <a:accent4>
      <a:srgbClr val="91050C"/>
    </a:accent4>
    <a:accent5>
      <a:srgbClr val="333333"/>
    </a:accent5>
    <a:accent6>
      <a:srgbClr val="33CCCC"/>
    </a:accent6>
    <a:hlink>
      <a:srgbClr val="1180B0"/>
    </a:hlink>
    <a:folHlink>
      <a:srgbClr val="1180B0"/>
    </a:folHlink>
  </a:clrScheme>
  <a:fontScheme name="First 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First Point">
    <a:dk1>
      <a:srgbClr val="1C1C1C"/>
    </a:dk1>
    <a:lt1>
      <a:srgbClr val="FFFFFF"/>
    </a:lt1>
    <a:dk2>
      <a:srgbClr val="1C1C1C"/>
    </a:dk2>
    <a:lt2>
      <a:srgbClr val="FFFFFF"/>
    </a:lt2>
    <a:accent1>
      <a:srgbClr val="1180B0"/>
    </a:accent1>
    <a:accent2>
      <a:srgbClr val="06387D"/>
    </a:accent2>
    <a:accent3>
      <a:srgbClr val="D30712"/>
    </a:accent3>
    <a:accent4>
      <a:srgbClr val="91050C"/>
    </a:accent4>
    <a:accent5>
      <a:srgbClr val="333333"/>
    </a:accent5>
    <a:accent6>
      <a:srgbClr val="33CCCC"/>
    </a:accent6>
    <a:hlink>
      <a:srgbClr val="1180B0"/>
    </a:hlink>
    <a:folHlink>
      <a:srgbClr val="1180B0"/>
    </a:folHlink>
  </a:clrScheme>
  <a:fontScheme name="First 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First Point">
    <a:dk1>
      <a:srgbClr val="1C1C1C"/>
    </a:dk1>
    <a:lt1>
      <a:srgbClr val="FFFFFF"/>
    </a:lt1>
    <a:dk2>
      <a:srgbClr val="1C1C1C"/>
    </a:dk2>
    <a:lt2>
      <a:srgbClr val="FFFFFF"/>
    </a:lt2>
    <a:accent1>
      <a:srgbClr val="1180B0"/>
    </a:accent1>
    <a:accent2>
      <a:srgbClr val="06387D"/>
    </a:accent2>
    <a:accent3>
      <a:srgbClr val="D30712"/>
    </a:accent3>
    <a:accent4>
      <a:srgbClr val="91050C"/>
    </a:accent4>
    <a:accent5>
      <a:srgbClr val="333333"/>
    </a:accent5>
    <a:accent6>
      <a:srgbClr val="33CCCC"/>
    </a:accent6>
    <a:hlink>
      <a:srgbClr val="1180B0"/>
    </a:hlink>
    <a:folHlink>
      <a:srgbClr val="1180B0"/>
    </a:folHlink>
  </a:clrScheme>
  <a:fontScheme name="First 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First Point">
    <a:dk1>
      <a:srgbClr val="1C1C1C"/>
    </a:dk1>
    <a:lt1>
      <a:srgbClr val="FFFFFF"/>
    </a:lt1>
    <a:dk2>
      <a:srgbClr val="1C1C1C"/>
    </a:dk2>
    <a:lt2>
      <a:srgbClr val="FFFFFF"/>
    </a:lt2>
    <a:accent1>
      <a:srgbClr val="1180B0"/>
    </a:accent1>
    <a:accent2>
      <a:srgbClr val="06387D"/>
    </a:accent2>
    <a:accent3>
      <a:srgbClr val="D30712"/>
    </a:accent3>
    <a:accent4>
      <a:srgbClr val="91050C"/>
    </a:accent4>
    <a:accent5>
      <a:srgbClr val="333333"/>
    </a:accent5>
    <a:accent6>
      <a:srgbClr val="33CCCC"/>
    </a:accent6>
    <a:hlink>
      <a:srgbClr val="1180B0"/>
    </a:hlink>
    <a:folHlink>
      <a:srgbClr val="1180B0"/>
    </a:folHlink>
  </a:clrScheme>
  <a:fontScheme name="First Poi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TD strat 2017</Template>
  <TotalTime>14546</TotalTime>
  <Words>3887</Words>
  <Application>Microsoft Office PowerPoint</Application>
  <PresentationFormat>A4 Paper (210x297 mm)</PresentationFormat>
  <Paragraphs>417</Paragraphs>
  <Slides>36</Slides>
  <Notes>1</Notes>
  <HiddenSlides>0</HiddenSlides>
  <MMClips>0</MMClips>
  <ScaleCrop>false</ScaleCrop>
  <HeadingPairs>
    <vt:vector size="6" baseType="variant">
      <vt:variant>
        <vt:lpstr>Fonts Used</vt:lpstr>
      </vt:variant>
      <vt:variant>
        <vt:i4>13</vt:i4>
      </vt:variant>
      <vt:variant>
        <vt:lpstr>Theme</vt:lpstr>
      </vt:variant>
      <vt:variant>
        <vt:i4>4</vt:i4>
      </vt:variant>
      <vt:variant>
        <vt:lpstr>Slide Titles</vt:lpstr>
      </vt:variant>
      <vt:variant>
        <vt:i4>36</vt:i4>
      </vt:variant>
    </vt:vector>
  </HeadingPairs>
  <TitlesOfParts>
    <vt:vector size="53" baseType="lpstr">
      <vt:lpstr>Arial</vt:lpstr>
      <vt:lpstr>Baskerville Old Face</vt:lpstr>
      <vt:lpstr>Calibri</vt:lpstr>
      <vt:lpstr>DIN</vt:lpstr>
      <vt:lpstr>DIN-MediumAlternate</vt:lpstr>
      <vt:lpstr>DIN-Regular</vt:lpstr>
      <vt:lpstr>Flama Basic</vt:lpstr>
      <vt:lpstr>Flama Light</vt:lpstr>
      <vt:lpstr>ITC Century Std Book</vt:lpstr>
      <vt:lpstr>Lucida Grande</vt:lpstr>
      <vt:lpstr>Times New Roman</vt:lpstr>
      <vt:lpstr>Trebuchet MS</vt:lpstr>
      <vt:lpstr>Wingdings</vt:lpstr>
      <vt:lpstr>TD Brand strategy template 2015</vt:lpstr>
      <vt:lpstr>1_TD Brand strategy template 2015</vt:lpstr>
      <vt:lpstr>2_TD Brand strategy template 2015</vt:lpstr>
      <vt:lpstr>3_TD Brand strategy template 2015</vt:lpstr>
      <vt:lpstr>AHPRA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Key Insights</vt:lpstr>
      <vt:lpstr>PowerPoint Presentation</vt:lpstr>
      <vt:lpstr>PowerPoint Presentation</vt:lpstr>
      <vt:lpstr>PowerPoint Presentation</vt:lpstr>
      <vt:lpstr>PowerPoint Presentation</vt:lpstr>
      <vt:lpstr>PowerPoint Presentation</vt:lpstr>
      <vt:lpstr>Detailed Findings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Review of stakeholder perceptions of AHPRA and the National Boards</dc:title>
  <dc:subject>Presentation</dc:subject>
  <dc:creator>michael@trulydeeply.com.au</dc:creator>
  <cp:lastModifiedBy>Fumi Goto</cp:lastModifiedBy>
  <cp:revision>691</cp:revision>
  <cp:lastPrinted>2018-10-11T15:15:27Z</cp:lastPrinted>
  <dcterms:created xsi:type="dcterms:W3CDTF">2017-08-20T23:33:00Z</dcterms:created>
  <dcterms:modified xsi:type="dcterms:W3CDTF">2019-10-29T23:31:13Z</dcterms:modified>
</cp:coreProperties>
</file>